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 </a:t>
            </a:r>
          </a:p>
          <a:p>
            <a:endParaRPr lang="en-US"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Cette formation fournit des informations sur le confinement des processus. Gardez à l'esprit qu'une évaluation des risques est nécessaire avant de concevoir tout processus fermé, bien que cela concerne principalement la direction.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534141" y="429114"/>
            <a:ext cx="428320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DE CONFINEMENT DES PROCESSUS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358211" cy="850900"/>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CONFINEMENT DES PROCESSUS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298871" y="321972"/>
            <a:ext cx="4498177"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130243"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999114" cy="3682369"/>
          </a:xfrm>
        </p:spPr>
        <p:txBody>
          <a:bodyPr/>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les procédés fermés réduisent l'exposition à la poussière de silice cristalline respirable (SCR)</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Des conseils de base sur le confinement des processus</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sz="1800" dirty="0"/>
          </a:p>
          <a:p>
            <a:pPr marL="285750" indent="-285750">
              <a:lnSpc>
                <a:spcPts val="2400"/>
              </a:lnSpc>
              <a:spcBef>
                <a:spcPts val="600"/>
              </a:spcBef>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25591"/>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 confinement des processus est l'une des cinq principales techniques de contrôle de la poussière.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27057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8098"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 bon fonctionnement de cet équipement est essentiel pour nous protéger contre la SCR.</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677021"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679883"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COMMENT LES PROCÉDÉS FERMÉS AIDENT À RÉDUIRE L'EXPOSITION À LA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fr" sz="1800" b="0" i="0" strike="noStrike" cap="none" spc="0" baseline="0">
                <a:solidFill>
                  <a:srgbClr val="000000"/>
                </a:solidFill>
                <a:effectLst/>
                <a:latin typeface="Helvetica"/>
                <a:ea typeface="Helvetica"/>
                <a:cs typeface="Helvetica"/>
              </a:rPr>
              <a:t>Un procédé fermé est une méthode de contrôle de la poussière et un moyen de réduire l'exposition à la poussière en contenant ou en isolant la source d'un procédé poussiéreux.</a:t>
            </a:r>
          </a:p>
          <a:p>
            <a:pPr>
              <a:lnSpc>
                <a:spcPts val="2400"/>
              </a:lnSpc>
            </a:pPr>
            <a:r>
              <a:rPr lang="fr" sz="1800" b="0" i="0" strike="noStrike" cap="none" spc="0" baseline="0">
                <a:solidFill>
                  <a:srgbClr val="000000"/>
                </a:solidFill>
                <a:effectLst/>
                <a:latin typeface="Helvetica"/>
                <a:ea typeface="Helvetica"/>
                <a:cs typeface="Helvetica"/>
              </a:rPr>
              <a:t>En plaçant simplement une barrière entre la source et les travailleurs, les niveaux d'exposition à la poussière peuvent être considérablement réduits. Le confinement peut être appliqué à de nombreux processus industriels.</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8334099"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CONSEILS DE BASE SUR LE CONFINEMENT DES PROCESSUS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Le confinement des processus est l'un des moyens les plus efficaces de contrôler la poussière :</a:t>
            </a:r>
          </a:p>
          <a:p>
            <a:pPr marL="342900" indent="-342900">
              <a:lnSpc>
                <a:spcPts val="2400"/>
              </a:lnSpc>
              <a:spcAft>
                <a:spcPts val="1000"/>
              </a:spcAft>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Il est toujours préférable de contrôler la poussière à la source, plutôt que de compter sur les Équipements de Protection Individuelle (par exemple les masques anti-poussière) qui ne protègent que le travailleur qui les porte et qui ne sont pas toujours fiables.</a:t>
            </a:r>
          </a:p>
          <a:p>
            <a:pPr marL="342900" indent="-342900">
              <a:lnSpc>
                <a:spcPts val="2400"/>
              </a:lnSpc>
              <a:spcAft>
                <a:spcPts val="1000"/>
              </a:spcAft>
              <a:buFont typeface="Arial" panose="020B0604020202020204" pitchFamily="34" charset="0"/>
              <a:buChar char="•"/>
            </a:pPr>
            <a:r>
              <a:rPr lang="fr" sz="1800" b="0" i="0" strike="noStrike" cap="none" spc="0" baseline="0">
                <a:solidFill>
                  <a:srgbClr val="000000"/>
                </a:solidFill>
                <a:effectLst/>
                <a:latin typeface="Helvetica"/>
                <a:ea typeface="Helvetica"/>
                <a:cs typeface="Helvetica"/>
              </a:rPr>
              <a:t>L'utilisation de la ventilation par aspiration et de la pression négative peut compléter les méthodes de confinement. Une bonne ventilation du lieu de travail garantit une bonne qualité de l'air et empêche la réintroduction de la poussière.</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8121827" cy="850900"/>
          </a:xfrm>
        </p:spPr>
        <p:txBody>
          <a:bodyPr anchor="t"/>
          <a:lstStyle/>
          <a:p>
            <a:pPr>
              <a:lnSpc>
                <a:spcPct val="100000"/>
              </a:lnSpc>
            </a:pPr>
            <a:r>
              <a:rPr lang="fr" sz="2800" b="1" i="0" strike="noStrike" cap="none" spc="0" baseline="0" dirty="0">
                <a:solidFill>
                  <a:srgbClr val="F6A317"/>
                </a:solidFill>
                <a:effectLst/>
                <a:latin typeface="Helvetica"/>
                <a:ea typeface="Helvetica"/>
                <a:cs typeface="Helvetica"/>
              </a:rPr>
              <a:t>CONFINEMENT DES PROCESSUS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538458" cy="3230407"/>
          </a:xfrm>
        </p:spPr>
        <p:txBody>
          <a:bodyPr/>
          <a:lstStyle/>
          <a:p>
            <a:pPr>
              <a:spcBef>
                <a:spcPts val="600"/>
              </a:spcBef>
            </a:pPr>
            <a:r>
              <a:rPr lang="fr" sz="1500" b="1" i="0" strike="noStrike" cap="none" spc="0" baseline="0" dirty="0">
                <a:solidFill>
                  <a:srgbClr val="000000"/>
                </a:solidFill>
                <a:effectLst/>
                <a:latin typeface="Helvetica"/>
                <a:ea typeface="Helvetica"/>
                <a:cs typeface="Helvetica"/>
              </a:rPr>
              <a:t>À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Ne faire fonctionner le processus que lorsque l'enceinte est fermée et que le système de ventilation est en marche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Vérifier régulièrement que l'enceinte n'est pas endommagée et signaler les défauts</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Avoir un plan pour gérer en toute sécurité les dysfonctionnements des machines et les déversements qui se produisent à l'intérieur de l'enceinte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Arrêter le processus et laisser le temps à l'air de se dégager avant d'entrer dans l'enceinte</a:t>
            </a:r>
          </a:p>
          <a:p>
            <a:pPr marL="285750" indent="-285750">
              <a:spcBef>
                <a:spcPts val="600"/>
              </a:spcBef>
              <a:buSzPct val="85000"/>
              <a:buFont typeface=".Apple Color Emoji UI"/>
              <a:buChar char="✅"/>
            </a:pPr>
            <a:r>
              <a:rPr lang="fr" sz="1500" b="0" i="0" strike="noStrike" cap="none" spc="0" baseline="0" dirty="0">
                <a:solidFill>
                  <a:srgbClr val="FF0000"/>
                </a:solidFill>
                <a:effectLst/>
                <a:latin typeface="Helvetica"/>
                <a:ea typeface="Helvetica"/>
                <a:cs typeface="Helvetica"/>
              </a:rPr>
              <a:t>Texte pour le formateur - Ajoutez un texte supplémentaire sur le confinement des processus en fonction de votre propre contexte.</a:t>
            </a:r>
          </a:p>
          <a:p>
            <a:pPr>
              <a:spcBef>
                <a:spcPts val="600"/>
              </a:spcBef>
            </a:pPr>
            <a:r>
              <a:rPr lang="fr" sz="1500" b="1" i="0" strike="noStrike" cap="none" spc="0" baseline="0" dirty="0">
                <a:solidFill>
                  <a:srgbClr val="000000"/>
                </a:solidFill>
                <a:effectLst/>
                <a:latin typeface="Helvetica"/>
                <a:ea typeface="Helvetica"/>
                <a:cs typeface="Helvetica"/>
              </a:rPr>
              <a:t>À NE PAS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Entrer dans l'enceinte sans respecter les précautions contre l'exposition à la poussière. (par exemple, l’Équipement de Protection Individuelle)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Lancer un processus lorsque les portes de l'enceinte sont ouvertes.</a:t>
            </a:r>
          </a:p>
          <a:p>
            <a:pPr marL="285750" indent="-285750">
              <a:spcBef>
                <a:spcPts val="600"/>
              </a:spcBef>
              <a:buSzPct val="85000"/>
              <a:buFont typeface=".Apple Color Emoji UI"/>
              <a:buChar char="❌"/>
            </a:pPr>
            <a:r>
              <a:rPr lang="fr" sz="1500" b="0" i="0" strike="noStrike" cap="none" spc="0" baseline="0" dirty="0">
                <a:solidFill>
                  <a:srgbClr val="FF0000"/>
                </a:solidFill>
                <a:effectLst/>
                <a:latin typeface="Helvetica"/>
                <a:ea typeface="Helvetica"/>
                <a:cs typeface="Helvetica"/>
              </a:rPr>
              <a:t>Texte pour le formateur - Ajoutez un texte supplémentaire sur le confinement des processus en fonction de votre propre contexte.</a:t>
            </a:r>
          </a:p>
          <a:p>
            <a:pPr marL="285750" indent="-285750">
              <a:spcBef>
                <a:spcPts val="600"/>
              </a:spcBef>
              <a:buSzPct val="85000"/>
              <a:buFont typeface=".Apple Color Emoji UI"/>
              <a:buChar char="✅"/>
            </a:pPr>
            <a:endParaRPr lang="en-US" sz="15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786843" cy="3682369"/>
          </a:xfrm>
        </p:spPr>
        <p:txBody>
          <a:bodyPr/>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Le confinement des processus est l'un des moyens les plus efficaces de contrôle de la poussière. </a:t>
            </a:r>
            <a:br>
              <a:rPr lang="fr" sz="1800" b="0" i="0" strike="noStrike" cap="none" spc="0" baseline="0" dirty="0">
                <a:solidFill>
                  <a:srgbClr val="000000"/>
                </a:solidFill>
                <a:effectLst/>
                <a:latin typeface="Helvetica"/>
                <a:ea typeface="Helvetica"/>
                <a:cs typeface="Helvetica"/>
              </a:rPr>
            </a:br>
            <a:r>
              <a:rPr lang="fr" sz="1800" b="0" i="0" strike="noStrike" cap="none" spc="0" baseline="0" dirty="0">
                <a:solidFill>
                  <a:srgbClr val="000000"/>
                </a:solidFill>
                <a:effectLst/>
                <a:latin typeface="Helvetica"/>
                <a:ea typeface="Helvetica"/>
                <a:cs typeface="Helvetica"/>
              </a:rPr>
              <a:t>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Utilisez toujours des procédés fermés avec des systèmes de ventilation lorsqu'ils sont disponibles — signalez les défauts.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Ayez un plan en place pour gérer en toute sécurité les situations où vous devez entrer dans l'enceinte.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des conclusions contextuelles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11028313"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3"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4" history="0"/>
              </a:rPr>
              <a:t>Guide NEPSI pour les PME</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5"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80994EBB-9C11-409E-B54C-56273B0854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119</TotalTime>
  <Words>1121</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2020-07-22T09:08:33Z</dcterms:created>
  <dcterms:modified xsi:type="dcterms:W3CDTF">2024-11-13T11:07:39Z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