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B479C2-187C-4F38-B8D5-1FA4504A25D4}" v="4" dt="2022-09-21T17:18:16.9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4354" autoAdjust="0"/>
  </p:normalViewPr>
  <p:slideViewPr>
    <p:cSldViewPr snapToGrid="0" snapToObjects="1">
      <p:cViewPr varScale="1">
        <p:scale>
          <a:sx n="116" d="100"/>
          <a:sy n="116" d="100"/>
        </p:scale>
        <p:origin x="1128"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túlzott RCS kitettség hosszú távon súlyos következményekkel jár. Ezért fontos, hogy minden munkavállaló tisztában legyen azokkal az iránymutató gyakorlatokkal, amelyek csökkentik vagy megakadályozzák a szilícium-dioxid pornak való kitettséget. </a:t>
            </a:r>
          </a:p>
          <a:p>
            <a:endParaRPr lang="en-US"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Ez a képzés a folyamatok elkerítéséről nyújt tájékoztatást. Ne feledje, hogy bármely elkerített térben történő folyamat megtervezése előtt kockázatértékelésre van szükség, bár ez elsősorban a vezetést érinti.</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955279" y="429114"/>
            <a:ext cx="38620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 sz="1400" b="1" i="0" strike="noStrike" cap="none" spc="0" baseline="0">
                <a:solidFill>
                  <a:srgbClr val="F6A317"/>
                </a:solidFill>
                <a:effectLst/>
                <a:latin typeface="Helvetica"/>
                <a:ea typeface="Helvetica"/>
                <a:cs typeface="Helvetica"/>
              </a:rPr>
              <a:t>A FOLYAMATOK ELKERÍTÉSÉRE VONATKOZÓ IRÁNYMUTATÓ GYAKORLATOK ALKALMAZÁSA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hu" sz="2800" b="1" i="0" strike="noStrike" cap="none" spc="0" baseline="0">
                <a:solidFill>
                  <a:srgbClr val="FFFFFF"/>
                </a:solidFill>
                <a:effectLst/>
                <a:latin typeface="Helvetica"/>
                <a:ea typeface="Helvetica"/>
                <a:cs typeface="Helvetica"/>
              </a:rPr>
              <a:t>A FOLYAMATOK ELKERÍTÉSÉRE VONATKOZÓ IRÁNYMUTATÓ GYAKORLATOK ALKALMAZÁSA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630307" y="321972"/>
            <a:ext cx="3166741" cy="918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52157" cy="3682369"/>
          </a:xfrm>
        </p:spPr>
        <p:txBody>
          <a:bodyPr/>
          <a:lstStyle/>
          <a:p>
            <a:pPr>
              <a:lnSpc>
                <a:spcPts val="2400"/>
              </a:lnSpc>
            </a:pPr>
            <a:r>
              <a:rPr lang="hu" sz="1800" b="1" i="0" strike="noStrike" cap="none" spc="0" baseline="0" dirty="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dirty="0">
                <a:solidFill>
                  <a:srgbClr val="000000"/>
                </a:solidFill>
                <a:effectLst/>
                <a:latin typeface="Helvetica"/>
                <a:ea typeface="Helvetica"/>
                <a:cs typeface="Helvetica"/>
              </a:rPr>
              <a:t>Ezen a képzésen a következőket tanulhatja meg:</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Hogyan csökkentik az elkerített folyamatok a belélegezhető kristályos szilícium-dioxid pornak (RCS) való kitettséget</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Alapvető útmutatás a folyamatok elkerítésére vonatkozóan</a:t>
            </a:r>
          </a:p>
          <a:p>
            <a:pPr marL="285750" indent="-285750">
              <a:lnSpc>
                <a:spcPts val="2400"/>
              </a:lnSpc>
              <a:buFont typeface="Arial" panose="020B0604020202020204" pitchFamily="34" charset="0"/>
              <a:buChar char="•"/>
            </a:pPr>
            <a:r>
              <a:rPr lang="hu" sz="1800" b="0" i="0" strike="noStrike" cap="none" spc="0" baseline="0" dirty="0">
                <a:solidFill>
                  <a:srgbClr val="FF0000"/>
                </a:solidFill>
                <a:effectLst/>
                <a:latin typeface="Helvetica"/>
                <a:ea typeface="Helvetica"/>
                <a:cs typeface="Helvetica"/>
              </a:rPr>
              <a:t>Oktató által kitöltendő – egyéni dia beillesztése esetén írjon ide egy rövid áttekintést annak tartalmáról.</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 folyamatok elkerítése az öt fő porcsökkentési technika egyike.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460083"/>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mosása és a folyamatok során keletkező por felporszívózása megakadályozza a por idővel történő felhalmozódását - a tiszta munkaterület biztonságos munkaterület.</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460083"/>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 felfogása a forrásnál, mielőtt még ki lennénk téve neki, és a szennyezett levegő cseréje tiszta levegőre.</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Az egyéni védőfelszerelés (PPE, pl. arcvédő maszk) védi a munkavállalót a portól, ha a többi védelmi intézkedés nem elegendő a kitettségi kockázatok kezelésére.</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TEVÉKENYSÉGBŐL SZÁRAMAZÓ KOCKÁZATOK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Ezen berendezések megfelelő működése elengedhetetlen az RCS elleni védelemhez.</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Ha ma követjük az iránymutató gyakorlatokat, azzal hosszú távon óvjuk meg egészségünket.</a:t>
            </a:r>
          </a:p>
          <a:p>
            <a:pPr>
              <a:lnSpc>
                <a:spcPts val="2400"/>
              </a:lnSpc>
            </a:pPr>
            <a:r>
              <a:rPr lang="hu" sz="1800" dirty="0">
                <a:solidFill>
                  <a:srgbClr val="000000"/>
                </a:solidFill>
                <a:latin typeface="Helvetica"/>
                <a:ea typeface="Helvetica"/>
                <a:cs typeface="Helvetica"/>
              </a:rPr>
              <a:t>Ön hogyan</a:t>
            </a:r>
            <a:r>
              <a:rPr lang="hu" sz="1800" b="0" i="0" strike="noStrike" cap="none" spc="0" baseline="0" dirty="0">
                <a:solidFill>
                  <a:srgbClr val="000000"/>
                </a:solidFill>
                <a:effectLst/>
                <a:latin typeface="Helvetica"/>
                <a:ea typeface="Helvetica"/>
                <a:cs typeface="Helvetica"/>
              </a:rPr>
              <a:t> fogja tölteni a nyugdíjas éveit?</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HOGYAN SEGÍTENEK AZ ELKERÍTETT FOLYAMATOK AZ RCS KITETTSÉG CSÖKKENTÉSÉBEN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514114"/>
            <a:ext cx="5453624" cy="3343886"/>
          </a:xfrm>
        </p:spPr>
        <p:txBody>
          <a:bodyPr/>
          <a:lstStyle/>
          <a:p>
            <a:pPr>
              <a:lnSpc>
                <a:spcPts val="2400"/>
              </a:lnSpc>
            </a:pPr>
            <a:r>
              <a:rPr lang="hu" sz="1800" b="0" i="0" strike="noStrike" cap="none" spc="0" baseline="0" dirty="0">
                <a:solidFill>
                  <a:srgbClr val="000000"/>
                </a:solidFill>
                <a:effectLst/>
                <a:latin typeface="Helvetica"/>
                <a:ea typeface="Helvetica"/>
                <a:cs typeface="Helvetica"/>
              </a:rPr>
              <a:t>Elkerített folyamatok alkalmazása a porcsökkentés egyik módszere. A porképződés forrásának elkerítésével és izolálásával csökkenti a porterhelést.</a:t>
            </a:r>
          </a:p>
          <a:p>
            <a:pPr>
              <a:lnSpc>
                <a:spcPts val="2400"/>
              </a:lnSpc>
            </a:pPr>
            <a:r>
              <a:rPr lang="hu" sz="1800" b="0" i="0" strike="noStrike" cap="none" spc="0" baseline="0" dirty="0">
                <a:solidFill>
                  <a:srgbClr val="000000"/>
                </a:solidFill>
                <a:effectLst/>
                <a:latin typeface="Helvetica"/>
                <a:ea typeface="Helvetica"/>
                <a:cs typeface="Helvetica"/>
              </a:rPr>
              <a:t>Ha egyszerűen akadályt helyezünk a porforrás és a dolgozók közé, a porterhelés szintje jelentősen csökkenthető. Az elkerítés számos ipari folyamatban alkalmazható.</a:t>
            </a:r>
          </a:p>
          <a:p>
            <a:pPr>
              <a:lnSpc>
                <a:spcPts val="24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5" y="1640901"/>
            <a:ext cx="7338056"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ALAPVETŐ ÚTMUTATÁS A FOLYAMATOK ELKERÍTÉSÉHEZ</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anchor="t"/>
          <a:lstStyle/>
          <a:p>
            <a:pPr>
              <a:lnSpc>
                <a:spcPts val="2400"/>
              </a:lnSpc>
              <a:spcAft>
                <a:spcPts val="1000"/>
              </a:spcAft>
            </a:pPr>
            <a:r>
              <a:rPr lang="hu" sz="1800" b="0" i="0" strike="noStrike" cap="none" spc="0" baseline="0" dirty="0">
                <a:solidFill>
                  <a:srgbClr val="000000"/>
                </a:solidFill>
                <a:effectLst/>
                <a:latin typeface="Helvetica"/>
                <a:ea typeface="Helvetica"/>
                <a:cs typeface="Helvetica"/>
              </a:rPr>
              <a:t>A folyamatok elkerítése a porcsökkentés egyik leghatékonyabb módja:</a:t>
            </a:r>
          </a:p>
          <a:p>
            <a:pPr marL="342900" indent="-342900">
              <a:lnSpc>
                <a:spcPts val="2400"/>
              </a:lnSpc>
              <a:spcAft>
                <a:spcPts val="1000"/>
              </a:spcAft>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Mindig előnyösebb, ha a port a forrásánál szabályozzuk, minthogy a dolgozóknak szánt egyéni védőfelszerelésre (PPE, pl. porvédő maszkokra) hagyatkoznánk, melyek csak a viselőjüket védik és nem mindig megbízhatóak.</a:t>
            </a:r>
          </a:p>
          <a:p>
            <a:pPr marL="342900" indent="-342900">
              <a:lnSpc>
                <a:spcPts val="2400"/>
              </a:lnSpc>
              <a:spcAft>
                <a:spcPts val="1000"/>
              </a:spcAft>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légelszívás és a negatív nyomás alkalmazása hozzájárulhat a elkerítési módszerekhez. A munkahely megfelelő szellőztetése biztosítja a jó levegőminőséget, és megakadályozza a por újbóli bejutását.</a:t>
            </a:r>
          </a:p>
          <a:p>
            <a:pPr>
              <a:lnSpc>
                <a:spcPts val="24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780844" cy="850900"/>
          </a:xfrm>
        </p:spPr>
        <p:txBody>
          <a:bodyPr anchor="t"/>
          <a:lstStyle/>
          <a:p>
            <a:pPr>
              <a:lnSpc>
                <a:spcPct val="100000"/>
              </a:lnSpc>
            </a:pPr>
            <a:r>
              <a:rPr lang="hu" sz="2800" b="1" i="0" strike="noStrike" cap="none" spc="0" baseline="0">
                <a:solidFill>
                  <a:srgbClr val="F6A317"/>
                </a:solidFill>
                <a:effectLst/>
                <a:latin typeface="Helvetica"/>
                <a:ea typeface="Helvetica"/>
                <a:cs typeface="Helvetica"/>
              </a:rPr>
              <a:t>A FOLYAMATOK ELKERÍTÉSÉNEK SZABÁLYAI ÉS TILALMAI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995658" cy="3230407"/>
          </a:xfrm>
        </p:spPr>
        <p:txBody>
          <a:bodyPr/>
          <a:lstStyle/>
          <a:p>
            <a:pPr>
              <a:lnSpc>
                <a:spcPct val="100000"/>
              </a:lnSpc>
              <a:spcBef>
                <a:spcPts val="500"/>
              </a:spcBef>
            </a:pPr>
            <a:r>
              <a:rPr lang="hu" sz="1600" b="1" i="0" strike="noStrike" cap="none" spc="0" baseline="0" dirty="0">
                <a:solidFill>
                  <a:srgbClr val="000000"/>
                </a:solidFill>
                <a:effectLst/>
                <a:latin typeface="Helvetica"/>
                <a:ea typeface="Helvetica"/>
                <a:cs typeface="Helvetica"/>
              </a:rPr>
              <a:t>MINDIG</a:t>
            </a:r>
          </a:p>
          <a:p>
            <a:pPr marL="285750" indent="-285750">
              <a:lnSpc>
                <a:spcPct val="100000"/>
              </a:lnSpc>
              <a:spcBef>
                <a:spcPts val="5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Csak akkor működtesse a folyamatot, ha az elkerítés le van zárva és a szellőztetőrendszer működik.</a:t>
            </a:r>
          </a:p>
          <a:p>
            <a:pPr marL="285750" indent="-285750">
              <a:lnSpc>
                <a:spcPct val="100000"/>
              </a:lnSpc>
              <a:spcBef>
                <a:spcPts val="5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Rendszeresen ellenőrizze az elkerítés sérüléseit és jelentse a hibákat.</a:t>
            </a:r>
          </a:p>
          <a:p>
            <a:pPr marL="285750" indent="-285750">
              <a:lnSpc>
                <a:spcPct val="100000"/>
              </a:lnSpc>
              <a:spcBef>
                <a:spcPts val="5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Legyen felkészülve a gép meghibásodására és az elkerítésen belül bekövetkező kiömlések biztonságos kezelésére.</a:t>
            </a:r>
          </a:p>
          <a:p>
            <a:pPr marL="285750" indent="-285750">
              <a:lnSpc>
                <a:spcPct val="100000"/>
              </a:lnSpc>
              <a:spcBef>
                <a:spcPts val="5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Hagyjon időt a folyamat leállításakor a levegő kitisztulására, mielőtt belépne az elkerített térbe.</a:t>
            </a:r>
          </a:p>
          <a:p>
            <a:pPr marL="285750" indent="-285750">
              <a:lnSpc>
                <a:spcPct val="100000"/>
              </a:lnSpc>
              <a:spcBef>
                <a:spcPts val="500"/>
              </a:spcBef>
              <a:buSzPct val="85000"/>
              <a:buFont typeface=".Apple Color Emoji UI"/>
              <a:buChar char="✅"/>
            </a:pPr>
            <a:r>
              <a:rPr lang="hu" sz="1600" b="0" i="0" strike="noStrike" cap="none" spc="0" baseline="0" dirty="0">
                <a:solidFill>
                  <a:srgbClr val="FF0000"/>
                </a:solidFill>
                <a:effectLst/>
                <a:latin typeface="Helvetica"/>
                <a:ea typeface="Helvetica"/>
                <a:cs typeface="Helvetica"/>
              </a:rPr>
              <a:t>Oktató által kitöltendő - Adjon hozzá további, a saját kontextusához és céljaihoz kapcsolódó szöveget a folyamatok elkerítéséről.</a:t>
            </a:r>
          </a:p>
          <a:p>
            <a:pPr>
              <a:lnSpc>
                <a:spcPct val="100000"/>
              </a:lnSpc>
              <a:spcBef>
                <a:spcPts val="500"/>
              </a:spcBef>
            </a:pPr>
            <a:r>
              <a:rPr lang="hu" sz="1600" b="1" i="0" strike="noStrike" cap="none" spc="0" baseline="0" dirty="0">
                <a:solidFill>
                  <a:srgbClr val="000000"/>
                </a:solidFill>
                <a:effectLst/>
                <a:latin typeface="Helvetica"/>
                <a:ea typeface="Helvetica"/>
                <a:cs typeface="Helvetica"/>
              </a:rPr>
              <a:t>KERÜLJE</a:t>
            </a:r>
          </a:p>
          <a:p>
            <a:pPr marL="285750" indent="-285750">
              <a:lnSpc>
                <a:spcPct val="100000"/>
              </a:lnSpc>
              <a:spcBef>
                <a:spcPts val="5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Az elkerített térbe való belépést, amikor nem követi a porterheléssel kapcsolatos óvintézkedéseket (pl. PPE).</a:t>
            </a:r>
          </a:p>
          <a:p>
            <a:pPr marL="285750" indent="-285750">
              <a:lnSpc>
                <a:spcPct val="100000"/>
              </a:lnSpc>
              <a:spcBef>
                <a:spcPts val="5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 folyamat működtetését, ha az elkerítés ajtajai nyitva vannak.</a:t>
            </a:r>
          </a:p>
          <a:p>
            <a:pPr marL="285750" indent="-285750">
              <a:lnSpc>
                <a:spcPct val="100000"/>
              </a:lnSpc>
              <a:spcBef>
                <a:spcPts val="500"/>
              </a:spcBef>
              <a:buSzPct val="85000"/>
              <a:buFont typeface=".Apple Color Emoji UI"/>
              <a:buChar char="❌"/>
            </a:pPr>
            <a:r>
              <a:rPr lang="hu" sz="1600" b="0" i="0" strike="noStrike" cap="none" spc="0" baseline="0" dirty="0">
                <a:solidFill>
                  <a:srgbClr val="FF0000"/>
                </a:solidFill>
                <a:effectLst/>
                <a:latin typeface="Helvetica"/>
                <a:ea typeface="Helvetica"/>
                <a:cs typeface="Helvetica"/>
              </a:rPr>
              <a:t>Oktató által kitöltendő - Adjon hozzá további, a saját kontextusához és céljaihoz kapcsolódó szöveget a folyamatok elkerítéséről.</a:t>
            </a:r>
          </a:p>
          <a:p>
            <a:pPr marL="285750" indent="-285750">
              <a:lnSpc>
                <a:spcPct val="100000"/>
              </a:lnSpc>
              <a:spcBef>
                <a:spcPts val="5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A folyamatok elkerítése a porcsökkentés leghatékonyabb eszközei közé tartozik. Ne feledje: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Ahol lehetséges, mindig elkerített, szellőztetőrendszerrel ellátott folyamatokat alkalmazzon - jelentse a hibákat.</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Legyen felkészült az olyan helyzetek biztonságos kezelésére, amikor be kell lépnie az elkerített térbe.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FF0000"/>
                </a:solidFill>
                <a:effectLst/>
                <a:latin typeface="Helvetica"/>
                <a:ea typeface="Helvetica"/>
                <a:cs typeface="Helvetica"/>
              </a:rPr>
              <a:t>Az oktató kapcsolódó következtetései</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Ha további diákat szeretne létrehozni,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3"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4" history="0"/>
              </a:rPr>
              <a:t>NEPSI útmutató kkv-k számára</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5"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4D7ED66E-FCCC-42CE-8469-F7F97F6D4C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90</TotalTime>
  <Words>877</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39</cp:revision>
  <dcterms:created xsi:type="dcterms:W3CDTF">2020-07-22T09:08:33Z</dcterms:created>
  <dcterms:modified xsi:type="dcterms:W3CDTF">2024-11-13T12:12:37Z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