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59" r:id="rId8"/>
    <p:sldId id="276" r:id="rId9"/>
    <p:sldId id="279" r:id="rId10"/>
    <p:sldId id="274" r:id="rId11"/>
    <p:sldId id="269" r:id="rId12"/>
    <p:sldId id="268" r:id="rId13"/>
    <p:sldId id="266" r:id="rId14"/>
    <p:sldId id="264"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74AB6A9-DAD0-4EAA-A8B7-A96E0701F59F}" v="10" dt="2022-09-21T17:17:36.298"/>
    <p1510:client id="{B61B13BC-7A1C-3C43-B045-4E5D2C203417}" v="2" dt="2020-12-09T20:24:09.7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351" autoAdjust="0"/>
    <p:restoredTop sz="76259"/>
  </p:normalViewPr>
  <p:slideViewPr>
    <p:cSldViewPr snapToGrid="0" snapToObjects="1">
      <p:cViewPr varScale="1">
        <p:scale>
          <a:sx n="91" d="100"/>
          <a:sy n="91" d="100"/>
        </p:scale>
        <p:origin x="2032" y="192"/>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233120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3434690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u" sz="1800" b="0" i="0" strike="noStrike" cap="none" spc="0" baseline="0">
                <a:solidFill>
                  <a:srgbClr val="000000"/>
                </a:solidFill>
                <a:effectLst/>
                <a:latin typeface="Calibri"/>
                <a:ea typeface="Calibri"/>
                <a:cs typeface="Calibri"/>
              </a:rPr>
              <a:t>A túlzott RCS kitettség hosszú távon súlyos egészségügyi problémákat okozhat a munkavállalóknak. Ezért fontos, hogy minden munkavállaló tisztában legyen azokkal az iránymutató gyakorlatokkal, amelyek csökkentik vagy megakadályozzák a szilícium-dioxid pornak való kitettséget.</a:t>
            </a:r>
          </a:p>
          <a:p>
            <a:endParaRPr lang="en-US"/>
          </a:p>
          <a:p>
            <a:r>
              <a:rPr lang="hu" sz="1800" b="0" i="0" strike="noStrike" cap="none" spc="0" baseline="0">
                <a:solidFill>
                  <a:srgbClr val="000000"/>
                </a:solidFill>
                <a:effectLst/>
                <a:latin typeface="Calibri"/>
                <a:ea typeface="Calibri"/>
                <a:cs typeface="Calibri"/>
              </a:rPr>
              <a:t>Ez a képzés információkat és útmutatást nyújt a kristályos szilícium-dioxidot tartalmazó környezetek központi szellőztetésével kapcsolatban.</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8687411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1547838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u" sz="1200" b="0" i="0" strike="noStrike" cap="none" spc="0" baseline="0">
                <a:solidFill>
                  <a:srgbClr val="000000"/>
                </a:solidFill>
                <a:effectLst/>
                <a:latin typeface="Calibri"/>
                <a:ea typeface="Calibri"/>
                <a:cs typeface="Calibri"/>
              </a:rPr>
              <a:t>A szellőztetés a munkahelyi beltéri levegőminőség fenntartásának fontos eleme. Amennyiben a porképződés izolációs vagy nedves módszerekkel nem akadályozható meg, a megfelelően megtervezett helyi elszívó rendszer az egyik leghatékonyabb mód, hogy csökkentsük az RCS kitettséget.</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6165429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u" sz="1800" b="0" i="0" strike="noStrike" cap="none" spc="0" baseline="0">
                <a:solidFill>
                  <a:srgbClr val="000000"/>
                </a:solidFill>
                <a:effectLst/>
                <a:latin typeface="Calibri"/>
                <a:ea typeface="Calibri"/>
                <a:cs typeface="Calibri"/>
              </a:rPr>
              <a:t>A szellőztetésnek három fő típusa van. A helyi légelszívás alapvetően a leghatékonyabb szellőztetési módnak tekinthető, ha rendelkezésre áll, mindig alkalmazni kell.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28089173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4382524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9288561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8425422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6379569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hu" sz="1000" b="0" i="0" strike="noStrike" cap="none" spc="0" baseline="0">
                <a:solidFill>
                  <a:srgbClr val="000000"/>
                </a:solidFill>
                <a:effectLst/>
                <a:latin typeface="Helvetica"/>
                <a:ea typeface="Helvetica"/>
                <a:cs typeface="Helvetica"/>
              </a:rPr>
              <a:t>Ez a képzési csomag a NEPSI Gyakorlati Útmutatójának részeként készült - látogasson el a guide.nepsi.eu oldalra.</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7F936513-58F5-8144-9635-C8DF2ADFF08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29DE00C3-212E-434E-AB45-EF90A1E88C52}"/>
              </a:ext>
            </a:extLst>
          </p:cNvPr>
          <p:cNvSpPr txBox="1"/>
          <p:nvPr userDrawn="1"/>
        </p:nvSpPr>
        <p:spPr>
          <a:xfrm>
            <a:off x="7485017" y="429114"/>
            <a:ext cx="4332334"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hu" sz="1400" b="1" i="0" strike="noStrike" cap="none" spc="0" baseline="0">
                <a:solidFill>
                  <a:srgbClr val="F6A317"/>
                </a:solidFill>
                <a:effectLst/>
                <a:latin typeface="Helvetica"/>
                <a:ea typeface="Helvetica"/>
                <a:cs typeface="Helvetica"/>
              </a:rPr>
              <a:t>A SZELLŐZTETÉS ÉS A SZELLŐZTETŐ RENDSZEREK IRÁNYMUTATÓ GYAKORLATAINAK ALKALMAZÁSA</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424069"/>
            <a:ext cx="7534275" cy="1409377"/>
          </a:xfrm>
        </p:spPr>
        <p:txBody>
          <a:bodyPr anchor="t"/>
          <a:lstStyle/>
          <a:p>
            <a:pPr>
              <a:lnSpc>
                <a:spcPct val="100000"/>
              </a:lnSpc>
            </a:pPr>
            <a:r>
              <a:rPr lang="hu" sz="2800" b="1" i="0" strike="noStrike" cap="none" spc="0" baseline="0" dirty="0">
                <a:solidFill>
                  <a:srgbClr val="FFFFFF"/>
                </a:solidFill>
                <a:effectLst/>
                <a:latin typeface="Helvetica"/>
                <a:ea typeface="Helvetica"/>
                <a:cs typeface="Helvetica"/>
              </a:rPr>
              <a:t>A SZELLŐZTETÉS ÉS A SZELLŐZTETŐ RENDSZEREK IRÁNYMUTATÓ GYAKORLATAINAK ALKALMAZÁSA</a:t>
            </a:r>
          </a:p>
        </p:txBody>
      </p:sp>
      <p:sp>
        <p:nvSpPr>
          <p:cNvPr id="2" name="Rectangle 1">
            <a:extLst>
              <a:ext uri="{FF2B5EF4-FFF2-40B4-BE49-F238E27FC236}">
                <a16:creationId xmlns:a16="http://schemas.microsoft.com/office/drawing/2014/main" id="{0B4C9CAB-7986-7246-85DA-293E0C28CCC7}"/>
              </a:ext>
            </a:extLst>
          </p:cNvPr>
          <p:cNvSpPr/>
          <p:nvPr/>
        </p:nvSpPr>
        <p:spPr>
          <a:xfrm>
            <a:off x="7869382" y="346364"/>
            <a:ext cx="4003963" cy="8268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hu-HU" sz="2800" dirty="0"/>
              <a:t>BEVEZETŐ (AZ OKTATÓ SZÁMÁRA)</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hu-HU" sz="1800" dirty="0">
                <a:latin typeface="Helvetica"/>
                <a:cs typeface="Helvetica"/>
              </a:rPr>
              <a:t>A NEPSI iránymutató gyakorlatai megvalósításának oktatási részéhez a NEPSI kidolgozott egy oktatási segédanyag csomagot.</a:t>
            </a:r>
          </a:p>
          <a:p>
            <a:pPr>
              <a:lnSpc>
                <a:spcPts val="2400"/>
              </a:lnSpc>
            </a:pPr>
            <a:r>
              <a:rPr lang="hu-HU" sz="1800" dirty="0">
                <a:latin typeface="Helvetica"/>
                <a:cs typeface="Helvetica"/>
              </a:rPr>
              <a:t>Minden PowerPoint képzési csomag egy-egy olyan témát tárgyal, amely a kristályos szilícium-dioxidot tartalmazó anyagokat felhasználó iparágak munkavállalói számára relevánsak. A csomagok tájékoztatást nyújtanak a témához kapcsolódó porexpozíciós kockázatokról, valamint az ezek csökkentésére rendelkezésre álló helyes gyakorlatokról és intézkedésekről. A képzés célja a munkavállalók tájékoztatása és oktatása, annak érdekében, hogy segítse őket az ellenőrző intézkedések hatékony alkalmazásában és a belélegezhető kristályos szilícium-dioxidnak (RCS) való kitettségük csökkentésében a munkahelyükön.</a:t>
            </a:r>
          </a:p>
          <a:p>
            <a:pPr>
              <a:lnSpc>
                <a:spcPts val="2400"/>
              </a:lnSpc>
            </a:pPr>
            <a:r>
              <a:rPr lang="hu-HU" sz="1800" dirty="0">
                <a:latin typeface="Helvetica"/>
                <a:cs typeface="Helvetica"/>
              </a:rPr>
              <a:t>Használja az üres sablonokat és a helyőrzőket (azok a részek, ahová egyedi szövegeket tud beilleszteni), hogy szükség szerint további információkkal egészítse ki ezt a képzési csomagot.</a:t>
            </a:r>
          </a:p>
          <a:p>
            <a:pPr>
              <a:lnSpc>
                <a:spcPts val="2400"/>
              </a:lnSpc>
            </a:pPr>
            <a:endParaRPr lang="hu-HU" sz="1800" dirty="0">
              <a:latin typeface="Helvetica"/>
              <a:cs typeface="Helvetica"/>
            </a:endParaRPr>
          </a:p>
        </p:txBody>
      </p:sp>
    </p:spTree>
    <p:extLst>
      <p:ext uri="{BB962C8B-B14F-4D97-AF65-F5344CB8AC3E}">
        <p14:creationId xmlns:p14="http://schemas.microsoft.com/office/powerpoint/2010/main" val="123061726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hu" sz="2800" b="1" i="0" strike="noStrike" cap="none" spc="0" baseline="0">
                <a:solidFill>
                  <a:srgbClr val="F6A317"/>
                </a:solidFill>
                <a:effectLst/>
                <a:latin typeface="Helvetica"/>
                <a:ea typeface="Helvetica"/>
                <a:cs typeface="Helvetica"/>
              </a:rPr>
              <a:t>FELHÍVJUK FIGYELMÉT</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hu" sz="1800" b="0" i="0" strike="noStrike" cap="none" spc="0" baseline="0">
                <a:solidFill>
                  <a:srgbClr val="000000"/>
                </a:solidFill>
                <a:effectLst/>
                <a:latin typeface="Helvetica"/>
                <a:ea typeface="Helvetica"/>
                <a:cs typeface="Helvetica"/>
              </a:rPr>
              <a:t>Az oktatóanyagban szereplő információk tájékoztató jellegűek. Nem szabvány, nem előírás, nem jár jogi kötelezettségekkel, és semmiképpen sem írja felül az egészségügyi jogszabályok és irányelvek által támasztott kötelezettségeket.</a:t>
            </a:r>
          </a:p>
        </p:txBody>
      </p:sp>
    </p:spTree>
    <p:extLst>
      <p:ext uri="{BB962C8B-B14F-4D97-AF65-F5344CB8AC3E}">
        <p14:creationId xmlns:p14="http://schemas.microsoft.com/office/powerpoint/2010/main" val="137868115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hu" sz="2800" b="1" i="0" strike="noStrike" cap="none" spc="0" baseline="0">
                <a:solidFill>
                  <a:srgbClr val="F6A317"/>
                </a:solidFill>
                <a:effectLst/>
                <a:latin typeface="Helvetica"/>
                <a:ea typeface="Helvetica"/>
                <a:cs typeface="Helvetica"/>
              </a:rPr>
              <a:t>BEVEZETÉS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spcAft>
                <a:spcPts val="1000"/>
              </a:spcAft>
            </a:pPr>
            <a:r>
              <a:rPr lang="hu" sz="1800" b="1" i="0" strike="noStrike" cap="none" spc="0" baseline="0">
                <a:solidFill>
                  <a:srgbClr val="000000"/>
                </a:solidFill>
                <a:effectLst/>
                <a:latin typeface="Helvetica"/>
                <a:ea typeface="Helvetica"/>
                <a:cs typeface="Helvetica"/>
              </a:rPr>
              <a:t>A munka során felmerülő veszélyek elleni védekezés megtanulása kiemelt fontosságú.</a:t>
            </a:r>
          </a:p>
          <a:p>
            <a:pPr>
              <a:lnSpc>
                <a:spcPts val="2400"/>
              </a:lnSpc>
            </a:pPr>
            <a:r>
              <a:rPr lang="hu" sz="1800" b="0" i="0" strike="noStrike" cap="none" spc="0" baseline="0">
                <a:solidFill>
                  <a:srgbClr val="000000"/>
                </a:solidFill>
                <a:effectLst/>
                <a:latin typeface="Helvetica"/>
                <a:ea typeface="Helvetica"/>
                <a:cs typeface="Helvetica"/>
              </a:rPr>
              <a:t>Ezen a képzésen a következőket tanulhatja meg:</a:t>
            </a:r>
          </a:p>
          <a:p>
            <a:pPr marL="285750" indent="-285750">
              <a:lnSpc>
                <a:spcPts val="2400"/>
              </a:lnSpc>
              <a:buFont typeface="Arial" panose="020B0604020202020204" pitchFamily="34" charset="0"/>
              <a:buChar char="•"/>
            </a:pPr>
            <a:r>
              <a:rPr lang="hu" sz="1800" b="0" i="0" strike="noStrike" cap="none" spc="0" baseline="0">
                <a:solidFill>
                  <a:srgbClr val="000000"/>
                </a:solidFill>
                <a:effectLst/>
                <a:latin typeface="Helvetica"/>
                <a:ea typeface="Helvetica"/>
                <a:cs typeface="Helvetica"/>
              </a:rPr>
              <a:t>Háromféle, a munkavállalók belélegezhető kristályos szilícium-dioxid pornak (RCS) való kitettségét csökkentő szellőztetőrendszer</a:t>
            </a:r>
          </a:p>
          <a:p>
            <a:pPr marL="285750" indent="-285750">
              <a:lnSpc>
                <a:spcPts val="2400"/>
              </a:lnSpc>
              <a:buFont typeface="Arial" panose="020B0604020202020204" pitchFamily="34" charset="0"/>
              <a:buChar char="•"/>
            </a:pPr>
            <a:r>
              <a:rPr lang="hu" sz="1800" b="0" i="0" strike="noStrike" cap="none" spc="0" baseline="0">
                <a:solidFill>
                  <a:srgbClr val="000000"/>
                </a:solidFill>
                <a:effectLst/>
                <a:latin typeface="Helvetica"/>
                <a:ea typeface="Helvetica"/>
                <a:cs typeface="Helvetica"/>
              </a:rPr>
              <a:t>A szellőztetés iránymutató gyakorlatai</a:t>
            </a:r>
          </a:p>
          <a:p>
            <a:pPr marL="285750" indent="-285750">
              <a:lnSpc>
                <a:spcPts val="2400"/>
              </a:lnSpc>
              <a:buFont typeface="Arial" panose="020B0604020202020204" pitchFamily="34" charset="0"/>
              <a:buChar char="•"/>
            </a:pPr>
            <a:r>
              <a:rPr lang="hu" sz="1800" b="0" i="0" strike="noStrike" cap="none" spc="0" baseline="0">
                <a:solidFill>
                  <a:srgbClr val="FF0000"/>
                </a:solidFill>
                <a:effectLst/>
                <a:latin typeface="Helvetica"/>
                <a:ea typeface="Helvetica"/>
                <a:cs typeface="Helvetica"/>
              </a:rPr>
              <a:t>Oktató által kitöltendő – egyéni dia beillesztése esetén írjon ide egy rövid áttekintést annak tartalmáról.</a:t>
            </a:r>
          </a:p>
          <a:p>
            <a:pPr marL="285750" indent="-285750">
              <a:lnSpc>
                <a:spcPts val="2400"/>
              </a:lnSpc>
              <a:buFont typeface="Arial" panose="020B0604020202020204" pitchFamily="34" charset="0"/>
              <a:buChar char="•"/>
            </a:pPr>
            <a:endParaRPr lang="en-US" sz="1800"/>
          </a:p>
          <a:p>
            <a:pPr marL="285750" indent="-285750">
              <a:lnSpc>
                <a:spcPts val="2400"/>
              </a:lnSpc>
              <a:buFont typeface="Arial" panose="020B0604020202020204" pitchFamily="34" charset="0"/>
              <a:buChar char="•"/>
            </a:pPr>
            <a:endParaRPr lang="en-US" sz="1800"/>
          </a:p>
        </p:txBody>
      </p:sp>
      <p:pic>
        <p:nvPicPr>
          <p:cNvPr id="1025" name="Picture 1" descr="page1image189220480">
            <a:extLst>
              <a:ext uri="{FF2B5EF4-FFF2-40B4-BE49-F238E27FC236}">
                <a16:creationId xmlns:a16="http://schemas.microsoft.com/office/drawing/2014/main" id="{8E6F8E53-DA1B-4145-B49A-DB95CBC3829E}"/>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6885708" y="2660661"/>
            <a:ext cx="4842132" cy="308639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page1image189220912">
            <a:extLst>
              <a:ext uri="{FF2B5EF4-FFF2-40B4-BE49-F238E27FC236}">
                <a16:creationId xmlns:a16="http://schemas.microsoft.com/office/drawing/2014/main" id="{37991D75-69AF-5145-A1CC-4C6201DDCE6D}"/>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982691" y="621437"/>
            <a:ext cx="6858000" cy="12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2400088"/>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484340" cy="850900"/>
          </a:xfrm>
        </p:spPr>
        <p:txBody>
          <a:bodyPr/>
          <a:lstStyle/>
          <a:p>
            <a:r>
              <a:rPr lang="hu" sz="2800" b="1" i="0" strike="noStrike" cap="none" spc="0" baseline="0">
                <a:solidFill>
                  <a:srgbClr val="F6A317"/>
                </a:solidFill>
                <a:effectLst/>
                <a:latin typeface="Helvetica"/>
                <a:ea typeface="Helvetica"/>
                <a:cs typeface="Helvetica"/>
              </a:rPr>
              <a:t>PORKEZELÉSI MÓDSZEREK</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hu" sz="1800" b="0" i="0" strike="noStrike" cap="none" spc="0" baseline="0">
                <a:solidFill>
                  <a:srgbClr val="000000"/>
                </a:solidFill>
                <a:effectLst/>
                <a:latin typeface="Helvetica"/>
                <a:ea typeface="Helvetica"/>
                <a:cs typeface="Helvetica"/>
              </a:rPr>
              <a:t>A szellőztetés (és az elszívás) az öt fő porcsökkentési technika egyike. </a:t>
            </a:r>
          </a:p>
        </p:txBody>
      </p:sp>
      <p:pic>
        <p:nvPicPr>
          <p:cNvPr id="22" name="Picture 21" descr="A screenshot of a cell phone&#10;&#10;Description automatically generated">
            <a:extLst>
              <a:ext uri="{FF2B5EF4-FFF2-40B4-BE49-F238E27FC236}">
                <a16:creationId xmlns:a16="http://schemas.microsoft.com/office/drawing/2014/main" id="{96FA4A61-1C8C-9441-8D93-A41219113A32}"/>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F3AB0E14-4E1E-414C-9431-282A79CE0CBD}"/>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79CD2578-96E6-514D-857C-7A5DCC6D18E3}"/>
              </a:ext>
            </a:extLst>
          </p:cNvPr>
          <p:cNvPicPr>
            <a:picLocks noChangeAspect="1"/>
          </p:cNvPicPr>
          <p:nvPr/>
        </p:nvPicPr>
        <p:blipFill>
          <a:blip r:embed="rId3"/>
          <a:srcRect l="7057" t="9146" r="76967" b="66230"/>
          <a:stretch>
            <a:fillRect/>
          </a:stretch>
        </p:blipFill>
        <p:spPr>
          <a:xfrm>
            <a:off x="5365058" y="3446526"/>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356F961-2531-A240-8399-5DCF23533686}"/>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85DFA808-2B4A-8240-A91D-2F1A09851540}"/>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7C9EF97F-DCDB-194F-AE2B-8731C08CA145}"/>
              </a:ext>
            </a:extLst>
          </p:cNvPr>
          <p:cNvSpPr txBox="1"/>
          <p:nvPr/>
        </p:nvSpPr>
        <p:spPr>
          <a:xfrm>
            <a:off x="6579514" y="1702138"/>
            <a:ext cx="2134063" cy="2006065"/>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EGYÉNI ÉS MUNKAHELYI HIGIÉNIA</a:t>
            </a:r>
          </a:p>
          <a:p>
            <a:r>
              <a:rPr lang="hu" sz="1200" b="0" i="0" strike="noStrike" cap="none" spc="0" baseline="0">
                <a:solidFill>
                  <a:srgbClr val="000000"/>
                </a:solidFill>
                <a:effectLst/>
                <a:latin typeface="Calibri"/>
                <a:ea typeface="Calibri"/>
                <a:cs typeface="Calibri"/>
              </a:rPr>
              <a:t>A munkaruhák mosásával és a folyamatok során keletkező por felporszívózásával megakadályozható, hogy a por idővel felhalmozódjon - a tiszta munkaterület biztonságos munkaterület.</a:t>
            </a:r>
          </a:p>
          <a:p>
            <a:endParaRPr lang="en-US"/>
          </a:p>
        </p:txBody>
      </p:sp>
      <p:sp>
        <p:nvSpPr>
          <p:cNvPr id="28" name="TextBox 27">
            <a:extLst>
              <a:ext uri="{FF2B5EF4-FFF2-40B4-BE49-F238E27FC236}">
                <a16:creationId xmlns:a16="http://schemas.microsoft.com/office/drawing/2014/main" id="{4B18799A-7BB4-CE40-AABF-395977044742}"/>
              </a:ext>
            </a:extLst>
          </p:cNvPr>
          <p:cNvSpPr txBox="1"/>
          <p:nvPr/>
        </p:nvSpPr>
        <p:spPr>
          <a:xfrm>
            <a:off x="6579514" y="3446526"/>
            <a:ext cx="2134063" cy="1700960"/>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ELKERÍTÉS</a:t>
            </a:r>
          </a:p>
          <a:p>
            <a:pPr>
              <a:spcAft>
                <a:spcPts val="300"/>
              </a:spcAft>
            </a:pPr>
            <a:r>
              <a:rPr lang="hu" sz="1200" b="0" i="0" strike="noStrike" cap="none" spc="0" baseline="0">
                <a:solidFill>
                  <a:srgbClr val="000000"/>
                </a:solidFill>
                <a:effectLst/>
                <a:latin typeface="Calibri"/>
                <a:ea typeface="Calibri"/>
                <a:cs typeface="Calibri"/>
              </a:rPr>
              <a:t>Az RCS-t képző folyamatok zárt környezetben történő végrehajtása a forrásnál akadályozza meg a por terjedését és az annak való kitettséget.</a:t>
            </a:r>
          </a:p>
          <a:p>
            <a:pPr>
              <a:spcAft>
                <a:spcPts val="300"/>
              </a:spcAft>
            </a:pPr>
            <a:endParaRPr lang="en-US"/>
          </a:p>
        </p:txBody>
      </p:sp>
      <p:sp>
        <p:nvSpPr>
          <p:cNvPr id="29" name="TextBox 28">
            <a:extLst>
              <a:ext uri="{FF2B5EF4-FFF2-40B4-BE49-F238E27FC236}">
                <a16:creationId xmlns:a16="http://schemas.microsoft.com/office/drawing/2014/main" id="{05C478F3-51B4-1A4D-ABD9-1E0128297EDB}"/>
              </a:ext>
            </a:extLst>
          </p:cNvPr>
          <p:cNvSpPr txBox="1"/>
          <p:nvPr/>
        </p:nvSpPr>
        <p:spPr>
          <a:xfrm>
            <a:off x="6579515" y="4852474"/>
            <a:ext cx="2134063" cy="1334834"/>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ELSZÍVÁS / SZELLŐZÉS</a:t>
            </a:r>
          </a:p>
          <a:p>
            <a:pPr>
              <a:spcAft>
                <a:spcPts val="300"/>
              </a:spcAft>
            </a:pPr>
            <a:r>
              <a:rPr lang="hu" sz="1200" b="0" i="0" strike="noStrike" cap="none" spc="0" baseline="0">
                <a:solidFill>
                  <a:srgbClr val="000000"/>
                </a:solidFill>
                <a:effectLst/>
                <a:latin typeface="Calibri"/>
                <a:ea typeface="Calibri"/>
                <a:cs typeface="Calibri"/>
              </a:rPr>
              <a:t>Az RCS-t a forrásánál fel kell fogni mielőtt érintkezhetnénk vele, és a szennyezett levegőt tiszta levegőre kell cserélni.</a:t>
            </a:r>
          </a:p>
          <a:p>
            <a:endParaRPr lang="en-US"/>
          </a:p>
        </p:txBody>
      </p:sp>
      <p:sp>
        <p:nvSpPr>
          <p:cNvPr id="30" name="TextBox 29">
            <a:extLst>
              <a:ext uri="{FF2B5EF4-FFF2-40B4-BE49-F238E27FC236}">
                <a16:creationId xmlns:a16="http://schemas.microsoft.com/office/drawing/2014/main" id="{65238AFC-5BA5-EA4D-9DF4-A19D5EE9AF68}"/>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VÉDŐFELSZERELÉS (PPE)</a:t>
            </a:r>
          </a:p>
          <a:p>
            <a:r>
              <a:rPr lang="hu" sz="1200" b="0" i="0" strike="noStrike" cap="none" spc="0" baseline="0">
                <a:solidFill>
                  <a:srgbClr val="000000"/>
                </a:solidFill>
                <a:effectLst/>
                <a:latin typeface="Calibri"/>
                <a:ea typeface="Calibri"/>
                <a:cs typeface="Calibri"/>
              </a:rPr>
              <a:t>Az egyéni védőfelszerelés (PPE, pl. arcvédő maszk) védi a munkavállalót a portól, ha a többi védelmi intézkedés nem elegendő a kitettségi kockázatok kezelésére.</a:t>
            </a:r>
          </a:p>
          <a:p>
            <a:endParaRPr lang="en-US"/>
          </a:p>
        </p:txBody>
      </p:sp>
      <p:sp>
        <p:nvSpPr>
          <p:cNvPr id="31" name="TextBox 30">
            <a:extLst>
              <a:ext uri="{FF2B5EF4-FFF2-40B4-BE49-F238E27FC236}">
                <a16:creationId xmlns:a16="http://schemas.microsoft.com/office/drawing/2014/main" id="{AB660412-ECE7-334F-BC67-5B70703BB86B}"/>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VÍZ</a:t>
            </a:r>
          </a:p>
          <a:p>
            <a:pPr>
              <a:spcAft>
                <a:spcPts val="300"/>
              </a:spcAft>
            </a:pPr>
            <a:r>
              <a:rPr lang="hu" sz="1200" b="0" i="0" strike="noStrike" cap="none" spc="0" baseline="0">
                <a:solidFill>
                  <a:srgbClr val="000000"/>
                </a:solidFill>
                <a:effectLst/>
                <a:latin typeface="Calibri"/>
                <a:ea typeface="Calibri"/>
                <a:cs typeface="Calibri"/>
              </a:rPr>
              <a:t>A folyamatok nedvesen tartása megakadályozza a por levegőbe kerülését, mivel a víz csapdába ejti a porrészecskéket.</a:t>
            </a:r>
          </a:p>
          <a:p>
            <a:pPr>
              <a:spcAft>
                <a:spcPts val="300"/>
              </a:spcAft>
            </a:pPr>
            <a:endParaRPr lang="en-US"/>
          </a:p>
        </p:txBody>
      </p:sp>
    </p:spTree>
    <p:extLst>
      <p:ext uri="{BB962C8B-B14F-4D97-AF65-F5344CB8AC3E}">
        <p14:creationId xmlns:p14="http://schemas.microsoft.com/office/powerpoint/2010/main" val="3037299321"/>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hu" sz="2800" b="1" i="0" strike="noStrike" cap="none" spc="0" baseline="0" dirty="0">
                <a:solidFill>
                  <a:srgbClr val="F6A317"/>
                </a:solidFill>
                <a:effectLst/>
                <a:latin typeface="Helvetica"/>
                <a:ea typeface="Helvetica"/>
                <a:cs typeface="Helvetica"/>
              </a:rPr>
              <a:t>A TEVÉKENYSÉGBŐL SZÁRAMAZÓ KOCKÁZATOK</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lIns="91440" tIns="45720" rIns="91440" bIns="45720" anchor="t"/>
          <a:lstStyle/>
          <a:p>
            <a:pPr marL="342900" indent="-34290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Ezen berendezések megfelelő működése elengedhetetlen az RCS elleni védelemhez.</a:t>
            </a:r>
          </a:p>
          <a:p>
            <a:pPr marL="342900" indent="-34290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A magas RCS-szintnek való hosszú távú kitettség súlyos tüdőbetegséget okozhat.</a:t>
            </a:r>
          </a:p>
          <a:p>
            <a:pPr>
              <a:lnSpc>
                <a:spcPts val="2400"/>
              </a:lnSpc>
            </a:pPr>
            <a:r>
              <a:rPr lang="hu" sz="1800" b="0" i="0" strike="noStrike" cap="none" spc="0" baseline="0" dirty="0">
                <a:solidFill>
                  <a:srgbClr val="000000"/>
                </a:solidFill>
                <a:effectLst/>
                <a:latin typeface="Helvetica"/>
                <a:ea typeface="Helvetica"/>
                <a:cs typeface="Helvetica"/>
              </a:rPr>
              <a:t>Fontos, hogy minden nap védjük magunkat a levegőben szálló portól.</a:t>
            </a:r>
            <a:r>
              <a:rPr lang="hu" sz="1800" dirty="0">
                <a:solidFill>
                  <a:srgbClr val="000000"/>
                </a:solidFill>
                <a:latin typeface="Helvetica"/>
                <a:ea typeface="Helvetica"/>
                <a:cs typeface="Helvetica"/>
              </a:rPr>
              <a:t> </a:t>
            </a:r>
            <a:endParaRPr lang="hu" sz="1800" b="0" i="0" strike="noStrike" cap="none" spc="0" baseline="0" dirty="0">
              <a:solidFill>
                <a:srgbClr val="000000"/>
              </a:solidFill>
              <a:effectLst/>
              <a:latin typeface="Helvetica"/>
              <a:ea typeface="Helvetica"/>
              <a:cs typeface="Helvetica"/>
            </a:endParaRPr>
          </a:p>
          <a:p>
            <a:pPr>
              <a:lnSpc>
                <a:spcPts val="2400"/>
              </a:lnSpc>
            </a:pPr>
            <a:r>
              <a:rPr lang="hu" sz="1800" b="0" i="0" strike="noStrike" cap="none" spc="0" baseline="0" dirty="0">
                <a:solidFill>
                  <a:srgbClr val="000000"/>
                </a:solidFill>
                <a:effectLst/>
                <a:latin typeface="Helvetica"/>
                <a:ea typeface="Helvetica"/>
                <a:cs typeface="Helvetica"/>
              </a:rPr>
              <a:t>Ha ma követjük az iránymutató gyakorlatokat, azzal hosszú távon óvjuk meg egészségünket.</a:t>
            </a:r>
          </a:p>
          <a:p>
            <a:pPr>
              <a:lnSpc>
                <a:spcPts val="2400"/>
              </a:lnSpc>
            </a:pPr>
            <a:r>
              <a:rPr lang="hu" sz="1800" dirty="0">
                <a:solidFill>
                  <a:srgbClr val="000000"/>
                </a:solidFill>
                <a:latin typeface="Helvetica"/>
                <a:ea typeface="Helvetica"/>
                <a:cs typeface="Helvetica"/>
              </a:rPr>
              <a:t>Ön hogyan</a:t>
            </a:r>
            <a:r>
              <a:rPr lang="hu" sz="1800" b="0" i="0" strike="noStrike" cap="none" spc="0" baseline="0" dirty="0">
                <a:solidFill>
                  <a:srgbClr val="000000"/>
                </a:solidFill>
                <a:effectLst/>
                <a:latin typeface="Helvetica"/>
                <a:ea typeface="Helvetica"/>
                <a:cs typeface="Helvetica"/>
              </a:rPr>
              <a:t> fogja tölteni a nyugdíjas éveit?</a:t>
            </a:r>
          </a:p>
        </p:txBody>
      </p:sp>
      <p:pic>
        <p:nvPicPr>
          <p:cNvPr id="7" name="Picture Placeholder 6" descr="A picture containing a sick person.&#10;">
            <a:extLst>
              <a:ext uri="{FF2B5EF4-FFF2-40B4-BE49-F238E27FC236}">
                <a16:creationId xmlns:a16="http://schemas.microsoft.com/office/drawing/2014/main" id="{89D6CD10-AD9D-9A45-87D3-BC373374B39F}"/>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Old man riding a wave on a surfboard in the ocean.">
            <a:extLst>
              <a:ext uri="{FF2B5EF4-FFF2-40B4-BE49-F238E27FC236}">
                <a16:creationId xmlns:a16="http://schemas.microsoft.com/office/drawing/2014/main" id="{F8D1D515-97C3-E145-92C1-EA4CDB970638}"/>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2FFA503-E478-F44F-851B-B0BB20E05F8B}"/>
              </a:ext>
            </a:extLst>
          </p:cNvPr>
          <p:cNvSpPr>
            <a:spLocks noGrp="1"/>
          </p:cNvSpPr>
          <p:nvPr>
            <p:ph type="body" sz="quarter" idx="10"/>
          </p:nvPr>
        </p:nvSpPr>
        <p:spPr>
          <a:xfrm>
            <a:off x="777244" y="1640901"/>
            <a:ext cx="4920171" cy="850900"/>
          </a:xfrm>
        </p:spPr>
        <p:txBody>
          <a:bodyPr/>
          <a:lstStyle/>
          <a:p>
            <a:pPr>
              <a:lnSpc>
                <a:spcPct val="100000"/>
              </a:lnSpc>
            </a:pPr>
            <a:r>
              <a:rPr lang="hu" sz="2800" b="1" i="0" strike="noStrike" cap="none" spc="0" baseline="0" dirty="0">
                <a:solidFill>
                  <a:srgbClr val="F6A317"/>
                </a:solidFill>
                <a:effectLst/>
                <a:latin typeface="Helvetica"/>
                <a:ea typeface="Helvetica"/>
                <a:cs typeface="Helvetica"/>
              </a:rPr>
              <a:t>HOGYAN CSÖKKENTI A SZELLŐZTETÉS A RCS-T</a:t>
            </a:r>
          </a:p>
        </p:txBody>
      </p:sp>
      <p:sp>
        <p:nvSpPr>
          <p:cNvPr id="3" name="Text Placeholder 2">
            <a:extLst>
              <a:ext uri="{FF2B5EF4-FFF2-40B4-BE49-F238E27FC236}">
                <a16:creationId xmlns:a16="http://schemas.microsoft.com/office/drawing/2014/main" id="{626AC553-3CC0-A94C-89A7-8650A9D69CB2}"/>
              </a:ext>
            </a:extLst>
          </p:cNvPr>
          <p:cNvSpPr>
            <a:spLocks noGrp="1"/>
          </p:cNvSpPr>
          <p:nvPr>
            <p:ph type="body" sz="quarter" idx="11"/>
          </p:nvPr>
        </p:nvSpPr>
        <p:spPr>
          <a:xfrm>
            <a:off x="777243" y="2747474"/>
            <a:ext cx="5453624" cy="3237451"/>
          </a:xfrm>
        </p:spPr>
        <p:txBody>
          <a:bodyPr/>
          <a:lstStyle/>
          <a:p>
            <a:pPr>
              <a:lnSpc>
                <a:spcPts val="2400"/>
              </a:lnSpc>
              <a:spcAft>
                <a:spcPts val="1000"/>
              </a:spcAft>
            </a:pPr>
            <a:r>
              <a:rPr lang="hu" sz="1800" b="0" i="0" strike="noStrike" cap="none" spc="0" baseline="0">
                <a:solidFill>
                  <a:srgbClr val="000000"/>
                </a:solidFill>
                <a:effectLst/>
                <a:latin typeface="Helvetica"/>
                <a:ea typeface="Helvetica"/>
                <a:cs typeface="Helvetica"/>
              </a:rPr>
              <a:t>A szellőztetést arra használják, hogy csökkentsék a munkavállalók levegőben szálló poroknak, köztük az RCS-nek való kitettségét.</a:t>
            </a:r>
          </a:p>
          <a:p>
            <a:pPr>
              <a:lnSpc>
                <a:spcPts val="2400"/>
              </a:lnSpc>
              <a:spcAft>
                <a:spcPts val="1000"/>
              </a:spcAft>
            </a:pPr>
            <a:r>
              <a:rPr lang="hu" sz="1800" b="0" i="0" strike="noStrike" cap="none" spc="0" baseline="0">
                <a:solidFill>
                  <a:srgbClr val="000000"/>
                </a:solidFill>
                <a:effectLst/>
                <a:latin typeface="Helvetica"/>
                <a:ea typeface="Helvetica"/>
                <a:cs typeface="Helvetica"/>
              </a:rPr>
              <a:t>A szellőztetőrendszerek célja a munkavállalók védelme az alábbiak révén:</a:t>
            </a:r>
          </a:p>
          <a:p>
            <a:pPr marL="285750" indent="-285750">
              <a:lnSpc>
                <a:spcPts val="2400"/>
              </a:lnSpc>
              <a:buFont typeface="Arial" panose="020B0604020202020204" pitchFamily="34" charset="0"/>
              <a:buChar char="•"/>
            </a:pPr>
            <a:r>
              <a:rPr lang="hu" sz="1800" b="0" i="0" strike="noStrike" cap="none" spc="0" baseline="0">
                <a:solidFill>
                  <a:srgbClr val="000000"/>
                </a:solidFill>
                <a:effectLst/>
                <a:latin typeface="Helvetica"/>
                <a:ea typeface="Helvetica"/>
                <a:cs typeface="Helvetica"/>
              </a:rPr>
              <a:t>Felfogják a munkafolyamatok során levegőbe kerülő port mielőtt érintkezhetnénk vele</a:t>
            </a:r>
          </a:p>
          <a:p>
            <a:pPr marL="285750" indent="-285750">
              <a:lnSpc>
                <a:spcPts val="2400"/>
              </a:lnSpc>
              <a:buFont typeface="Arial" panose="020B0604020202020204" pitchFamily="34" charset="0"/>
              <a:buChar char="•"/>
            </a:pPr>
            <a:r>
              <a:rPr lang="hu" sz="1800" b="0" i="0" strike="noStrike" cap="none" spc="0" baseline="0">
                <a:solidFill>
                  <a:srgbClr val="000000"/>
                </a:solidFill>
                <a:effectLst/>
                <a:latin typeface="Helvetica"/>
                <a:ea typeface="Helvetica"/>
                <a:cs typeface="Helvetica"/>
              </a:rPr>
              <a:t>A szennyezett levegőt tiszta levegőre cserélve biztonságos levegőminőséget biztosítanak</a:t>
            </a:r>
          </a:p>
        </p:txBody>
      </p:sp>
      <p:pic>
        <p:nvPicPr>
          <p:cNvPr id="6" name="Picture Placeholder 8">
            <a:extLst>
              <a:ext uri="{FF2B5EF4-FFF2-40B4-BE49-F238E27FC236}">
                <a16:creationId xmlns:a16="http://schemas.microsoft.com/office/drawing/2014/main" id="{4948EDDA-671C-4E9A-B938-FBDB4B68686B}"/>
              </a:ext>
            </a:extLst>
          </p:cNvPr>
          <p:cNvPicPr>
            <a:picLocks noGrp="1" noChangeAspect="1"/>
          </p:cNvPicPr>
          <p:nvPr>
            <p:ph type="pic" sz="quarter" idx="12"/>
          </p:nvPr>
        </p:nvPicPr>
        <p:blipFill>
          <a:blip r:embed="rId3"/>
          <a:srcRect l="-283" r="19401"/>
          <a:stretch>
            <a:fillRect/>
          </a:stretch>
        </p:blipFill>
        <p:spPr>
          <a:xfrm>
            <a:off x="6230867" y="2491801"/>
            <a:ext cx="5536591" cy="3111448"/>
          </a:xfrm>
          <a:prstGeom prst="rect">
            <a:avLst/>
          </a:prstGeom>
        </p:spPr>
      </p:pic>
      <p:sp>
        <p:nvSpPr>
          <p:cNvPr id="4" name="TextBox 3">
            <a:extLst>
              <a:ext uri="{FF2B5EF4-FFF2-40B4-BE49-F238E27FC236}">
                <a16:creationId xmlns:a16="http://schemas.microsoft.com/office/drawing/2014/main" id="{58807824-4653-4EE2-98EC-F6A5CD9E19C6}"/>
              </a:ext>
            </a:extLst>
          </p:cNvPr>
          <p:cNvSpPr txBox="1"/>
          <p:nvPr/>
        </p:nvSpPr>
        <p:spPr>
          <a:xfrm>
            <a:off x="6699035" y="5603249"/>
            <a:ext cx="4692054" cy="523220"/>
          </a:xfrm>
          <a:prstGeom prst="rect">
            <a:avLst/>
          </a:prstGeom>
          <a:noFill/>
        </p:spPr>
        <p:txBody>
          <a:bodyPr wrap="none" lIns="91440" tIns="45720" rIns="91440" bIns="45720" rtlCol="0" anchor="t">
            <a:spAutoFit/>
          </a:bodyPr>
          <a:lstStyle/>
          <a:p>
            <a:r>
              <a:rPr lang="hu" sz="1400" b="0" i="0" strike="noStrike" cap="none" spc="0" baseline="0" dirty="0">
                <a:solidFill>
                  <a:srgbClr val="000000"/>
                </a:solidFill>
                <a:effectLst/>
                <a:latin typeface="Helvetica"/>
                <a:ea typeface="Helvetica"/>
                <a:cs typeface="Helvetica"/>
              </a:rPr>
              <a:t>A szerszámokba beépített </a:t>
            </a:r>
            <a:r>
              <a:rPr lang="hu" sz="1400" dirty="0">
                <a:solidFill>
                  <a:srgbClr val="000000"/>
                </a:solidFill>
                <a:latin typeface="Helvetica"/>
                <a:ea typeface="Helvetica"/>
                <a:cs typeface="Helvetica"/>
              </a:rPr>
              <a:t>elszívó rendszer</a:t>
            </a:r>
            <a:r>
              <a:rPr lang="hu" sz="1400" b="0" i="0" strike="noStrike" cap="none" spc="0" baseline="0" dirty="0">
                <a:solidFill>
                  <a:srgbClr val="000000"/>
                </a:solidFill>
                <a:effectLst/>
                <a:latin typeface="Helvetica"/>
                <a:ea typeface="Helvetica"/>
                <a:cs typeface="Helvetica"/>
              </a:rPr>
              <a:t> a keletkezés </a:t>
            </a:r>
            <a:endParaRPr lang="hu-HU"/>
          </a:p>
          <a:p>
            <a:r>
              <a:rPr lang="hu" sz="1400" b="0" i="0" strike="noStrike" cap="none" spc="0" baseline="0" dirty="0">
                <a:solidFill>
                  <a:srgbClr val="000000"/>
                </a:solidFill>
                <a:effectLst/>
                <a:latin typeface="Helvetica"/>
                <a:ea typeface="Helvetica"/>
                <a:cs typeface="Helvetica"/>
              </a:rPr>
              <a:t>helyénél fogja fel a port</a:t>
            </a:r>
            <a:endParaRPr lang="hu" dirty="0"/>
          </a:p>
        </p:txBody>
      </p:sp>
    </p:spTree>
    <p:extLst>
      <p:ext uri="{BB962C8B-B14F-4D97-AF65-F5344CB8AC3E}">
        <p14:creationId xmlns:p14="http://schemas.microsoft.com/office/powerpoint/2010/main" val="2547699675"/>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6C5C503-148E-804A-B6BD-D81F27B00C0E}"/>
              </a:ext>
            </a:extLst>
          </p:cNvPr>
          <p:cNvSpPr>
            <a:spLocks noGrp="1"/>
          </p:cNvSpPr>
          <p:nvPr>
            <p:ph type="body" sz="quarter" idx="10"/>
          </p:nvPr>
        </p:nvSpPr>
        <p:spPr/>
        <p:txBody>
          <a:bodyPr/>
          <a:lstStyle/>
          <a:p>
            <a:r>
              <a:rPr lang="hu" sz="2800" b="1" i="0" strike="noStrike" cap="none" spc="0" baseline="0" dirty="0">
                <a:solidFill>
                  <a:srgbClr val="F6A317"/>
                </a:solidFill>
                <a:effectLst/>
                <a:latin typeface="Helvetica"/>
                <a:ea typeface="Helvetica"/>
                <a:cs typeface="Helvetica"/>
              </a:rPr>
              <a:t>A SZELLŐZTETÉS TÍPUSAI</a:t>
            </a:r>
          </a:p>
        </p:txBody>
      </p:sp>
      <p:sp>
        <p:nvSpPr>
          <p:cNvPr id="3" name="Text Placeholder 2">
            <a:extLst>
              <a:ext uri="{FF2B5EF4-FFF2-40B4-BE49-F238E27FC236}">
                <a16:creationId xmlns:a16="http://schemas.microsoft.com/office/drawing/2014/main" id="{562CA652-A9E6-B84D-85CE-90E1A47F6B48}"/>
              </a:ext>
            </a:extLst>
          </p:cNvPr>
          <p:cNvSpPr>
            <a:spLocks noGrp="1"/>
          </p:cNvSpPr>
          <p:nvPr>
            <p:ph type="body" sz="quarter" idx="11"/>
          </p:nvPr>
        </p:nvSpPr>
        <p:spPr>
          <a:xfrm>
            <a:off x="783579" y="2252507"/>
            <a:ext cx="5755244" cy="3682369"/>
          </a:xfrm>
        </p:spPr>
        <p:txBody>
          <a:bodyPr anchor="t"/>
          <a:lstStyle/>
          <a:p>
            <a:pPr>
              <a:lnSpc>
                <a:spcPts val="2400"/>
              </a:lnSpc>
              <a:spcAft>
                <a:spcPts val="1000"/>
              </a:spcAft>
            </a:pPr>
            <a:r>
              <a:rPr lang="hu" sz="1800" b="0" i="0" strike="noStrike" cap="none" spc="0" baseline="0" dirty="0">
                <a:solidFill>
                  <a:srgbClr val="000000"/>
                </a:solidFill>
                <a:effectLst/>
                <a:latin typeface="Helvetica"/>
                <a:ea typeface="Helvetica"/>
                <a:cs typeface="Helvetica"/>
              </a:rPr>
              <a:t>Háromféle, eltérő funkciójú szellőztetőrendszer létezik:</a:t>
            </a:r>
          </a:p>
          <a:p>
            <a:pPr marL="285750" indent="-285750">
              <a:lnSpc>
                <a:spcPts val="2200"/>
              </a:lnSpc>
              <a:spcBef>
                <a:spcPts val="600"/>
              </a:spcBef>
              <a:buFont typeface="Arial" panose="020B0604020202020204" pitchFamily="34" charset="0"/>
              <a:buChar char="•"/>
            </a:pPr>
            <a:r>
              <a:rPr lang="hu" sz="1800" b="1" i="0" strike="noStrike" cap="none" spc="0" baseline="0" dirty="0">
                <a:solidFill>
                  <a:srgbClr val="000000"/>
                </a:solidFill>
                <a:effectLst/>
                <a:latin typeface="Helvetica"/>
                <a:ea typeface="Helvetica"/>
                <a:cs typeface="Helvetica"/>
              </a:rPr>
              <a:t>Természetes szellőztetés</a:t>
            </a:r>
            <a:r>
              <a:rPr lang="hu" sz="1800" b="0" i="0" strike="noStrike" cap="none" spc="0" baseline="0" dirty="0">
                <a:solidFill>
                  <a:srgbClr val="000000"/>
                </a:solidFill>
                <a:effectLst/>
                <a:latin typeface="Helvetica"/>
                <a:ea typeface="Helvetica"/>
                <a:cs typeface="Helvetica"/>
              </a:rPr>
              <a:t> - (pl. friss levegő bejutása ablakokon, ajtókon stb. keresztül) lehetővé teszi a levegő áramlását, ami természetes módon csökkenti a levegőben lévő szennyezőanyagok koncentrációját</a:t>
            </a:r>
          </a:p>
          <a:p>
            <a:pPr marL="285750" indent="-285750">
              <a:lnSpc>
                <a:spcPts val="2200"/>
              </a:lnSpc>
              <a:spcBef>
                <a:spcPts val="600"/>
              </a:spcBef>
              <a:buFont typeface="Arial" panose="020B0604020202020204" pitchFamily="34" charset="0"/>
              <a:buChar char="•"/>
            </a:pPr>
            <a:r>
              <a:rPr lang="hu" sz="1800" b="1" i="0" strike="noStrike" cap="none" spc="0" baseline="0" dirty="0">
                <a:solidFill>
                  <a:srgbClr val="000000"/>
                </a:solidFill>
                <a:effectLst/>
                <a:latin typeface="Helvetica"/>
                <a:ea typeface="Helvetica"/>
                <a:cs typeface="Helvetica"/>
              </a:rPr>
              <a:t>Falra szerelt ventilátorok</a:t>
            </a:r>
            <a:r>
              <a:rPr lang="hu" sz="1800" b="0" i="0" strike="noStrike" cap="none" spc="0" baseline="0" dirty="0">
                <a:solidFill>
                  <a:srgbClr val="000000"/>
                </a:solidFill>
                <a:effectLst/>
                <a:latin typeface="Helvetica"/>
                <a:ea typeface="Helvetica"/>
                <a:cs typeface="Helvetica"/>
              </a:rPr>
              <a:t> – átáramoltatják a  levegőt, így a szennyezett levegőt tiszta levegőre cserélik</a:t>
            </a:r>
          </a:p>
          <a:p>
            <a:pPr marL="285750" indent="-285750">
              <a:lnSpc>
                <a:spcPts val="2200"/>
              </a:lnSpc>
              <a:spcBef>
                <a:spcPts val="600"/>
              </a:spcBef>
              <a:buFont typeface="Arial" panose="020B0604020202020204" pitchFamily="34" charset="0"/>
              <a:buChar char="•"/>
            </a:pPr>
            <a:r>
              <a:rPr lang="hu" sz="1800" b="1" i="0" strike="noStrike" cap="none" spc="0" baseline="0" dirty="0">
                <a:solidFill>
                  <a:srgbClr val="000000"/>
                </a:solidFill>
                <a:effectLst/>
                <a:latin typeface="Helvetica"/>
                <a:ea typeface="Helvetica"/>
                <a:cs typeface="Helvetica"/>
              </a:rPr>
              <a:t>Légelszívás</a:t>
            </a:r>
            <a:r>
              <a:rPr lang="hu" sz="1800" b="0" i="0" strike="noStrike" cap="none" spc="0" baseline="0" dirty="0">
                <a:solidFill>
                  <a:srgbClr val="000000"/>
                </a:solidFill>
                <a:effectLst/>
                <a:latin typeface="Helvetica"/>
                <a:ea typeface="Helvetica"/>
                <a:cs typeface="Helvetica"/>
              </a:rPr>
              <a:t> – felfogja és biztonságos módon elszívja a levegőben szálló port mielőtt az a munkavállalók légzési zónájába kerülne</a:t>
            </a:r>
          </a:p>
          <a:p>
            <a:pPr marL="285750" indent="-285750">
              <a:lnSpc>
                <a:spcPts val="2200"/>
              </a:lnSpc>
              <a:buFont typeface="Arial" panose="020B0604020202020204" pitchFamily="34" charset="0"/>
              <a:buChar char="•"/>
            </a:pPr>
            <a:endParaRPr lang="en-US" sz="1800" dirty="0"/>
          </a:p>
        </p:txBody>
      </p:sp>
      <p:pic>
        <p:nvPicPr>
          <p:cNvPr id="4" name="Picture 3">
            <a:extLst>
              <a:ext uri="{FF2B5EF4-FFF2-40B4-BE49-F238E27FC236}">
                <a16:creationId xmlns:a16="http://schemas.microsoft.com/office/drawing/2014/main" id="{25B71734-E5BC-4D9B-BE64-6E127C590EA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538823" y="2087318"/>
            <a:ext cx="5419725" cy="4095749"/>
          </a:xfrm>
          <a:prstGeom prst="rect">
            <a:avLst/>
          </a:prstGeom>
        </p:spPr>
      </p:pic>
    </p:spTree>
    <p:extLst>
      <p:ext uri="{BB962C8B-B14F-4D97-AF65-F5344CB8AC3E}">
        <p14:creationId xmlns:p14="http://schemas.microsoft.com/office/powerpoint/2010/main" val="392830938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9419179" cy="850900"/>
          </a:xfrm>
        </p:spPr>
        <p:txBody>
          <a:bodyPr/>
          <a:lstStyle/>
          <a:p>
            <a:r>
              <a:rPr lang="hu" sz="2800" b="1" i="0" strike="noStrike" cap="none" spc="0" baseline="0" dirty="0">
                <a:solidFill>
                  <a:srgbClr val="F6A317"/>
                </a:solidFill>
                <a:effectLst/>
                <a:latin typeface="Helvetica"/>
                <a:ea typeface="Helvetica"/>
                <a:cs typeface="Helvetica"/>
              </a:rPr>
              <a:t>A SZELLŐZTETÉS SZABÁLYAI ÉS TILALMAI</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2" y="2319273"/>
            <a:ext cx="11039620" cy="3230407"/>
          </a:xfrm>
        </p:spPr>
        <p:txBody>
          <a:bodyPr/>
          <a:lstStyle/>
          <a:p>
            <a:pPr>
              <a:lnSpc>
                <a:spcPct val="100000"/>
              </a:lnSpc>
            </a:pPr>
            <a:r>
              <a:rPr lang="hu" sz="1600" b="1" i="0" strike="noStrike" cap="none" spc="0" baseline="0" dirty="0">
                <a:solidFill>
                  <a:srgbClr val="000000"/>
                </a:solidFill>
                <a:effectLst/>
                <a:latin typeface="Helvetica"/>
                <a:ea typeface="Helvetica"/>
                <a:cs typeface="Helvetica"/>
              </a:rPr>
              <a:t>MINDIG</a:t>
            </a:r>
          </a:p>
          <a:p>
            <a:pPr marL="285750" indent="-285750">
              <a:lnSpc>
                <a:spcPct val="100000"/>
              </a:lnSpc>
              <a:buSzPct val="85000"/>
              <a:buFont typeface=".Apple Color Emoji UI"/>
              <a:buChar char="✅"/>
            </a:pPr>
            <a:r>
              <a:rPr lang="hu" sz="1600" b="0" i="0" strike="noStrike" cap="none" spc="0" baseline="0" dirty="0">
                <a:solidFill>
                  <a:srgbClr val="000000"/>
                </a:solidFill>
                <a:effectLst/>
                <a:latin typeface="Helvetica"/>
                <a:ea typeface="Helvetica"/>
                <a:cs typeface="Helvetica"/>
              </a:rPr>
              <a:t>Alkalmazza a szellőztetőrendszereket, ha rendelkezésre állnak</a:t>
            </a:r>
          </a:p>
          <a:p>
            <a:pPr marL="285750" indent="-285750">
              <a:lnSpc>
                <a:spcPct val="100000"/>
              </a:lnSpc>
              <a:buSzPct val="85000"/>
              <a:buFont typeface=".Apple Color Emoji UI"/>
              <a:buChar char="✅"/>
            </a:pPr>
            <a:r>
              <a:rPr lang="hu" sz="1600" b="0" i="0" strike="noStrike" cap="none" spc="0" baseline="0" dirty="0">
                <a:solidFill>
                  <a:srgbClr val="000000"/>
                </a:solidFill>
                <a:effectLst/>
                <a:latin typeface="Helvetica"/>
                <a:ea typeface="Helvetica"/>
                <a:cs typeface="Helvetica"/>
              </a:rPr>
              <a:t>Jelentse a szellőztetőrendszerekkel kapcsolatos problémákat és hibákat</a:t>
            </a:r>
          </a:p>
          <a:p>
            <a:pPr marL="285750" indent="-285750">
              <a:lnSpc>
                <a:spcPct val="100000"/>
              </a:lnSpc>
              <a:spcAft>
                <a:spcPts val="1000"/>
              </a:spcAft>
              <a:buSzPct val="85000"/>
              <a:buFont typeface=".Apple Color Emoji UI"/>
              <a:buChar char="✅"/>
            </a:pPr>
            <a:r>
              <a:rPr lang="hu" sz="1600" b="0" i="0" strike="noStrike" cap="none" spc="0" baseline="0" dirty="0">
                <a:solidFill>
                  <a:srgbClr val="FF0000"/>
                </a:solidFill>
                <a:effectLst/>
                <a:latin typeface="Helvetica"/>
                <a:ea typeface="Helvetica"/>
                <a:cs typeface="Helvetica"/>
              </a:rPr>
              <a:t>Oktató által kitöltendő - Adjon hozzá további, a saját munkakörnyezetéhez és céljaihoz kapcsolódó szöveget a központi szellőztetésről.</a:t>
            </a:r>
          </a:p>
          <a:p>
            <a:pPr>
              <a:lnSpc>
                <a:spcPct val="100000"/>
              </a:lnSpc>
            </a:pPr>
            <a:r>
              <a:rPr lang="hu" sz="1600" b="1" i="0" strike="noStrike" cap="none" spc="0" baseline="0" dirty="0">
                <a:solidFill>
                  <a:srgbClr val="000000"/>
                </a:solidFill>
                <a:effectLst/>
                <a:latin typeface="Helvetica"/>
                <a:ea typeface="Helvetica"/>
                <a:cs typeface="Helvetica"/>
              </a:rPr>
              <a:t>KERÜLJE</a:t>
            </a:r>
          </a:p>
          <a:p>
            <a:pPr marL="285750" indent="-285750">
              <a:lnSpc>
                <a:spcPct val="100000"/>
              </a:lnSpc>
              <a:buSzPct val="85000"/>
              <a:buFont typeface=".Apple Color Emoji UI"/>
              <a:buChar char="❌"/>
            </a:pPr>
            <a:r>
              <a:rPr lang="hu" sz="1600" b="0" i="0" strike="noStrike" cap="none" spc="0" baseline="0" dirty="0">
                <a:solidFill>
                  <a:srgbClr val="000000"/>
                </a:solidFill>
                <a:effectLst/>
                <a:latin typeface="Helvetica"/>
                <a:ea typeface="Helvetica"/>
                <a:cs typeface="Helvetica"/>
              </a:rPr>
              <a:t>A szellőztetőrendszerek működésének megzavarását</a:t>
            </a:r>
          </a:p>
          <a:p>
            <a:pPr marL="285750" indent="-285750">
              <a:lnSpc>
                <a:spcPct val="100000"/>
              </a:lnSpc>
              <a:buSzPct val="85000"/>
              <a:buFont typeface=".Apple Color Emoji UI"/>
              <a:buChar char="❌"/>
            </a:pPr>
            <a:r>
              <a:rPr lang="hu" sz="1600" b="0" i="0" strike="noStrike" cap="none" spc="0" baseline="0" dirty="0">
                <a:solidFill>
                  <a:srgbClr val="000000"/>
                </a:solidFill>
                <a:effectLst/>
                <a:latin typeface="Helvetica"/>
                <a:ea typeface="Helvetica"/>
                <a:cs typeface="Helvetica"/>
              </a:rPr>
              <a:t>Az olyan hordozható ventilátorok használatát, amelyek megzavarhatják az elszívó szellőztetőrendszerek körüli légáramlást vagy újra a levegőbe juttathatják a már leülepedett port</a:t>
            </a:r>
          </a:p>
          <a:p>
            <a:pPr marL="285750" indent="-285750">
              <a:lnSpc>
                <a:spcPct val="100000"/>
              </a:lnSpc>
              <a:buSzPct val="85000"/>
              <a:buFont typeface=".Apple Color Emoji UI"/>
              <a:buChar char="❌"/>
            </a:pPr>
            <a:r>
              <a:rPr lang="hu" sz="1600" b="0" i="0" strike="noStrike" cap="none" spc="0" baseline="0" dirty="0">
                <a:solidFill>
                  <a:srgbClr val="FF0000"/>
                </a:solidFill>
                <a:effectLst/>
                <a:latin typeface="Helvetica"/>
                <a:ea typeface="Helvetica"/>
                <a:cs typeface="Helvetica"/>
              </a:rPr>
              <a:t>Oktató által kitöltendő - Adjon hozzá további, a saját kontextusához és céljaihoz kapcsolódó szöveget a központi szellőztetésről.</a:t>
            </a:r>
          </a:p>
          <a:p>
            <a:pPr marL="285750" indent="-285750">
              <a:lnSpc>
                <a:spcPct val="100000"/>
              </a:lnSpc>
              <a:buSzPct val="85000"/>
              <a:buFont typeface=".Apple Color Emoji UI"/>
              <a:buChar char="✅"/>
            </a:pPr>
            <a:endParaRPr lang="en-US" dirty="0">
              <a:solidFill>
                <a:srgbClr val="FF0000"/>
              </a:solidFill>
            </a:endParaRPr>
          </a:p>
        </p:txBody>
      </p:sp>
    </p:spTree>
    <p:extLst>
      <p:ext uri="{BB962C8B-B14F-4D97-AF65-F5344CB8AC3E}">
        <p14:creationId xmlns:p14="http://schemas.microsoft.com/office/powerpoint/2010/main" val="288333253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hu" sz="2800" b="1" i="0" strike="noStrike" cap="none" spc="0" baseline="0">
                <a:solidFill>
                  <a:srgbClr val="F6A317"/>
                </a:solidFill>
                <a:effectLst/>
                <a:latin typeface="Helvetica"/>
                <a:ea typeface="Helvetica"/>
                <a:cs typeface="Helvetica"/>
              </a:rPr>
              <a:t>ÜRES DIA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hu" sz="1800" b="0" i="0" strike="noStrike" cap="none" spc="0" baseline="0">
                <a:solidFill>
                  <a:srgbClr val="000000"/>
                </a:solidFill>
                <a:effectLst/>
                <a:latin typeface="Helvetica"/>
                <a:ea typeface="Helvetica"/>
                <a:cs typeface="Helvetica"/>
              </a:rPr>
              <a:t>Hozzon létre ezen a dián egy adott munkakörnyezetre/munkakörülményre szabott egyéni tananyagot.</a:t>
            </a:r>
          </a:p>
          <a:p>
            <a:pPr>
              <a:lnSpc>
                <a:spcPts val="2400"/>
              </a:lnSpc>
            </a:pPr>
            <a:r>
              <a:rPr lang="hu" sz="1800" b="0" i="0" strike="noStrike" cap="none" spc="0" baseline="0">
                <a:solidFill>
                  <a:srgbClr val="000000"/>
                </a:solidFill>
                <a:effectLst/>
                <a:latin typeface="Helvetica"/>
                <a:ea typeface="Helvetica"/>
                <a:cs typeface="Helvetica"/>
              </a:rPr>
              <a:t>A kép megváltoztatásához kattintson a jobb gombbal &gt; kép módosítása &gt; fájlból.</a:t>
            </a:r>
          </a:p>
          <a:p>
            <a:pPr>
              <a:lnSpc>
                <a:spcPts val="2400"/>
              </a:lnSpc>
            </a:pPr>
            <a:r>
              <a:rPr lang="hu" sz="1800" b="0" i="0" strike="noStrike" cap="none" spc="0" baseline="0">
                <a:solidFill>
                  <a:srgbClr val="000000"/>
                </a:solidFill>
                <a:effectLst/>
                <a:latin typeface="Helvetica"/>
                <a:ea typeface="Helvetica"/>
                <a:cs typeface="Helvetica"/>
              </a:rPr>
              <a:t>Ha további diákat szeretne létrehozni, kattintson a fenti 'Új dia' fülre.</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408521290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hu" sz="2800" b="1" i="0" strike="noStrike" cap="none" spc="0" baseline="0">
                <a:solidFill>
                  <a:srgbClr val="F6A317"/>
                </a:solidFill>
                <a:effectLst/>
                <a:latin typeface="Helvetica"/>
                <a:ea typeface="Helvetica"/>
                <a:cs typeface="Helvetica"/>
              </a:rPr>
              <a:t>LEZÁRÁS</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3" y="2362676"/>
            <a:ext cx="5778832" cy="3682369"/>
          </a:xfrm>
        </p:spPr>
        <p:txBody>
          <a:bodyPr/>
          <a:lstStyle/>
          <a:p>
            <a:pPr>
              <a:lnSpc>
                <a:spcPts val="2400"/>
              </a:lnSpc>
              <a:spcBef>
                <a:spcPts val="600"/>
              </a:spcBef>
              <a:spcAft>
                <a:spcPts val="1000"/>
              </a:spcAft>
            </a:pPr>
            <a:r>
              <a:rPr lang="hu" sz="1800" b="0" i="0" strike="noStrike" cap="none" spc="0" baseline="0" dirty="0">
                <a:solidFill>
                  <a:srgbClr val="000000"/>
                </a:solidFill>
                <a:effectLst/>
                <a:latin typeface="Helvetica"/>
                <a:ea typeface="Helvetica"/>
                <a:cs typeface="Helvetica"/>
              </a:rPr>
              <a:t>A szellőztetés a porcsökkentés kulcsfontosságú része, mely segít fenntartani a biztonságos levegőminőséget.</a:t>
            </a:r>
          </a:p>
          <a:p>
            <a:pPr>
              <a:lnSpc>
                <a:spcPts val="2400"/>
              </a:lnSpc>
              <a:spcBef>
                <a:spcPts val="600"/>
              </a:spcBef>
              <a:spcAft>
                <a:spcPts val="1000"/>
              </a:spcAft>
            </a:pPr>
            <a:r>
              <a:rPr lang="hu" sz="1800" b="0" i="0" strike="noStrike" cap="none" spc="0" baseline="0" dirty="0">
                <a:solidFill>
                  <a:srgbClr val="000000"/>
                </a:solidFill>
                <a:effectLst/>
                <a:latin typeface="Helvetica"/>
                <a:ea typeface="Helvetica"/>
                <a:cs typeface="Helvetica"/>
              </a:rPr>
              <a:t>Ne feledje:</a:t>
            </a:r>
          </a:p>
          <a:p>
            <a:pPr marL="285750" indent="-285750">
              <a:lnSpc>
                <a:spcPts val="2400"/>
              </a:lnSpc>
              <a:spcBef>
                <a:spcPts val="600"/>
              </a:spcBef>
              <a:spcAft>
                <a:spcPts val="600"/>
              </a:spcAft>
              <a:buClr>
                <a:srgbClr val="F1B600"/>
              </a:buClr>
              <a:buSzPct val="120000"/>
              <a:buFont typeface="Wingdings" pitchFamily="2" charset="2"/>
              <a:buChar char="q"/>
            </a:pPr>
            <a:r>
              <a:rPr lang="hu" sz="1800" b="0" i="0" strike="noStrike" cap="none" spc="0" baseline="0" dirty="0">
                <a:solidFill>
                  <a:srgbClr val="000000"/>
                </a:solidFill>
                <a:effectLst/>
                <a:latin typeface="Helvetica"/>
                <a:ea typeface="Helvetica"/>
                <a:cs typeface="Helvetica"/>
              </a:rPr>
              <a:t>Lehetőség szerint mindig használjon szellőztetőrendszereket</a:t>
            </a:r>
          </a:p>
          <a:p>
            <a:pPr marL="285750" indent="-285750">
              <a:lnSpc>
                <a:spcPts val="2400"/>
              </a:lnSpc>
              <a:spcBef>
                <a:spcPts val="600"/>
              </a:spcBef>
              <a:spcAft>
                <a:spcPts val="600"/>
              </a:spcAft>
              <a:buClr>
                <a:srgbClr val="F1B600"/>
              </a:buClr>
              <a:buSzPct val="120000"/>
              <a:buFont typeface="Wingdings" pitchFamily="2" charset="2"/>
              <a:buChar char="q"/>
            </a:pPr>
            <a:r>
              <a:rPr lang="hu" sz="1800" b="0" i="0" strike="noStrike" cap="none" spc="0" baseline="0" dirty="0">
                <a:solidFill>
                  <a:srgbClr val="000000"/>
                </a:solidFill>
                <a:effectLst/>
                <a:latin typeface="Helvetica"/>
                <a:ea typeface="Helvetica"/>
                <a:cs typeface="Helvetica"/>
              </a:rPr>
              <a:t>Ne zavarja meg a szellőztetőrendszerek működését</a:t>
            </a:r>
          </a:p>
          <a:p>
            <a:pPr marL="285750" indent="-285750">
              <a:lnSpc>
                <a:spcPts val="2400"/>
              </a:lnSpc>
              <a:spcBef>
                <a:spcPts val="600"/>
              </a:spcBef>
              <a:spcAft>
                <a:spcPts val="600"/>
              </a:spcAft>
              <a:buClr>
                <a:srgbClr val="F1B600"/>
              </a:buClr>
              <a:buSzPct val="120000"/>
              <a:buFont typeface="Wingdings" pitchFamily="2" charset="2"/>
              <a:buChar char="q"/>
            </a:pPr>
            <a:r>
              <a:rPr lang="hu" sz="1800" b="0" i="0" strike="noStrike" cap="none" spc="0" baseline="0" dirty="0">
                <a:solidFill>
                  <a:srgbClr val="000000"/>
                </a:solidFill>
                <a:effectLst/>
                <a:latin typeface="Helvetica"/>
                <a:ea typeface="Helvetica"/>
                <a:cs typeface="Helvetica"/>
              </a:rPr>
              <a:t>Ha arra gyanakszik, hogy a szellőztetőrendszer nem működik megfelelően, értesítse a helyszíni vezetőt</a:t>
            </a:r>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348589591"/>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p:txBody>
          <a:bodyPr/>
          <a:lstStyle/>
          <a:p>
            <a:r>
              <a:rPr lang="hu" sz="2800" b="1" i="0" strike="noStrike" cap="none" spc="0" baseline="0">
                <a:solidFill>
                  <a:srgbClr val="F6A317"/>
                </a:solidFill>
                <a:effectLst/>
                <a:latin typeface="Helvetica"/>
                <a:ea typeface="Helvetica"/>
                <a:cs typeface="Helvetica"/>
              </a:rPr>
              <a:t>TOVÁBBI KÉPZÉSI ANYAGOK</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hu" sz="1600" b="0" i="0" strike="noStrike" cap="none" spc="0" baseline="0" dirty="0">
                <a:solidFill>
                  <a:srgbClr val="000000"/>
                </a:solidFill>
                <a:effectLst/>
                <a:latin typeface="Helvetica"/>
                <a:ea typeface="Helvetica"/>
                <a:cs typeface="Helvetica"/>
                <a:hlinkClick r:id="rId3" history="0"/>
              </a:rPr>
              <a:t>A központi szellőztetés iránymutató gyakorlata </a:t>
            </a:r>
            <a:br>
              <a:rPr lang="en-IN" sz="1600" b="0" i="0" strike="noStrike" cap="none" spc="0" baseline="0" dirty="0">
                <a:solidFill>
                  <a:srgbClr val="000000"/>
                </a:solidFill>
                <a:effectLst/>
                <a:latin typeface="Helvetica"/>
                <a:ea typeface="Helvetica"/>
                <a:cs typeface="Helvetica"/>
                <a:hlinkClick r:id="rId3" history="0"/>
              </a:rPr>
            </a:br>
            <a:r>
              <a:rPr lang="hu" sz="1600" b="0" i="0" strike="noStrike" cap="none" spc="0" baseline="0" dirty="0">
                <a:solidFill>
                  <a:srgbClr val="000000"/>
                </a:solidFill>
                <a:effectLst/>
                <a:latin typeface="Helvetica"/>
                <a:ea typeface="Helvetica"/>
                <a:cs typeface="Helvetica"/>
                <a:hlinkClick r:id="rId3" history="0"/>
              </a:rPr>
              <a:t>(2.1.9. feladatlap)</a:t>
            </a:r>
          </a:p>
          <a:p>
            <a:pPr marL="285750" indent="-285750">
              <a:lnSpc>
                <a:spcPts val="2300"/>
              </a:lnSpc>
              <a:spcBef>
                <a:spcPts val="600"/>
              </a:spcBef>
              <a:spcAft>
                <a:spcPts val="600"/>
              </a:spcAft>
              <a:buSzPct val="130000"/>
              <a:buFont typeface="Arial" panose="020B0604020202020204" pitchFamily="34" charset="0"/>
              <a:buChar char="•"/>
            </a:pPr>
            <a:r>
              <a:rPr lang="hu" sz="1600" b="0" i="0" strike="noStrike" cap="none" spc="0" baseline="0" dirty="0">
                <a:solidFill>
                  <a:srgbClr val="000000"/>
                </a:solidFill>
                <a:effectLst/>
                <a:latin typeface="Helvetica"/>
                <a:ea typeface="Helvetica"/>
                <a:cs typeface="Helvetica"/>
                <a:hlinkClick r:id="rId4" history="0"/>
              </a:rPr>
              <a:t>NEPSI Gyakorlati Útmutató</a:t>
            </a:r>
          </a:p>
          <a:p>
            <a:pPr marL="285750" indent="-285750">
              <a:lnSpc>
                <a:spcPts val="2300"/>
              </a:lnSpc>
              <a:spcBef>
                <a:spcPts val="600"/>
              </a:spcBef>
              <a:spcAft>
                <a:spcPts val="600"/>
              </a:spcAft>
              <a:buSzPct val="130000"/>
              <a:buFont typeface="Arial" panose="020B0604020202020204" pitchFamily="34" charset="0"/>
              <a:buChar char="•"/>
            </a:pPr>
            <a:r>
              <a:rPr lang="hu" sz="1600" b="0" i="0" strike="noStrike" cap="none" spc="0" baseline="0" dirty="0">
                <a:solidFill>
                  <a:srgbClr val="000000"/>
                </a:solidFill>
                <a:effectLst/>
                <a:latin typeface="Helvetica"/>
                <a:ea typeface="Helvetica"/>
                <a:cs typeface="Helvetica"/>
                <a:hlinkClick r:id="rId5" history="0"/>
              </a:rPr>
              <a:t>NEPSI útmutató kkv-k számára</a:t>
            </a:r>
          </a:p>
        </p:txBody>
      </p:sp>
      <p:sp>
        <p:nvSpPr>
          <p:cNvPr id="4" name="Rounded Rectangle 3">
            <a:extLst>
              <a:ext uri="{FF2B5EF4-FFF2-40B4-BE49-F238E27FC236}">
                <a16:creationId xmlns:a16="http://schemas.microsoft.com/office/drawing/2014/main" id="{664076B8-4B8B-9A4C-BC62-87D5AB8D7D1F}"/>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9E755BC8-9263-4A42-8BC8-2ABF4DB8BB35}"/>
              </a:ext>
            </a:extLst>
          </p:cNvPr>
          <p:cNvSpPr/>
          <p:nvPr/>
        </p:nvSpPr>
        <p:spPr>
          <a:xfrm>
            <a:off x="1088454" y="5158279"/>
            <a:ext cx="10022946" cy="646331"/>
          </a:xfrm>
          <a:prstGeom prst="rect">
            <a:avLst/>
          </a:prstGeom>
          <a:noFill/>
          <a:ln>
            <a:noFill/>
          </a:ln>
        </p:spPr>
        <p:txBody>
          <a:bodyPr wrap="square" anchor="ctr">
            <a:spAutoFit/>
          </a:bodyPr>
          <a:lstStyle/>
          <a:p>
            <a:pPr>
              <a:spcBef>
                <a:spcPts val="1200"/>
              </a:spcBef>
              <a:spcAft>
                <a:spcPts val="1200"/>
              </a:spcAft>
              <a:buSzPct val="130000"/>
            </a:pPr>
            <a:r>
              <a:rPr lang="hu" b="0" i="0" strike="noStrike" cap="none" spc="0" baseline="0" dirty="0">
                <a:solidFill>
                  <a:srgbClr val="000000"/>
                </a:solidFill>
                <a:effectLst/>
                <a:latin typeface="Calibri"/>
                <a:ea typeface="Calibri"/>
                <a:cs typeface="Calibri"/>
              </a:rPr>
              <a:t>Látogasson el a </a:t>
            </a:r>
            <a:r>
              <a:rPr lang="hu" b="1" i="0" strike="noStrike" cap="none" spc="0" baseline="0" dirty="0">
                <a:solidFill>
                  <a:srgbClr val="000000"/>
                </a:solidFill>
                <a:effectLst/>
                <a:latin typeface="Calibri"/>
                <a:ea typeface="Calibri"/>
                <a:cs typeface="Calibri"/>
              </a:rPr>
              <a:t>NEPSI e-tanulási platformjára</a:t>
            </a:r>
            <a:r>
              <a:rPr lang="hu" b="0" i="0" strike="noStrike" cap="none" spc="0" baseline="0" dirty="0">
                <a:solidFill>
                  <a:srgbClr val="000000"/>
                </a:solidFill>
                <a:effectLst/>
                <a:latin typeface="Calibri"/>
                <a:ea typeface="Calibri"/>
                <a:cs typeface="Calibri"/>
              </a:rPr>
              <a:t> a </a:t>
            </a:r>
            <a:r>
              <a:rPr lang="hu" b="0" i="0" strike="noStrike" cap="none" spc="0" baseline="0" dirty="0">
                <a:solidFill>
                  <a:srgbClr val="000000"/>
                </a:solidFill>
                <a:effectLst/>
                <a:latin typeface="Calibri"/>
                <a:ea typeface="Calibri"/>
                <a:cs typeface="Calibri"/>
                <a:hlinkClick r:id="rId6" history="0"/>
              </a:rPr>
              <a:t>training.nepsi.eu</a:t>
            </a:r>
            <a:r>
              <a:rPr lang="hu" b="0" i="0" strike="noStrike" cap="none" spc="0" baseline="0" dirty="0">
                <a:solidFill>
                  <a:srgbClr val="000000"/>
                </a:solidFill>
                <a:effectLst/>
                <a:latin typeface="Calibri"/>
                <a:ea typeface="Calibri"/>
                <a:cs typeface="Calibri"/>
              </a:rPr>
              <a:t> oldalon, ahol további RCS-sel kapcsolatos tanulási anyagokat talál.</a:t>
            </a:r>
          </a:p>
        </p:txBody>
      </p:sp>
    </p:spTree>
    <p:extLst>
      <p:ext uri="{BB962C8B-B14F-4D97-AF65-F5344CB8AC3E}">
        <p14:creationId xmlns:p14="http://schemas.microsoft.com/office/powerpoint/2010/main" val="187440166"/>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General Ventilation" id="{A96ADDEE-E5AB-104E-87B4-98BFC61B8EF6}" vid="{AD8F85EB-804D-284D-BBBB-AE7BAA1C957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D545FEE-AD81-4023-B6AC-5CAEA335ED97}">
  <ds:schemaRefs>
    <ds:schemaRef ds:uri="http://www.w3.org/XML/1998/namespace"/>
    <ds:schemaRef ds:uri="http://schemas.openxmlformats.org/package/2006/metadata/core-properties"/>
    <ds:schemaRef ds:uri="http://schemas.microsoft.com/office/2006/documentManagement/types"/>
    <ds:schemaRef ds:uri="http://purl.org/dc/terms/"/>
    <ds:schemaRef ds:uri="6d9d7403-2d8c-4818-ae25-2c5629bc7330"/>
    <ds:schemaRef ds:uri="http://purl.org/dc/elements/1.1/"/>
    <ds:schemaRef ds:uri="http://schemas.microsoft.com/office/infopath/2007/PartnerControls"/>
    <ds:schemaRef ds:uri="http://purl.org/dc/dcmitype/"/>
    <ds:schemaRef ds:uri="d8ecf516-e360-4672-81b9-68723bedb71f"/>
    <ds:schemaRef ds:uri="http://schemas.microsoft.com/office/2006/metadata/properties"/>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E8B237FF-CFE4-4E01-8A24-69FB556F02A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82</TotalTime>
  <Words>906</Words>
  <Application>Microsoft Macintosh PowerPoint</Application>
  <PresentationFormat>Widescreen</PresentationFormat>
  <Paragraphs>83</Paragraphs>
  <Slides>12</Slides>
  <Notes>11</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22</cp:revision>
  <dcterms:created xsi:type="dcterms:W3CDTF">2020-06-24T14:34:32Z</dcterms:created>
  <dcterms:modified xsi:type="dcterms:W3CDTF">2024-11-13T12:12:44Z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