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93810" autoAdjust="0"/>
  </p:normalViewPr>
  <p:slideViewPr>
    <p:cSldViewPr snapToGrid="0" snapToObjects="1">
      <p:cViewPr varScale="1">
        <p:scale>
          <a:sx n="115" d="100"/>
          <a:sy n="115" d="100"/>
        </p:scale>
        <p:origin x="112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dirty="0">
              <a:latin typeface="+mn-lt"/>
            </a:endParaRPr>
          </a:p>
          <a:p>
            <a:r>
              <a:rPr lang="sk" sz="1200" b="0" i="0" strike="noStrike" cap="none" spc="0" baseline="0" dirty="0">
                <a:solidFill>
                  <a:srgbClr val="000000"/>
                </a:solidFill>
                <a:effectLst/>
                <a:latin typeface="+mn-lt"/>
                <a:ea typeface="Calibri"/>
                <a:cs typeface="Calibri"/>
              </a:rPr>
              <a:t>Toto školenie poskytuje informácie a usmernenia o všeobecnom vetraní v prostrediach, ktoré obsahujú kryštalický kremeň.</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Vetranie je dôležitou súčasťou udržiavania kvality vnútorného vzduchu v pracovnom prostredí. Správne navrhnutý systém lokálneho odsávania je jedným z najúčinnejších spôsobov, ako pomôcť znížiť vystavenie prachu z kremeňa, keď sa tvorbe prachu nedá zabrániť izoláciou ani mokrými metódami.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Existujú tri hlavné typy vetrania. Miestne odsávacie vetranie sa vo všeobecnosti považuje za najúčinnejší typ vetrania a malo by sa používať vždy, keď je k dispozícii.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6897190" y="429114"/>
            <a:ext cx="49201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dirty="0">
                <a:solidFill>
                  <a:srgbClr val="F6A317"/>
                </a:solidFill>
                <a:effectLst/>
                <a:latin typeface="Helvetica"/>
                <a:ea typeface="Helvetica"/>
                <a:cs typeface="Helvetica"/>
              </a:rPr>
              <a:t>ŠKOLENIE ZAMERANÉ NA OSVEDČENÉ POSTUPY </a:t>
            </a:r>
            <a:br>
              <a:rPr lang="en-US" sz="1400" b="1" i="0" strike="noStrike" cap="none" spc="0" baseline="0" dirty="0">
                <a:solidFill>
                  <a:srgbClr val="F6A317"/>
                </a:solidFill>
                <a:effectLst/>
                <a:latin typeface="Helvetica"/>
                <a:ea typeface="Helvetica"/>
                <a:cs typeface="Helvetica"/>
              </a:rPr>
            </a:br>
            <a:r>
              <a:rPr lang="sk" sz="1400" b="1" i="0" strike="noStrike" cap="none" spc="0" baseline="0" dirty="0">
                <a:solidFill>
                  <a:srgbClr val="F6A317"/>
                </a:solidFill>
                <a:effectLst/>
                <a:latin typeface="Helvetica"/>
                <a:ea typeface="Helvetica"/>
                <a:cs typeface="Helvetica"/>
              </a:rPr>
              <a:t>V OBLASTI VETRACÍCH A VENTILAČNÝCH SYSTÉMOV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1" y="2424069"/>
            <a:ext cx="9613000" cy="1409377"/>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a:t>
            </a:r>
            <a:br>
              <a:rPr lang="en-US" sz="2800" b="1" i="0" strike="noStrike" cap="none" spc="0" baseline="0" dirty="0">
                <a:solidFill>
                  <a:srgbClr val="FFFFFF"/>
                </a:solidFill>
                <a:effectLst/>
                <a:latin typeface="Helvetica"/>
                <a:ea typeface="Helvetica"/>
                <a:cs typeface="Helvetica"/>
              </a:rPr>
            </a:br>
            <a:r>
              <a:rPr lang="sk" sz="2800" b="1" i="0" strike="noStrike" cap="none" spc="0" baseline="0" dirty="0">
                <a:solidFill>
                  <a:srgbClr val="FFFFFF"/>
                </a:solidFill>
                <a:effectLst/>
                <a:latin typeface="Helvetica"/>
                <a:ea typeface="Helvetica"/>
                <a:cs typeface="Helvetica"/>
              </a:rPr>
              <a:t>V OBLASTI VETRACÍCH A VENTILAČNÝCH SYSTÉMOV</a:t>
            </a:r>
          </a:p>
        </p:txBody>
      </p:sp>
      <p:sp>
        <p:nvSpPr>
          <p:cNvPr id="2" name="Rectangle 1">
            <a:extLst>
              <a:ext uri="{FF2B5EF4-FFF2-40B4-BE49-F238E27FC236}">
                <a16:creationId xmlns:a16="http://schemas.microsoft.com/office/drawing/2014/main" id="{0B4C9CAB-7986-7246-85DA-293E0C28CCC7}"/>
              </a:ext>
            </a:extLst>
          </p:cNvPr>
          <p:cNvSpPr/>
          <p:nvPr/>
        </p:nvSpPr>
        <p:spPr>
          <a:xfrm>
            <a:off x="6945922" y="346364"/>
            <a:ext cx="4927423"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08465" cy="3682369"/>
          </a:xfrm>
        </p:spPr>
        <p:txBody>
          <a:bodyPr/>
          <a:lstStyle/>
          <a:p>
            <a:pPr>
              <a:lnSpc>
                <a:spcPts val="2400"/>
              </a:lnSpc>
              <a:spcAft>
                <a:spcPts val="1000"/>
              </a:spcAft>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en-US" sz="1800" dirty="0">
                <a:solidFill>
                  <a:srgbClr val="000000"/>
                </a:solidFill>
                <a:latin typeface="Helvetica"/>
                <a:ea typeface="Helvetica"/>
                <a:cs typeface="Helvetica"/>
              </a:rPr>
              <a:t>T</a:t>
            </a:r>
            <a:r>
              <a:rPr lang="sk" sz="1800" b="0" i="0" strike="noStrike" cap="none" spc="0" baseline="0" dirty="0">
                <a:solidFill>
                  <a:srgbClr val="000000"/>
                </a:solidFill>
                <a:effectLst/>
                <a:latin typeface="Helvetica"/>
                <a:ea typeface="Helvetica"/>
                <a:cs typeface="Helvetica"/>
              </a:rPr>
              <a:t>ri typy ventilačných systémov, ktoré sa používajú na zníženie vystavenia pracovníkov prachu dýchateľného kryštalického kremeňa (RCS).</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Osvedčené postupy vetrania</a:t>
            </a:r>
          </a:p>
          <a:p>
            <a:pPr marL="285750" indent="-285750">
              <a:lnSpc>
                <a:spcPts val="24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5964"/>
          <a:stretch/>
        </p:blipFill>
        <p:spPr bwMode="auto">
          <a:xfrm>
            <a:off x="7174522" y="2660661"/>
            <a:ext cx="4553317"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Vetranie (a odsávanie) je jednou z piatich hlavných techník kontroly prachu.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353471"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OCHRANNÉ VYBAVENIE</a:t>
            </a:r>
          </a:p>
          <a:p>
            <a:r>
              <a:rPr lang="sk" sz="1200" b="0" i="0" strike="noStrike" cap="none" spc="0" baseline="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9922"/>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Správne fungovanie tohto vybavenia je nevyhnutné na ochranu pred RCS.</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318756" cy="850900"/>
          </a:xfrm>
        </p:spPr>
        <p:txBody>
          <a:bodyPr/>
          <a:lstStyle/>
          <a:p>
            <a:r>
              <a:rPr lang="sk" sz="2800" b="1" i="0" strike="noStrike" cap="none" spc="0" baseline="0" dirty="0">
                <a:solidFill>
                  <a:srgbClr val="F6A317"/>
                </a:solidFill>
                <a:effectLst/>
                <a:latin typeface="Helvetica"/>
                <a:ea typeface="Helvetica"/>
                <a:cs typeface="Helvetica"/>
              </a:rPr>
              <a:t>AKO VETRANIE ZNIŽUJE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208555"/>
            <a:ext cx="5453624" cy="3237451"/>
          </a:xfrm>
        </p:spPr>
        <p:txBody>
          <a:bodyPr/>
          <a:lstStyle/>
          <a:p>
            <a:pPr>
              <a:lnSpc>
                <a:spcPts val="2400"/>
              </a:lnSpc>
              <a:spcAft>
                <a:spcPts val="1000"/>
              </a:spcAft>
            </a:pPr>
            <a:r>
              <a:rPr lang="sk" sz="1800" b="0" i="0" strike="noStrike" cap="none" spc="0" baseline="0" dirty="0">
                <a:solidFill>
                  <a:srgbClr val="000000"/>
                </a:solidFill>
                <a:effectLst/>
                <a:latin typeface="Helvetica"/>
                <a:ea typeface="Helvetica"/>
                <a:cs typeface="Helvetica"/>
              </a:rPr>
              <a:t>Vetranie sa používa na zníženie vystavenia pracovníkov vzdušným prachom vrátane dýchateľného kryštalického kremeňa.</a:t>
            </a:r>
          </a:p>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Účelom ventilačných systémov je chrániť pracovníkov:</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Zachytením polietavého prachu generovaného pracovnými procesmi skôr, ako sme mu vystavení.</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Zabezpečením bezpečnej kvality vzduchu nahradením kontaminovaného vzduchu čistým vzduchom.</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99035" y="5603249"/>
            <a:ext cx="4575326" cy="305105"/>
          </a:xfrm>
          <a:prstGeom prst="rect">
            <a:avLst/>
          </a:prstGeom>
          <a:noFill/>
        </p:spPr>
        <p:txBody>
          <a:bodyPr wrap="none" rtlCol="0">
            <a:spAutoFit/>
          </a:bodyPr>
          <a:lstStyle/>
          <a:p>
            <a:r>
              <a:rPr lang="sk" sz="1400" b="0" i="0" strike="noStrike" cap="none" spc="0" baseline="0">
                <a:solidFill>
                  <a:srgbClr val="000000"/>
                </a:solidFill>
                <a:effectLst/>
                <a:latin typeface="Helvetica"/>
                <a:ea typeface="Helvetica"/>
                <a:cs typeface="Helvetica"/>
              </a:rPr>
              <a:t>Systém odsávania na nástroji zachytáva prach pri zdroji.</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TYPY VETRANIA</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074421" cy="3682369"/>
          </a:xfrm>
        </p:spPr>
        <p:txBody>
          <a:bodyPr anchor="t"/>
          <a:lstStyle/>
          <a:p>
            <a:pPr>
              <a:lnSpc>
                <a:spcPts val="2400"/>
              </a:lnSpc>
              <a:spcAft>
                <a:spcPts val="600"/>
              </a:spcAft>
            </a:pPr>
            <a:r>
              <a:rPr lang="sk" sz="1800" b="0" i="0" strike="noStrike" cap="none" spc="0" baseline="0" dirty="0">
                <a:solidFill>
                  <a:srgbClr val="000000"/>
                </a:solidFill>
                <a:effectLst/>
                <a:latin typeface="Helvetica"/>
                <a:ea typeface="Helvetica"/>
                <a:cs typeface="Helvetica"/>
              </a:rPr>
              <a:t>Existujú tri typy ventilačných systémov, ktoré majú rôzne funkcie:</a:t>
            </a:r>
          </a:p>
          <a:p>
            <a:pPr marL="285750" indent="-285750">
              <a:lnSpc>
                <a:spcPts val="2400"/>
              </a:lnSpc>
              <a:spcBef>
                <a:spcPts val="600"/>
              </a:spcBef>
              <a:buFont typeface="Arial" panose="020B0604020202020204" pitchFamily="34" charset="0"/>
              <a:buChar char="•"/>
            </a:pPr>
            <a:r>
              <a:rPr lang="sk" sz="1800" b="1" i="0" strike="noStrike" cap="none" spc="0" baseline="0" dirty="0">
                <a:solidFill>
                  <a:srgbClr val="000000"/>
                </a:solidFill>
                <a:effectLst/>
                <a:latin typeface="Helvetica"/>
                <a:ea typeface="Helvetica"/>
                <a:cs typeface="Helvetica"/>
              </a:rPr>
              <a:t>Prirodzené vetranie</a:t>
            </a:r>
            <a:r>
              <a:rPr lang="sk" sz="1800" b="0" i="0" strike="noStrike" cap="none" spc="0" baseline="0" dirty="0">
                <a:solidFill>
                  <a:srgbClr val="000000"/>
                </a:solidFill>
                <a:effectLst/>
                <a:latin typeface="Helvetica"/>
                <a:ea typeface="Helvetica"/>
                <a:cs typeface="Helvetica"/>
              </a:rPr>
              <a:t> – (napr. čerstvý vzduch z okien, dverí atď.) umožňuje prúdenie vzduchu, čím sa prirodzene znižuje koncentrácia nečistôt vo vzduchu.</a:t>
            </a:r>
          </a:p>
          <a:p>
            <a:pPr marL="285750" indent="-285750">
              <a:lnSpc>
                <a:spcPts val="2400"/>
              </a:lnSpc>
              <a:spcBef>
                <a:spcPts val="600"/>
              </a:spcBef>
              <a:buFont typeface="Arial" panose="020B0604020202020204" pitchFamily="34" charset="0"/>
              <a:buChar char="•"/>
            </a:pPr>
            <a:r>
              <a:rPr lang="sk" sz="1800" b="1" i="0" strike="noStrike" cap="none" spc="0" baseline="0" dirty="0">
                <a:solidFill>
                  <a:srgbClr val="000000"/>
                </a:solidFill>
                <a:effectLst/>
                <a:latin typeface="Helvetica"/>
                <a:ea typeface="Helvetica"/>
                <a:cs typeface="Helvetica"/>
              </a:rPr>
              <a:t>Nástenné ventilátory </a:t>
            </a:r>
            <a:r>
              <a:rPr lang="sk" sz="1800" b="0" i="0" strike="noStrike" cap="none" spc="0" baseline="0" dirty="0">
                <a:solidFill>
                  <a:srgbClr val="000000"/>
                </a:solidFill>
                <a:effectLst/>
                <a:latin typeface="Helvetica"/>
                <a:ea typeface="Helvetica"/>
                <a:cs typeface="Helvetica"/>
              </a:rPr>
              <a:t>– používajú sa na vytvorenie prietoku vzduchu, ktorý nahrádza kontaminovaný vzduch čistým vzduchom.</a:t>
            </a:r>
          </a:p>
          <a:p>
            <a:pPr marL="285750" indent="-285750">
              <a:lnSpc>
                <a:spcPts val="2400"/>
              </a:lnSpc>
              <a:spcBef>
                <a:spcPts val="600"/>
              </a:spcBef>
              <a:buFont typeface="Arial" panose="020B0604020202020204" pitchFamily="34" charset="0"/>
              <a:buChar char="•"/>
            </a:pPr>
            <a:r>
              <a:rPr lang="sk" sz="1800" b="1" i="0" strike="noStrike" cap="none" spc="0" baseline="0" dirty="0">
                <a:solidFill>
                  <a:srgbClr val="000000"/>
                </a:solidFill>
                <a:effectLst/>
                <a:latin typeface="Helvetica"/>
                <a:ea typeface="Helvetica"/>
                <a:cs typeface="Helvetica"/>
              </a:rPr>
              <a:t>Výfukové vetranie</a:t>
            </a:r>
            <a:r>
              <a:rPr lang="sk" sz="1800" b="0" i="0" strike="noStrike" cap="none" spc="0" baseline="0" dirty="0">
                <a:solidFill>
                  <a:srgbClr val="000000"/>
                </a:solidFill>
                <a:effectLst/>
                <a:latin typeface="Helvetica"/>
                <a:ea typeface="Helvetica"/>
                <a:cs typeface="Helvetica"/>
              </a:rPr>
              <a:t> – používa sa na zachytávanie polietavého prachu predtým, ako sa dostane do dýchacej zóny pracovníkov, a potom ho bezpečným spôsobom odsaje.</a:t>
            </a:r>
          </a:p>
          <a:p>
            <a:pPr marL="285750" indent="-285750">
              <a:lnSpc>
                <a:spcPts val="24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580318" y="2072387"/>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12741" cy="850900"/>
          </a:xfrm>
        </p:spPr>
        <p:txBody>
          <a:bodyPr/>
          <a:lstStyle/>
          <a:p>
            <a:r>
              <a:rPr lang="sk" sz="2800" b="1" i="0" strike="noStrike" cap="none" spc="0" baseline="0" dirty="0">
                <a:solidFill>
                  <a:srgbClr val="F6A317"/>
                </a:solidFill>
                <a:effectLst/>
                <a:latin typeface="Helvetica"/>
                <a:ea typeface="Helvetica"/>
                <a:cs typeface="Helvetica"/>
              </a:rPr>
              <a:t>ODPORÚČANÉ A ZAKÁZANÉ AKTIVITY V OBLASTI VETRANIA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21208"/>
            <a:ext cx="11039620" cy="3230407"/>
          </a:xfrm>
        </p:spPr>
        <p:txBody>
          <a:bodyPr/>
          <a:lstStyle/>
          <a:p>
            <a:pPr>
              <a:lnSpc>
                <a:spcPct val="100000"/>
              </a:lnSpc>
            </a:pPr>
            <a:r>
              <a:rPr lang="sk" sz="1600" b="1" i="0" strike="noStrike" cap="none" spc="0" baseline="0" dirty="0">
                <a:solidFill>
                  <a:srgbClr val="000000"/>
                </a:solidFill>
                <a:effectLst/>
                <a:latin typeface="Helvetica"/>
                <a:ea typeface="Helvetica"/>
                <a:cs typeface="Helvetica"/>
              </a:rPr>
              <a:t>ODPORÚČANÉ AKTIVITY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Používajte ventilačné systémy, ak sú k dispozícii.</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Problémy a poruchy súvisiace s ventilačnými systémami nahláste.</a:t>
            </a:r>
          </a:p>
          <a:p>
            <a:pPr marL="285750" indent="-285750">
              <a:lnSpc>
                <a:spcPct val="100000"/>
              </a:lnSpc>
              <a:spcAft>
                <a:spcPts val="1000"/>
              </a:spcAft>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pridajte ďalší text o všeobecnom vetraní relevantnom pre váš vlastný kontext.</a:t>
            </a:r>
          </a:p>
          <a:p>
            <a:pPr>
              <a:lnSpc>
                <a:spcPct val="100000"/>
              </a:lnSpc>
            </a:pPr>
            <a:r>
              <a:rPr lang="sk" sz="1600" b="1" i="0" strike="noStrike" cap="none" spc="0" baseline="0" dirty="0">
                <a:solidFill>
                  <a:srgbClr val="000000"/>
                </a:solidFill>
                <a:effectLst/>
                <a:latin typeface="Helvetica"/>
                <a:ea typeface="Helvetica"/>
                <a:cs typeface="Helvetica"/>
              </a:rPr>
              <a:t>ZAKÁZANÉ AKTIVITY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Nezasahujte do ventilačných systémov.</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Nepoužívajte prenosné ventilátory, ktoré môžu narušiť prúdenie vzduchu okolo výfukových ventilačných systémov alebo ktoré môžu narušiť usadený prach a spôsobiť jeho šírenie vzduchom.</a:t>
            </a:r>
          </a:p>
          <a:p>
            <a:pPr marL="285750" indent="-285750">
              <a:lnSpc>
                <a:spcPct val="100000"/>
              </a:lnSpc>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pridajte ďalší text o všeobecnom vetraní relevantnom pre váš vlastný kontext.</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641142" cy="3682369"/>
          </a:xfrm>
        </p:spPr>
        <p:txBody>
          <a:bodyPr/>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Vetranie je kľúčovou súčasťou kontroly prachu a pomáha udržiavať bezpečnú úroveň kvality ovzdušia.</a:t>
            </a:r>
          </a:p>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Vždy, keď je to možné, používajte ventilačné systémy.</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Nezasahujte do ventilačných systémov.</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Ak máte podozrenie, že ventilačný systém nefunguje správne, kontaktujte správcu pracoviska.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256603"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pre všeobecné vetranie (Hárok úloh 2.1.9)</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05828B1F-1C12-4690-BD6D-CE570E2460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929</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24</cp:revision>
  <dcterms:created xsi:type="dcterms:W3CDTF">2020-06-24T14:34:32Z</dcterms:created>
  <dcterms:modified xsi:type="dcterms:W3CDTF">2024-11-13T12:21:01Z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