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E78CC9D5-22F2-42D0-9C6E-7AE6F11C3D14}" v="16" dt="2022-09-21T17:16:59.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808080"/>
                </a:solidFill>
                <a:effectLst/>
                <a:latin typeface="Calibri"/>
                <a:ea typeface="Calibri"/>
                <a:cs typeface="Calibri"/>
              </a:rPr>
              <a:t>TISZTESSÉGES HASZNÁLATI TÁJÉKOZTATÁS: Ez a dokumentum tartalmazhat olyan szerzői jogvédelem alatt álló anyagokat, amelyek felhasználását a szerzői jog tulajdonosa nem minden esetben engedélyezte külön. Ilyen tartalmakat azért teszünk elérhetővé, hogy elősegítsük a belélegezhető kristályos szilícium-dioxid (RCS) jelentette veszélyek megértését.</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 </a:t>
            </a:r>
          </a:p>
          <a:p>
            <a:endParaRPr lang="en-US"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Ez a képzés alapvető információkat nyújt az RCS-ről.</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hu" sz="1400" b="1" i="0" strike="noStrike" cap="none" spc="0" baseline="0">
                <a:solidFill>
                  <a:srgbClr val="F6A317"/>
                </a:solidFill>
                <a:effectLst/>
                <a:latin typeface="Helvetica"/>
                <a:ea typeface="Helvetica"/>
                <a:cs typeface="Helvetica"/>
              </a:rPr>
              <a:t>A BELÉLEGEZHETŐ KRISTÁLYOS SZILÍCIUM-DIOXID ÁLTALÁNOS BEMUTATÁSA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534275"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BELÉLEGEZHETŐ KRISTÁLYOS SZILÍCIUM-DIOXID ÁLTALÁNOS BEMUTATÁSA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630307" y="332509"/>
            <a:ext cx="3223642" cy="78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t>A NEPSI iránymutató gyakorlatai megvalósításának oktatási részéhez a NEPSI kidolgozott egy oktatási segédanyag csomagot.</a:t>
            </a:r>
          </a:p>
          <a:p>
            <a:pPr>
              <a:lnSpc>
                <a:spcPts val="2400"/>
              </a:lnSpc>
            </a:pPr>
            <a:r>
              <a:rPr lang="hu-HU" sz="1800" dirty="0"/>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p>
          <a:p>
            <a:pPr>
              <a:lnSpc>
                <a:spcPts val="2400"/>
              </a:lnSpc>
            </a:pPr>
            <a:endParaRPr lang="hu-HU"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Hol fordul elő kristályos szilícium-dioxid</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Belélegezhető kristályos szilícium-dioxidot (RCS) </a:t>
            </a:r>
            <a:r>
              <a:rPr lang="hu" sz="1800" dirty="0">
                <a:solidFill>
                  <a:srgbClr val="000000"/>
                </a:solidFill>
                <a:latin typeface="Helvetica"/>
                <a:ea typeface="Helvetica"/>
                <a:cs typeface="Helvetica"/>
              </a:rPr>
              <a:t>képző tevékenységek</a:t>
            </a:r>
            <a:endParaRPr lang="hu"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 RCS veszélyei</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kezeljük az RCS-t a munkahelyen</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4" y="1640901"/>
            <a:ext cx="6421578"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AHOL KRISTÁLYOS SZILÍCIUM-DIOXID ELŐFORDUL</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hu" sz="1800" b="0" i="0" strike="noStrike" cap="none" spc="0" baseline="0">
                <a:solidFill>
                  <a:srgbClr val="000000"/>
                </a:solidFill>
                <a:effectLst/>
                <a:latin typeface="Helvetica"/>
                <a:ea typeface="Helvetica"/>
                <a:cs typeface="Helvetica"/>
              </a:rPr>
              <a:t>A kristályos szilícium-dioxid kvarc formájában számos anyagban megtalálható, például:</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Kvarcit: Több mint 95%</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Homok: Több mint 90%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Homokkő: 90%-nál nagyobb,</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Tűzkő (flint): Több mint 90%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Durvaszemcsés homokkő (grit): Több mint 80%</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Agyagpala: 40-60% között</a:t>
            </a:r>
          </a:p>
          <a:p>
            <a:pPr marL="285750" indent="-285750">
              <a:lnSpc>
                <a:spcPts val="2400"/>
              </a:lnSpc>
              <a:spcBef>
                <a:spcPts val="600"/>
              </a:spcBef>
              <a:buFont typeface="Arial" panose="020B0604020202020204" pitchFamily="34" charset="0"/>
              <a:buChar char="•"/>
              <a:defRPr/>
            </a:pPr>
            <a:r>
              <a:rPr lang="hu" sz="1800" b="0" i="0" strike="noStrike" cap="none" spc="0" baseline="0">
                <a:solidFill>
                  <a:srgbClr val="000000"/>
                </a:solidFill>
                <a:effectLst/>
                <a:latin typeface="Helvetica"/>
                <a:ea typeface="Helvetica"/>
                <a:cs typeface="Helvetica"/>
              </a:rPr>
              <a:t>Pala: akár 40%</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hu" sz="2800" b="1" i="0" strike="noStrike" cap="none" spc="0" baseline="0" dirty="0">
                <a:solidFill>
                  <a:srgbClr val="F6A317"/>
                </a:solidFill>
                <a:effectLst/>
                <a:latin typeface="Helvetica"/>
                <a:ea typeface="Helvetica"/>
                <a:cs typeface="Helvetica"/>
              </a:rPr>
              <a:t>PORKÉPZŐ FOLYAMATOK</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341133"/>
            <a:ext cx="5453624" cy="3333376"/>
          </a:xfrm>
        </p:spPr>
        <p:txBody>
          <a:bodyPr anchor="t"/>
          <a:lstStyle/>
          <a:p>
            <a:pPr>
              <a:lnSpc>
                <a:spcPts val="2300"/>
              </a:lnSpc>
              <a:spcBef>
                <a:spcPts val="600"/>
              </a:spcBef>
              <a:spcAft>
                <a:spcPts val="1200"/>
              </a:spcAft>
            </a:pPr>
            <a:r>
              <a:rPr lang="hu" sz="1600" b="0" i="0" strike="noStrike" cap="none" spc="0" baseline="0" dirty="0">
                <a:solidFill>
                  <a:srgbClr val="000000"/>
                </a:solidFill>
                <a:effectLst/>
                <a:latin typeface="Helvetica"/>
                <a:ea typeface="Helvetica"/>
                <a:cs typeface="Helvetica"/>
              </a:rPr>
              <a:t>Amikor a kristályos szilícium-dioxidot tartalmazó anyagok különböző nagy energiaigényű ipari folyamatokon mennek keresztül, finom, levegőben szálló por keletkezik, amelyet belélegezhető kristályos szilícium-dioxidnak (RCS) nevezzük. Ilyen folyamatok közé tartoznak:</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Tisztítás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Szállítás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Zsákolás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Csomagolás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Zúzás</a:t>
            </a:r>
          </a:p>
          <a:p>
            <a:pPr marL="285750" indent="-285750">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Csiszolás</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2692769" y="3957946"/>
            <a:ext cx="4648894" cy="2036575"/>
          </a:xfrm>
          <a:prstGeom prst="rect">
            <a:avLst/>
          </a:prstGeom>
        </p:spPr>
        <p:txBody>
          <a:bodyPr wrap="square" lIns="91440" tIns="45720" rIns="91440" bIns="45720" anchor="t">
            <a:spAutoFit/>
          </a:bodyPr>
          <a:lstStyle/>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Szárítás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Alakítás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Keverés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Vágás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Fűrészelés</a:t>
            </a:r>
          </a:p>
          <a:p>
            <a:pPr marL="285750" indent="-285750" algn="l">
              <a:lnSpc>
                <a:spcPts val="2300"/>
              </a:lnSpc>
              <a:spcBef>
                <a:spcPct val="0"/>
              </a:spcBef>
              <a:spcAft>
                <a:spcPts val="300"/>
              </a:spcAft>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Fúrás </a:t>
            </a:r>
            <a:r>
              <a:rPr lang="hu" sz="1600" b="0" i="0" strike="noStrike" cap="none" spc="0" baseline="0" dirty="0">
                <a:solidFill>
                  <a:srgbClr val="A6A6A6"/>
                </a:solidFill>
                <a:effectLst/>
                <a:latin typeface="Helvetica"/>
                <a:ea typeface="Helvetica"/>
                <a:cs typeface="Helvetica"/>
              </a:rPr>
              <a:t>(</a:t>
            </a:r>
            <a:r>
              <a:rPr lang="hu" sz="1600" dirty="0">
                <a:solidFill>
                  <a:srgbClr val="A6A6A6"/>
                </a:solidFill>
                <a:latin typeface="Helvetica"/>
                <a:ea typeface="Helvetica"/>
                <a:cs typeface="Helvetica"/>
              </a:rPr>
              <a:t>stb.)</a:t>
            </a:r>
            <a:endParaRPr lang="hu" sz="1600" b="0" i="0" strike="noStrike" cap="none" spc="0" baseline="0" dirty="0">
              <a:solidFill>
                <a:srgbClr val="A6A6A6"/>
              </a:solidFill>
              <a:effectLst/>
              <a:latin typeface="Helvetica"/>
              <a:ea typeface="Helvetica"/>
              <a:cs typeface="Helvetica"/>
            </a:endParaRP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6055818"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SZILÍCIUM-DIOXID – EGÉSZSÉGÜGYI </a:t>
            </a:r>
            <a:r>
              <a:rPr lang="hu" sz="2800" b="0" i="0" strike="noStrike" cap="none" spc="0" baseline="0" dirty="0">
                <a:solidFill>
                  <a:srgbClr val="F6A317"/>
                </a:solidFill>
                <a:effectLst/>
                <a:latin typeface="Helvetica"/>
                <a:ea typeface="Helvetica"/>
                <a:cs typeface="Helvetica"/>
              </a:rPr>
              <a:t> </a:t>
            </a:r>
          </a:p>
          <a:p>
            <a:pPr>
              <a:lnSpc>
                <a:spcPct val="100000"/>
              </a:lnSpc>
              <a:spcBef>
                <a:spcPct val="0"/>
              </a:spcBef>
            </a:pPr>
            <a:r>
              <a:rPr lang="hu" sz="2800" b="1" i="0" strike="noStrike" cap="none" spc="0" baseline="0" dirty="0">
                <a:solidFill>
                  <a:srgbClr val="F6A317"/>
                </a:solidFill>
                <a:effectLst/>
                <a:latin typeface="Helvetica"/>
                <a:ea typeface="Helvetica"/>
                <a:cs typeface="Helvetica"/>
              </a:rPr>
              <a:t>KOCKÁZAT</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3127183"/>
            <a:ext cx="5453623" cy="3167242"/>
          </a:xfrm>
        </p:spPr>
        <p:txBody>
          <a:bodyPr numCol="1"/>
          <a:lstStyle/>
          <a:p>
            <a:pPr marL="0" indent="0">
              <a:lnSpc>
                <a:spcPts val="2400"/>
              </a:lnSpc>
              <a:buNone/>
            </a:pPr>
            <a:r>
              <a:rPr lang="hu" sz="1800" b="0" i="0" strike="noStrike" cap="none" spc="0" baseline="0" dirty="0">
                <a:solidFill>
                  <a:srgbClr val="000000"/>
                </a:solidFill>
                <a:effectLst/>
                <a:latin typeface="Helvetica"/>
                <a:ea typeface="Helvetica"/>
                <a:cs typeface="Helvetica"/>
              </a:rPr>
              <a:t>Amikor kristályos szilícium-dioxidot tartalmazó anyagokat használnak nagy energiaigényű folyamatokban (például fűrészelés vagy fúrás), a részecskék nagyon finom, belélegezhető por (RCS) formájában szabadulnak fel, mely szabad szemmel láthatatlan, még nagy koncentrációban is.</a:t>
            </a:r>
          </a:p>
          <a:p>
            <a:pPr marL="0" indent="0">
              <a:lnSpc>
                <a:spcPts val="2400"/>
              </a:lnSpc>
              <a:buNone/>
            </a:pPr>
            <a:r>
              <a:rPr lang="hu" sz="1800" b="0" i="0" strike="noStrike" cap="none" spc="0" baseline="0" dirty="0">
                <a:solidFill>
                  <a:srgbClr val="000000"/>
                </a:solidFill>
                <a:effectLst/>
                <a:latin typeface="Helvetica"/>
                <a:ea typeface="Helvetica"/>
                <a:cs typeface="Helvetica"/>
              </a:rPr>
              <a:t>Az RCS komoly veszélyt jelent a munkavállalók egészségére.</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RCS ÉS A SZILIKÓZIS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hu" sz="1800" b="0" i="0" strike="noStrike" cap="none" spc="0" baseline="0">
                <a:solidFill>
                  <a:srgbClr val="000000"/>
                </a:solidFill>
                <a:effectLst/>
                <a:latin typeface="Helvetica"/>
                <a:ea typeface="Helvetica"/>
                <a:cs typeface="Helvetica"/>
              </a:rPr>
              <a:t>A gyakori és túlzott (általában sok éven át tartó) RCS kitettség bizonyítottan szilikózist és tüdőrákot okoz:</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szilikózis a finom porszemcsék belégzésével, tüdőbe jutásával alakul ki, ami az élet későbbi szakaszában krónikus légzési nehézségekhez, egyes esetekben pedig halálhoz vezet. </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szilikózisnak különböző stádiumai vannak, az egyszerű szilikózistól a progresszív masszív fibrózisig (PMF).</a:t>
            </a:r>
          </a:p>
          <a:p>
            <a:pPr marL="285750" indent="-285750">
              <a:lnSpc>
                <a:spcPts val="2400"/>
              </a:lnSpc>
              <a:spcBef>
                <a:spcPts val="600"/>
              </a:spcBef>
              <a:spcAft>
                <a:spcPts val="600"/>
              </a:spcAft>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Epidemiológiai tanulmányok azt mutatják, hogy különösen a szilikózisban szenvedő munkavállalók körében nőtt a tüdőrák előfordulása.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u" sz="1200" b="0" i="0" strike="noStrike" cap="none" spc="0" baseline="0">
                <a:solidFill>
                  <a:srgbClr val="000000"/>
                </a:solidFill>
                <a:effectLst/>
                <a:latin typeface="Helvetica"/>
                <a:ea typeface="Helvetica"/>
                <a:cs typeface="Helvetica"/>
              </a:rPr>
              <a:t>Egészséges tüdő</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u" sz="1200" b="0" i="0" strike="noStrike" cap="none" spc="0" baseline="0">
                <a:solidFill>
                  <a:srgbClr val="000000"/>
                </a:solidFill>
                <a:effectLst/>
                <a:latin typeface="Helvetica"/>
                <a:ea typeface="Helvetica"/>
                <a:cs typeface="Helvetica"/>
              </a:rPr>
              <a:t> PMF által érintett tüdő</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7618611"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AZ RCS KITETTSÉG MINIMALIZÁLÁSA</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buNone/>
            </a:pPr>
            <a:r>
              <a:rPr lang="hu" sz="1800" b="0" i="0" strike="noStrike" cap="none" spc="0" baseline="0" dirty="0">
                <a:solidFill>
                  <a:srgbClr val="000000"/>
                </a:solidFill>
                <a:effectLst/>
                <a:latin typeface="Helvetica"/>
                <a:ea typeface="Helvetica"/>
                <a:cs typeface="Helvetica"/>
              </a:rPr>
              <a:t>A tüdőbetegség kialakulásának kockázata teljes mértékben megelőzhető, </a:t>
            </a:r>
            <a:br>
              <a:rPr lang="en-IN" sz="1800" b="0" i="0" strike="noStrike" cap="none" spc="0" baseline="0" dirty="0">
                <a:solidFill>
                  <a:srgbClr val="000000"/>
                </a:solidFill>
                <a:effectLst/>
                <a:latin typeface="Helvetica"/>
                <a:ea typeface="Helvetica"/>
                <a:cs typeface="Helvetica"/>
              </a:rPr>
            </a:br>
            <a:r>
              <a:rPr lang="hu" sz="1800" b="0" i="0" strike="noStrike" cap="none" spc="0" baseline="0" dirty="0">
                <a:solidFill>
                  <a:srgbClr val="000000"/>
                </a:solidFill>
                <a:effectLst/>
                <a:latin typeface="Helvetica"/>
                <a:ea typeface="Helvetica"/>
                <a:cs typeface="Helvetica"/>
              </a:rPr>
              <a:t>ha ellenőrző intézkedéseket és iránymutató gyakorlatokat alkalmaznak. </a:t>
            </a:r>
          </a:p>
          <a:p>
            <a:pPr marL="0" indent="0">
              <a:lnSpc>
                <a:spcPts val="2300"/>
              </a:lnSpc>
              <a:spcBef>
                <a:spcPts val="600"/>
              </a:spcBef>
              <a:buNone/>
            </a:pPr>
            <a:r>
              <a:rPr lang="hu" sz="1800" b="0" i="0" strike="noStrike" cap="none" spc="0" baseline="0" dirty="0">
                <a:solidFill>
                  <a:srgbClr val="000000"/>
                </a:solidFill>
                <a:effectLst/>
                <a:latin typeface="Helvetica"/>
                <a:ea typeface="Helvetica"/>
                <a:cs typeface="Helvetica"/>
              </a:rPr>
              <a:t>Mi a NEPSI iránymutató gyakorlatát követjük, mely négy fő lépésből áll:</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Kockázatértékelés:</a:t>
            </a:r>
            <a:r>
              <a:rPr lang="hu" sz="1800" b="0" i="0" strike="noStrike" cap="none" spc="0" baseline="0" dirty="0">
                <a:solidFill>
                  <a:srgbClr val="000000"/>
                </a:solidFill>
                <a:effectLst/>
                <a:latin typeface="Helvetica"/>
                <a:ea typeface="Helvetica"/>
                <a:cs typeface="Helvetica"/>
              </a:rPr>
              <a:t> Az kitettség kockázatának felmérése</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Ellenőrzés:</a:t>
            </a:r>
            <a:r>
              <a:rPr lang="hu" sz="1800" b="0" i="0" strike="noStrike" cap="none" spc="0" baseline="0" dirty="0">
                <a:solidFill>
                  <a:srgbClr val="000000"/>
                </a:solidFill>
                <a:effectLst/>
                <a:latin typeface="Helvetica"/>
                <a:ea typeface="Helvetica"/>
                <a:cs typeface="Helvetica"/>
              </a:rPr>
              <a:t> Az kitettség ellenőrzésének és megelőzés módjainak meghatározása</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Nyomon követés:</a:t>
            </a:r>
            <a:r>
              <a:rPr lang="hu" sz="1800" b="0" i="0" strike="noStrike" cap="none" spc="0" baseline="0" dirty="0">
                <a:solidFill>
                  <a:srgbClr val="000000"/>
                </a:solidFill>
                <a:effectLst/>
                <a:latin typeface="Helvetica"/>
                <a:ea typeface="Helvetica"/>
                <a:cs typeface="Helvetica"/>
              </a:rPr>
              <a:t> Az intézkedések hatékonyságának nyomon követése</a:t>
            </a:r>
          </a:p>
          <a:p>
            <a:pPr marL="285750" indent="-285750">
              <a:lnSpc>
                <a:spcPts val="2300"/>
              </a:lnSpc>
              <a:spcBef>
                <a:spcPct val="0"/>
              </a:spcBef>
            </a:pPr>
            <a:r>
              <a:rPr lang="hu" sz="1800" b="1" i="0" strike="noStrike" cap="none" spc="0" baseline="0" dirty="0">
                <a:solidFill>
                  <a:srgbClr val="000000"/>
                </a:solidFill>
                <a:effectLst/>
                <a:latin typeface="Helvetica"/>
                <a:ea typeface="Helvetica"/>
                <a:cs typeface="Helvetica"/>
              </a:rPr>
              <a:t>Oktatás:</a:t>
            </a:r>
            <a:r>
              <a:rPr lang="hu" sz="1800" b="0" i="0" strike="noStrike" cap="none" spc="0" baseline="0" dirty="0">
                <a:solidFill>
                  <a:srgbClr val="000000"/>
                </a:solidFill>
                <a:effectLst/>
                <a:latin typeface="Helvetica"/>
                <a:ea typeface="Helvetica"/>
                <a:cs typeface="Helvetica"/>
              </a:rPr>
              <a:t> Tájékoztatás, oktatás és képzés biztosítása</a:t>
            </a:r>
          </a:p>
          <a:p>
            <a:pPr marL="0" indent="0">
              <a:lnSpc>
                <a:spcPts val="2300"/>
              </a:lnSpc>
              <a:buNone/>
            </a:pPr>
            <a:r>
              <a:rPr lang="hu" sz="1800" b="0" i="0" strike="noStrike" cap="none" spc="0" baseline="0" dirty="0">
                <a:solidFill>
                  <a:srgbClr val="000000"/>
                </a:solidFill>
                <a:effectLst/>
                <a:latin typeface="Helvetica"/>
                <a:ea typeface="Helvetica"/>
                <a:cs typeface="Helvetica"/>
              </a:rPr>
              <a:t>A </a:t>
            </a:r>
            <a:r>
              <a:rPr lang="hu" sz="1800" b="1" i="0" strike="noStrike" cap="none" spc="0" baseline="0" dirty="0">
                <a:solidFill>
                  <a:srgbClr val="000000"/>
                </a:solidFill>
                <a:effectLst/>
                <a:latin typeface="Helvetica"/>
                <a:ea typeface="Helvetica"/>
                <a:cs typeface="Helvetica"/>
              </a:rPr>
              <a:t>NEPSI</a:t>
            </a:r>
            <a:r>
              <a:rPr lang="hu" sz="1800" b="0" i="0" strike="noStrike" cap="none" spc="0" baseline="0" dirty="0">
                <a:solidFill>
                  <a:srgbClr val="000000"/>
                </a:solidFill>
                <a:effectLst/>
                <a:latin typeface="Helvetica"/>
                <a:ea typeface="Helvetica"/>
                <a:cs typeface="Helvetica"/>
              </a:rPr>
              <a:t> az Európai Szilíciumhálózat angol megfelelőjének mozaikszava, melyet a "Megállapodás a munkavállalók egészségének a kristályos szilícium-dioxid helyes kezelése és felhasználása révén történő védelméről" című szociális párbeszédet aláíró európai ágazati munkavállalói és munkáltatói szövetségek hoztak létre.</a:t>
            </a:r>
          </a:p>
          <a:p>
            <a:pPr>
              <a:lnSpc>
                <a:spcPts val="23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Az RCS kezelésére öt fő porszabályozási technikát alkalmaznak, melyek a NEPSI iránymutató gyakorlatának részét képezik.</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73432" cy="850900"/>
          </a:xfrm>
        </p:spPr>
        <p:txBody>
          <a:bodyPr/>
          <a:lstStyle/>
          <a:p>
            <a:pPr>
              <a:lnSpc>
                <a:spcPct val="100000"/>
              </a:lnSpc>
              <a:spcBef>
                <a:spcPct val="0"/>
              </a:spcBef>
            </a:pPr>
            <a:r>
              <a:rPr lang="hu" sz="2800" b="1" i="0" strike="noStrike" cap="none" spc="0" baseline="0" dirty="0">
                <a:solidFill>
                  <a:srgbClr val="F6A317"/>
                </a:solidFill>
                <a:effectLst/>
                <a:latin typeface="Helvetica"/>
                <a:ea typeface="Helvetica"/>
                <a:cs typeface="Helvetica"/>
              </a:rPr>
              <a:t>AZ ÁLTALUNK ALKALMAZOTT RCS VÉDELMI INTÉZKEDÉSEK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hu" sz="1800" b="0" i="0" strike="noStrike" cap="none" spc="0" baseline="0" dirty="0">
                <a:solidFill>
                  <a:srgbClr val="FF0000"/>
                </a:solidFill>
                <a:effectLst/>
                <a:latin typeface="Helvetica"/>
                <a:ea typeface="Helvetica"/>
                <a:cs typeface="Helvetica"/>
              </a:rPr>
              <a:t>Oktató által kitöltendő - információ hozzáadása arról, hogy az adott helyszínen milyen védelmet kell a munkavállalóknak alkalmazniuk (pl. szellőztető rendszerek bekapcsolása, egyéni védőfelszerelés használata stb.).</a:t>
            </a:r>
          </a:p>
          <a:p>
            <a:pPr>
              <a:lnSpc>
                <a:spcPts val="2400"/>
              </a:lnSpc>
            </a:pPr>
            <a:endParaRPr lang="en-US" sz="1800" dirty="0">
              <a:solidFill>
                <a:srgbClr val="FF0000"/>
              </a:solidFill>
              <a:cs typeface="Helvetica"/>
            </a:endParaRPr>
          </a:p>
          <a:p>
            <a:pPr>
              <a:lnSpc>
                <a:spcPts val="2400"/>
              </a:lnSpc>
            </a:pPr>
            <a:r>
              <a:rPr lang="hu" sz="1800" b="0" i="0" strike="noStrike" cap="none" spc="0" baseline="0" dirty="0">
                <a:solidFill>
                  <a:srgbClr val="FF0000"/>
                </a:solidFill>
                <a:effectLst/>
                <a:latin typeface="Helvetica"/>
                <a:ea typeface="Helvetica"/>
                <a:cs typeface="Helvetica"/>
              </a:rPr>
              <a:t>*Képek beillesztése ajánlott*</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05448" cy="3682369"/>
          </a:xfrm>
        </p:spPr>
        <p:txBody>
          <a:bodyPr anchor="t"/>
          <a:lstStyle/>
          <a:p>
            <a:pPr>
              <a:lnSpc>
                <a:spcPts val="2400"/>
              </a:lnSpc>
              <a:spcBef>
                <a:spcPts val="600"/>
              </a:spcBef>
              <a:spcAft>
                <a:spcPts val="1000"/>
              </a:spcAft>
            </a:pPr>
            <a:r>
              <a:rPr lang="hu" sz="1800" b="0" i="0" strike="noStrike" cap="none" spc="0" baseline="0">
                <a:solidFill>
                  <a:srgbClr val="000000"/>
                </a:solidFill>
                <a:effectLst/>
                <a:latin typeface="Helvetica"/>
                <a:ea typeface="Helvetica"/>
                <a:cs typeface="Helvetica"/>
              </a:rPr>
              <a:t>Az RCS olyan foglalkozási veszélyforrás, amely az egész életünkre kiható egészségügyi problémákhoz, például szilikózishoz vagy rákhoz vezethet.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Az RCS komoly kockázatot jelent a munkavállalók egészségére nézve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kitettségi kockázatok teljes mértékben megelőzhetők a megfelelő ellenőrző intézkedések alkalmazásával</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munkahelynek ellenőrző intézkedéseket kell alkalmaznia és fenntartania</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FF0000"/>
                </a:solidFill>
                <a:effectLst/>
                <a:latin typeface="Helvetica"/>
                <a:ea typeface="Helvetica"/>
                <a:cs typeface="Helvetica"/>
              </a:rPr>
              <a:t>Az oktató kapcsolódó következtetései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NE FELEDJÜK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lIns="91440" tIns="45720" rIns="91440" bIns="45720" anchor="t"/>
          <a:lstStyle/>
          <a:p>
            <a:pPr>
              <a:lnSpc>
                <a:spcPts val="2400"/>
              </a:lnSpc>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endParaRPr lang="hu-HU" dirty="0"/>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b="0" i="0" strike="noStrike" cap="none" spc="0" baseline="0" dirty="0">
                <a:solidFill>
                  <a:srgbClr val="000000"/>
                </a:solidFill>
                <a:effectLst/>
                <a:latin typeface="Helvetica"/>
                <a:ea typeface="Helvetica"/>
                <a:cs typeface="Helvetica"/>
              </a:rPr>
              <a:t>Hogyan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NEPSI feladatlapok</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926769-1933-4389-8562-B6A801E11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1035</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20</cp:revision>
  <dcterms:created xsi:type="dcterms:W3CDTF">2020-07-21T15:14:21Z</dcterms:created>
  <dcterms:modified xsi:type="dcterms:W3CDTF">2024-11-13T12:12:52Z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