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81" autoAdjust="0"/>
    <p:restoredTop sz="78639" autoAdjust="0"/>
  </p:normalViewPr>
  <p:slideViewPr>
    <p:cSldViewPr snapToGrid="0">
      <p:cViewPr varScale="1">
        <p:scale>
          <a:sx n="95" d="100"/>
          <a:sy n="95" d="100"/>
        </p:scale>
        <p:origin x="176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808080"/>
                </a:solidFill>
                <a:effectLst/>
                <a:latin typeface="+mn-lt"/>
                <a:ea typeface="Calibri"/>
                <a:cs typeface="Calibri"/>
              </a:rPr>
              <a:t>NOTIFIKA DWAR UŻU ĠUST: Dan id-dokument jista’ jkun fih materjal bil-privattiva, li mhux dejjem kien awtorizzat speċifikament mis-sid tal-privattiva. Aħna qegħdin nagħmlu tali materjali disponibbli minħabba l-impenn tagħna li navvanzaw il-fehma tal-perikli li jġib miegħu is-Silika Kristallina Respirabbli (RCS).</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Esponiment eċċessiv għas-silika kristallina respirabbli (RCS) jista’ jwassal għal problemi tas-saħħa serji għall-ħaddiema tul iż-żmien. Għal din ir-raġuni, huwa importanti li l-ħaddiema kollha jkunu konxji ta’ prattiċi tajbin li jillimitaw jew jeliminaw l-esponiment għat-trab tas-silika. </a:t>
            </a:r>
          </a:p>
          <a:p>
            <a:endParaRPr lang="en-US"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Dan it-taħriġ jipprovdi informazzjoni bażika dwar is-silika kristallina respirabbli (RCS).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967978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għat-taħriġ ġie żviluppat bħala parti mill-Gwida ta’ Prattiċi Tajbin NEPSI - żur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8007531" y="429114"/>
            <a:ext cx="380982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90000"/>
              </a:lnSpc>
              <a:spcBef>
                <a:spcPts val="1000"/>
              </a:spcBef>
              <a:spcAft>
                <a:spcPct val="0"/>
              </a:spcAft>
              <a:buClrTx/>
              <a:buSzTx/>
              <a:buFontTx/>
              <a:buNone/>
              <a:defRPr/>
            </a:pPr>
            <a:r>
              <a:rPr lang="mt" sz="1400" b="1" i="0" strike="noStrike" cap="none" spc="0" baseline="0">
                <a:solidFill>
                  <a:srgbClr val="F6A317"/>
                </a:solidFill>
                <a:effectLst/>
                <a:latin typeface="Helvetica"/>
                <a:ea typeface="Helvetica"/>
                <a:cs typeface="Helvetica"/>
              </a:rPr>
              <a:t>INTRODUZZJONI ĠENERALI GĦAS-SILIKA KRISTALLINA RESPIRABBLI</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mt" sz="2800" b="1" i="0" strike="noStrike" cap="none" spc="0" baseline="0">
                <a:solidFill>
                  <a:srgbClr val="FFFFFF"/>
                </a:solidFill>
                <a:effectLst/>
                <a:latin typeface="Helvetica"/>
                <a:ea typeface="Helvetica"/>
                <a:cs typeface="Helvetica"/>
              </a:rPr>
              <a:t>INTRODUZZJONI ĠENERALI GĦAS-SILIKA KRISTALLINA RESPIRABBLI</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6966066" y="249382"/>
            <a:ext cx="4937760" cy="731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informattiv. Dan mhuwiex standard jew regolament, u lanqas joħloq obbligu ġdid legali jew ibiddel obbligazzjonijiet eżistenti maħluqa minn leġiżlazzjoni u politika tas-saħħa.</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0333121" cy="850900"/>
          </a:xfrm>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9"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NEPSI 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L-għan tat-taħriġ huwa biex jinforma u jeduka lill-ħaddiema sabiex jgħinhom jużaw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il-miżuri 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 taħriġ, kif meħtieġ.</a:t>
            </a:r>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mt" sz="1800" b="1" i="0" strike="noStrike" cap="none" spc="0" baseline="0" dirty="0">
                <a:solidFill>
                  <a:srgbClr val="000000"/>
                </a:solidFill>
                <a:effectLst/>
                <a:latin typeface="Helvetica"/>
                <a:ea typeface="Helvetica"/>
                <a:cs typeface="Helvetica"/>
              </a:rPr>
              <a:t>Huwa prijorità li tipproteġi lilek innifsek minn perikli relatati max-xogħol.</a:t>
            </a:r>
          </a:p>
          <a:p>
            <a:pPr>
              <a:lnSpc>
                <a:spcPts val="2400"/>
              </a:lnSpc>
            </a:pPr>
            <a:r>
              <a:rPr lang="mt" sz="1800" b="0" i="0" strike="noStrike" cap="none" spc="0" baseline="0" dirty="0">
                <a:solidFill>
                  <a:srgbClr val="000000"/>
                </a:solidFill>
                <a:effectLst/>
                <a:latin typeface="Helvetica"/>
                <a:ea typeface="Helvetica"/>
                <a:cs typeface="Helvetica"/>
              </a:rPr>
              <a:t>F’dan it-taħriġ bil-PowerPoint, inti ser titgħallem dwar:</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Fejn issib is-silika kristallina </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Attivitajiet li jiġġeneraw is-Silika Kristallina Respirabbli (RCS)</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Il-perikli tal-RCS</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Kif timmaniġġja l-RCS fuq ix-xogħol</a:t>
            </a:r>
          </a:p>
          <a:p>
            <a:pPr>
              <a:lnSpc>
                <a:spcPts val="2400"/>
              </a:lnSpc>
            </a:pPr>
            <a:endParaRPr lang="en-US" sz="1800" dirty="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FEJN ISSIB IS-SILIKA KRISTALLINA</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596055"/>
            <a:ext cx="5453624" cy="3448990"/>
          </a:xfrm>
        </p:spPr>
        <p:txBody>
          <a:bodyPr/>
          <a:lstStyle/>
          <a:p>
            <a:pPr>
              <a:lnSpc>
                <a:spcPts val="2400"/>
              </a:lnSpc>
              <a:spcBef>
                <a:spcPts val="600"/>
              </a:spcBef>
              <a:defRPr/>
            </a:pPr>
            <a:r>
              <a:rPr lang="mt" sz="1800" b="0" i="0" strike="noStrike" cap="none" spc="0" baseline="0" dirty="0">
                <a:solidFill>
                  <a:srgbClr val="000000"/>
                </a:solidFill>
                <a:effectLst/>
                <a:latin typeface="Helvetica"/>
                <a:ea typeface="Helvetica"/>
                <a:cs typeface="Helvetica"/>
              </a:rPr>
              <a:t>Is-silika kristallina, fil-forma tal-minerali kwarz, jinsab f’ħafna materjali, bħal:</a:t>
            </a:r>
          </a:p>
          <a:p>
            <a:pPr marL="285750" indent="-285750">
              <a:lnSpc>
                <a:spcPts val="2400"/>
              </a:lnSpc>
              <a:spcBef>
                <a:spcPts val="600"/>
              </a:spcBef>
              <a:buFont typeface="Arial" panose="020B0604020202020204" pitchFamily="34" charset="0"/>
              <a:buChar char="•"/>
              <a:defRPr/>
            </a:pPr>
            <a:r>
              <a:rPr lang="mt" sz="1800" b="0" i="0" strike="noStrike" cap="none" spc="0" baseline="0" dirty="0">
                <a:solidFill>
                  <a:srgbClr val="000000"/>
                </a:solidFill>
                <a:effectLst/>
                <a:latin typeface="Helvetica"/>
                <a:ea typeface="Helvetica"/>
                <a:cs typeface="Helvetica"/>
              </a:rPr>
              <a:t>Kwarzit: Iktar minn 95%</a:t>
            </a:r>
          </a:p>
          <a:p>
            <a:pPr marL="285750" indent="-285750">
              <a:lnSpc>
                <a:spcPts val="2400"/>
              </a:lnSpc>
              <a:spcBef>
                <a:spcPts val="600"/>
              </a:spcBef>
              <a:buFont typeface="Arial" panose="020B0604020202020204" pitchFamily="34" charset="0"/>
              <a:buChar char="•"/>
              <a:defRPr/>
            </a:pPr>
            <a:r>
              <a:rPr lang="mt" sz="1800" b="0" i="0" strike="noStrike" cap="none" spc="0" baseline="0" dirty="0">
                <a:solidFill>
                  <a:srgbClr val="000000"/>
                </a:solidFill>
                <a:effectLst/>
                <a:latin typeface="Helvetica"/>
                <a:ea typeface="Helvetica"/>
                <a:cs typeface="Helvetica"/>
              </a:rPr>
              <a:t>Ramel: Iktar minn 90%</a:t>
            </a:r>
          </a:p>
          <a:p>
            <a:pPr marL="285750" indent="-285750">
              <a:lnSpc>
                <a:spcPts val="2400"/>
              </a:lnSpc>
              <a:spcBef>
                <a:spcPts val="600"/>
              </a:spcBef>
              <a:buFont typeface="Arial" panose="020B0604020202020204" pitchFamily="34" charset="0"/>
              <a:buChar char="•"/>
              <a:defRPr/>
            </a:pPr>
            <a:r>
              <a:rPr lang="mt" sz="1800" b="0" i="0" strike="noStrike" cap="none" spc="0" baseline="0" dirty="0">
                <a:solidFill>
                  <a:srgbClr val="000000"/>
                </a:solidFill>
                <a:effectLst/>
                <a:latin typeface="Helvetica"/>
                <a:ea typeface="Helvetica"/>
                <a:cs typeface="Helvetica"/>
              </a:rPr>
              <a:t>Ġebel ramli: Iktar minn 90%,</a:t>
            </a:r>
          </a:p>
          <a:p>
            <a:pPr marL="285750" indent="-285750">
              <a:lnSpc>
                <a:spcPts val="2400"/>
              </a:lnSpc>
              <a:spcBef>
                <a:spcPts val="600"/>
              </a:spcBef>
              <a:buFont typeface="Arial" panose="020B0604020202020204" pitchFamily="34" charset="0"/>
              <a:buChar char="•"/>
              <a:defRPr/>
            </a:pPr>
            <a:r>
              <a:rPr lang="mt" sz="1800" b="0" i="0" strike="noStrike" cap="none" spc="0" baseline="0" dirty="0">
                <a:solidFill>
                  <a:srgbClr val="000000"/>
                </a:solidFill>
                <a:effectLst/>
                <a:latin typeface="Helvetica"/>
                <a:ea typeface="Helvetica"/>
                <a:cs typeface="Helvetica"/>
              </a:rPr>
              <a:t>Żnied: Iktar minn 90%</a:t>
            </a:r>
          </a:p>
          <a:p>
            <a:pPr marL="285750" indent="-285750">
              <a:lnSpc>
                <a:spcPts val="2400"/>
              </a:lnSpc>
              <a:spcBef>
                <a:spcPts val="600"/>
              </a:spcBef>
              <a:buFont typeface="Arial" panose="020B0604020202020204" pitchFamily="34" charset="0"/>
              <a:buChar char="•"/>
              <a:defRPr/>
            </a:pPr>
            <a:r>
              <a:rPr lang="mt" sz="1800" b="0" i="0" strike="noStrike" cap="none" spc="0" baseline="0" dirty="0">
                <a:solidFill>
                  <a:srgbClr val="000000"/>
                </a:solidFill>
                <a:effectLst/>
                <a:latin typeface="Helvetica"/>
                <a:ea typeface="Helvetica"/>
                <a:cs typeface="Helvetica"/>
              </a:rPr>
              <a:t>Gritstone: Iktar minn 80%</a:t>
            </a:r>
          </a:p>
          <a:p>
            <a:pPr marL="285750" indent="-285750">
              <a:lnSpc>
                <a:spcPts val="2400"/>
              </a:lnSpc>
              <a:spcBef>
                <a:spcPts val="600"/>
              </a:spcBef>
              <a:buFont typeface="Arial" panose="020B0604020202020204" pitchFamily="34" charset="0"/>
              <a:buChar char="•"/>
              <a:defRPr/>
            </a:pPr>
            <a:r>
              <a:rPr lang="mt" sz="1800" b="0" i="0" strike="noStrike" cap="none" spc="0" baseline="0" dirty="0">
                <a:solidFill>
                  <a:srgbClr val="000000"/>
                </a:solidFill>
                <a:effectLst/>
                <a:latin typeface="Helvetica"/>
                <a:ea typeface="Helvetica"/>
                <a:cs typeface="Helvetica"/>
              </a:rPr>
              <a:t>Shale: bejn 40–60%</a:t>
            </a:r>
          </a:p>
          <a:p>
            <a:pPr marL="285750" indent="-285750">
              <a:lnSpc>
                <a:spcPts val="2400"/>
              </a:lnSpc>
              <a:spcBef>
                <a:spcPts val="600"/>
              </a:spcBef>
              <a:buFont typeface="Arial" panose="020B0604020202020204" pitchFamily="34" charset="0"/>
              <a:buChar char="•"/>
              <a:defRPr/>
            </a:pPr>
            <a:r>
              <a:rPr lang="mt" sz="1800" b="0" i="0" strike="noStrike" cap="none" spc="0" baseline="0" dirty="0">
                <a:solidFill>
                  <a:srgbClr val="000000"/>
                </a:solidFill>
                <a:effectLst/>
                <a:latin typeface="Helvetica"/>
                <a:ea typeface="Helvetica"/>
                <a:cs typeface="Helvetica"/>
              </a:rPr>
              <a:t>Lavanja: sa 40%</a:t>
            </a:r>
          </a:p>
          <a:p>
            <a:pPr>
              <a:lnSpc>
                <a:spcPts val="2400"/>
              </a:lnSpc>
              <a:spcBef>
                <a:spcPts val="600"/>
              </a:spcBef>
              <a:spcAft>
                <a:spcPts val="600"/>
              </a:spcAft>
              <a:defRPr/>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PROĊESSI LI JIĠĠENERAW IT-TRAB</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3" y="2711669"/>
            <a:ext cx="5453624" cy="3333376"/>
          </a:xfrm>
        </p:spPr>
        <p:txBody>
          <a:bodyPr anchor="t"/>
          <a:lstStyle/>
          <a:p>
            <a:pPr>
              <a:lnSpc>
                <a:spcPts val="2300"/>
              </a:lnSpc>
              <a:spcBef>
                <a:spcPts val="600"/>
              </a:spcBef>
              <a:spcAft>
                <a:spcPts val="1200"/>
              </a:spcAft>
            </a:pPr>
            <a:r>
              <a:rPr lang="mt" sz="1600" b="0" i="0" strike="noStrike" cap="none" spc="0" baseline="0" dirty="0">
                <a:solidFill>
                  <a:srgbClr val="000000"/>
                </a:solidFill>
                <a:effectLst/>
                <a:latin typeface="Helvetica"/>
                <a:ea typeface="Helvetica"/>
                <a:cs typeface="Helvetica"/>
              </a:rPr>
              <a:t>Meta materjali li jkun fihom is-silika kristallina jitpoġġew fi proċessi industrijali differenti li jaħlu ħafna enerġija, trab fin li jidħol fl-arja jiġi ġġenerat, li jkun jismu Silika Kristallina Respirabbli (RCS). Il-proċessi jinkludu:</a:t>
            </a:r>
          </a:p>
          <a:p>
            <a:pPr marL="285750" indent="-285750">
              <a:lnSpc>
                <a:spcPts val="2300"/>
              </a:lnSpc>
              <a:spcBef>
                <a:spcPct val="0"/>
              </a:spcBef>
              <a:spcAft>
                <a:spcPts val="300"/>
              </a:spcAft>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Tindif</a:t>
            </a:r>
          </a:p>
          <a:p>
            <a:pPr marL="285750" indent="-285750">
              <a:lnSpc>
                <a:spcPts val="2300"/>
              </a:lnSpc>
              <a:spcBef>
                <a:spcPct val="0"/>
              </a:spcBef>
              <a:spcAft>
                <a:spcPts val="300"/>
              </a:spcAft>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Trasport</a:t>
            </a:r>
          </a:p>
          <a:p>
            <a:pPr marL="285750" indent="-285750">
              <a:lnSpc>
                <a:spcPts val="2300"/>
              </a:lnSpc>
              <a:spcBef>
                <a:spcPct val="0"/>
              </a:spcBef>
              <a:spcAft>
                <a:spcPts val="300"/>
              </a:spcAft>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Bagging</a:t>
            </a:r>
          </a:p>
          <a:p>
            <a:pPr marL="285750" indent="-285750">
              <a:lnSpc>
                <a:spcPts val="2300"/>
              </a:lnSpc>
              <a:spcBef>
                <a:spcPct val="0"/>
              </a:spcBef>
              <a:spcAft>
                <a:spcPts val="300"/>
              </a:spcAft>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Ippakkjar</a:t>
            </a:r>
          </a:p>
          <a:p>
            <a:pPr marL="285750" indent="-285750">
              <a:lnSpc>
                <a:spcPts val="2300"/>
              </a:lnSpc>
              <a:spcBef>
                <a:spcPct val="0"/>
              </a:spcBef>
              <a:spcAft>
                <a:spcPts val="300"/>
              </a:spcAft>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Tgħaffiġ</a:t>
            </a:r>
          </a:p>
          <a:p>
            <a:pPr marL="285750" indent="-285750">
              <a:lnSpc>
                <a:spcPts val="2300"/>
              </a:lnSpc>
              <a:spcBef>
                <a:spcPct val="0"/>
              </a:spcBef>
              <a:spcAft>
                <a:spcPts val="300"/>
              </a:spcAft>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Tħin</a:t>
            </a:r>
          </a:p>
          <a:p>
            <a:endParaRPr lang="en-US" dirty="0"/>
          </a:p>
        </p:txBody>
      </p:sp>
      <p:sp>
        <p:nvSpPr>
          <p:cNvPr id="6" name="Rectangle 5">
            <a:extLst>
              <a:ext uri="{FF2B5EF4-FFF2-40B4-BE49-F238E27FC236}">
                <a16:creationId xmlns:a16="http://schemas.microsoft.com/office/drawing/2014/main" id="{1656AEB0-9217-A74E-89FD-222AD4A75629}"/>
              </a:ext>
            </a:extLst>
          </p:cNvPr>
          <p:cNvSpPr/>
          <p:nvPr/>
        </p:nvSpPr>
        <p:spPr>
          <a:xfrm>
            <a:off x="3048000" y="4041071"/>
            <a:ext cx="6102096" cy="2036575"/>
          </a:xfrm>
          <a:prstGeom prst="rect">
            <a:avLst/>
          </a:prstGeom>
        </p:spPr>
        <p:txBody>
          <a:bodyPr>
            <a:spAutoFit/>
          </a:bodyPr>
          <a:lstStyle/>
          <a:p>
            <a:pPr marL="285750" indent="-285750" algn="l">
              <a:lnSpc>
                <a:spcPts val="2300"/>
              </a:lnSpc>
              <a:spcBef>
                <a:spcPct val="0"/>
              </a:spcBef>
              <a:spcAft>
                <a:spcPts val="300"/>
              </a:spcAft>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Ixxuttar</a:t>
            </a:r>
          </a:p>
          <a:p>
            <a:pPr marL="285750" indent="-285750" algn="l">
              <a:lnSpc>
                <a:spcPts val="2300"/>
              </a:lnSpc>
              <a:spcBef>
                <a:spcPct val="0"/>
              </a:spcBef>
              <a:spcAft>
                <a:spcPts val="300"/>
              </a:spcAft>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Iffurmar</a:t>
            </a:r>
          </a:p>
          <a:p>
            <a:pPr marL="285750" indent="-285750" algn="l">
              <a:lnSpc>
                <a:spcPts val="2300"/>
              </a:lnSpc>
              <a:spcBef>
                <a:spcPct val="0"/>
              </a:spcBef>
              <a:spcAft>
                <a:spcPts val="300"/>
              </a:spcAft>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Taħlit</a:t>
            </a:r>
          </a:p>
          <a:p>
            <a:pPr marL="285750" indent="-285750" algn="l">
              <a:lnSpc>
                <a:spcPts val="2300"/>
              </a:lnSpc>
              <a:spcBef>
                <a:spcPct val="0"/>
              </a:spcBef>
              <a:spcAft>
                <a:spcPts val="300"/>
              </a:spcAft>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Qtugħ</a:t>
            </a:r>
          </a:p>
          <a:p>
            <a:pPr marL="285750" indent="-285750" algn="l">
              <a:lnSpc>
                <a:spcPts val="2300"/>
              </a:lnSpc>
              <a:spcBef>
                <a:spcPct val="0"/>
              </a:spcBef>
              <a:spcAft>
                <a:spcPts val="300"/>
              </a:spcAft>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Serrar</a:t>
            </a:r>
          </a:p>
          <a:p>
            <a:pPr marL="285750" indent="-285750" algn="l">
              <a:lnSpc>
                <a:spcPts val="2300"/>
              </a:lnSpc>
              <a:spcBef>
                <a:spcPct val="0"/>
              </a:spcBef>
              <a:spcAft>
                <a:spcPts val="300"/>
              </a:spcAft>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Iddrilljar </a:t>
            </a:r>
            <a:r>
              <a:rPr lang="mt" sz="1600" b="0" i="0" strike="noStrike" cap="none" spc="0" baseline="0" dirty="0">
                <a:solidFill>
                  <a:srgbClr val="A6A6A6"/>
                </a:solidFill>
                <a:effectLst/>
                <a:latin typeface="Helvetica"/>
                <a:ea typeface="Helvetica"/>
                <a:cs typeface="Helvetica"/>
              </a:rPr>
              <a:t>(lista mhux eżawrjenti)</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spcBef>
                <a:spcPct val="0"/>
              </a:spcBef>
            </a:pPr>
            <a:r>
              <a:rPr lang="mt" sz="2800" b="1" i="0" strike="noStrike" cap="none" spc="0" baseline="0">
                <a:solidFill>
                  <a:srgbClr val="F6A317"/>
                </a:solidFill>
                <a:effectLst/>
                <a:latin typeface="Helvetica"/>
                <a:ea typeface="Helvetica"/>
                <a:cs typeface="Helvetica"/>
              </a:rPr>
              <a:t>IS-SILIKA — PERIKLU</a:t>
            </a:r>
          </a:p>
          <a:p>
            <a:pPr>
              <a:lnSpc>
                <a:spcPct val="100000"/>
              </a:lnSpc>
              <a:spcBef>
                <a:spcPct val="0"/>
              </a:spcBef>
            </a:pPr>
            <a:r>
              <a:rPr lang="mt" sz="2800" b="1" i="0" strike="noStrike" cap="none" spc="0" baseline="0">
                <a:solidFill>
                  <a:srgbClr val="F6A317"/>
                </a:solidFill>
                <a:effectLst/>
                <a:latin typeface="Helvetica"/>
                <a:ea typeface="Helvetica"/>
                <a:cs typeface="Helvetica"/>
              </a:rPr>
              <a:t>GĦAS-SAĦĦA</a:t>
            </a:r>
          </a:p>
          <a:p>
            <a:endParaRPr lang="en-US"/>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2721600"/>
            <a:ext cx="5453623" cy="3167242"/>
          </a:xfrm>
        </p:spPr>
        <p:txBody>
          <a:bodyPr numCol="1"/>
          <a:lstStyle/>
          <a:p>
            <a:pPr marL="0" indent="0">
              <a:lnSpc>
                <a:spcPts val="2400"/>
              </a:lnSpc>
              <a:buNone/>
            </a:pPr>
            <a:r>
              <a:rPr lang="mt" sz="1800" b="0" i="0" strike="noStrike" cap="none" spc="0" baseline="0" dirty="0">
                <a:solidFill>
                  <a:srgbClr val="000000"/>
                </a:solidFill>
                <a:effectLst/>
                <a:latin typeface="Helvetica"/>
                <a:ea typeface="Helvetica"/>
                <a:cs typeface="Helvetica"/>
              </a:rPr>
              <a:t>Meta materjali li jkun fihom is-silika kristallina jintużaw fi proċessi li jaħlu ħafna enerġija (bħal serrar jew iddrilljar), partikli jiġu rilaxxati fil-forma ta’ trab respirabbli fin ħafna (RCS), li huwa inviżibbli għall-għajn ankè f’konċentrazzjonijiet għolja.</a:t>
            </a:r>
          </a:p>
          <a:p>
            <a:pPr marL="0" indent="0">
              <a:lnSpc>
                <a:spcPts val="2400"/>
              </a:lnSpc>
              <a:buNone/>
            </a:pPr>
            <a:r>
              <a:rPr lang="mt" sz="1800" b="0" i="0" strike="noStrike" cap="none" spc="0" baseline="0" dirty="0">
                <a:solidFill>
                  <a:srgbClr val="000000"/>
                </a:solidFill>
                <a:effectLst/>
                <a:latin typeface="Helvetica"/>
                <a:ea typeface="Helvetica"/>
                <a:cs typeface="Helvetica"/>
              </a:rPr>
              <a:t>RCS huwa periklu serju għas-saħħa tal-ħaddiema.</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pPr>
              <a:lnSpc>
                <a:spcPct val="100000"/>
              </a:lnSpc>
              <a:spcBef>
                <a:spcPct val="0"/>
              </a:spcBef>
            </a:pPr>
            <a:r>
              <a:rPr lang="mt" sz="2800" b="1" i="0" strike="noStrike" cap="none" spc="0" baseline="0">
                <a:solidFill>
                  <a:srgbClr val="F6A317"/>
                </a:solidFill>
                <a:effectLst/>
                <a:latin typeface="Helvetica"/>
                <a:ea typeface="Helvetica"/>
                <a:cs typeface="Helvetica"/>
              </a:rPr>
              <a:t>IS-SILIKOŻI U L-RCS</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3" y="2362676"/>
            <a:ext cx="6537957" cy="4495324"/>
          </a:xfrm>
        </p:spPr>
        <p:txBody>
          <a:bodyPr anchor="t"/>
          <a:lstStyle/>
          <a:p>
            <a:pPr>
              <a:lnSpc>
                <a:spcPts val="2400"/>
              </a:lnSpc>
              <a:spcBef>
                <a:spcPts val="600"/>
              </a:spcBef>
              <a:spcAft>
                <a:spcPts val="600"/>
              </a:spcAft>
            </a:pPr>
            <a:r>
              <a:rPr lang="mt" sz="1800" b="0" i="0" strike="noStrike" cap="none" spc="0" baseline="0" dirty="0">
                <a:solidFill>
                  <a:srgbClr val="000000"/>
                </a:solidFill>
                <a:effectLst/>
                <a:latin typeface="Helvetica"/>
                <a:ea typeface="Helvetica"/>
                <a:cs typeface="Helvetica"/>
              </a:rPr>
              <a:t>Esponiment frekwenti u eċċessiv għall-RCS (normalment fuq bosta snin) ġie muri li jikkawża silikożi u kanċer tal-pulmun:</a:t>
            </a:r>
          </a:p>
          <a:p>
            <a:pPr marL="285750" indent="-285750">
              <a:lnSpc>
                <a:spcPts val="2400"/>
              </a:lnSpc>
              <a:spcBef>
                <a:spcPts val="600"/>
              </a:spcBef>
              <a:spcAft>
                <a:spcPts val="6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Is-silikożi tiġi żviluppata billi meta tieħu n-nifs jidħlu l-partikli fini tat-trab bil-pulmun, li jwassal għal diffikultajiet kroniċi biex tieħu n-nifs iktar tard tul il-ħajja u, f’xi każijiet iwassal għall-mewt. </a:t>
            </a:r>
          </a:p>
          <a:p>
            <a:pPr marL="285750" indent="-285750">
              <a:lnSpc>
                <a:spcPts val="2400"/>
              </a:lnSpc>
              <a:spcBef>
                <a:spcPts val="600"/>
              </a:spcBef>
              <a:spcAft>
                <a:spcPts val="6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Hemm stadji differenti ta’ silikożi, minn “sempliċi silikożi” għal “fibrożi massiva progressiva” (PMF).</a:t>
            </a:r>
          </a:p>
          <a:p>
            <a:pPr marL="285750" indent="-285750">
              <a:lnSpc>
                <a:spcPts val="2400"/>
              </a:lnSpc>
              <a:spcBef>
                <a:spcPts val="600"/>
              </a:spcBef>
              <a:spcAft>
                <a:spcPts val="6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Studji epidemjoloġiċi juru li l-inċidenza tal- kanċer tal-pulmun żdiedet, speċjalment fil-ħaddiema bis-silikożi. </a:t>
            </a:r>
          </a:p>
          <a:p>
            <a:pPr>
              <a:lnSpc>
                <a:spcPts val="2400"/>
              </a:lnSpc>
            </a:pPr>
            <a:endParaRPr lang="en-US" sz="1800" dirty="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7941551"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mt" sz="1200" b="0" i="0" strike="noStrike" cap="none" spc="0" baseline="0">
                <a:solidFill>
                  <a:srgbClr val="000000"/>
                </a:solidFill>
                <a:effectLst/>
                <a:latin typeface="Helvetica"/>
                <a:ea typeface="Helvetica"/>
                <a:cs typeface="Helvetica"/>
              </a:rPr>
              <a:t>Pulmuni b’saħħithom</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3"/>
          <a:srcRect l="57462" t="33425" r="2988" b="17231"/>
          <a:stretch>
            <a:fillRect/>
          </a:stretch>
        </p:blipFill>
        <p:spPr>
          <a:xfrm>
            <a:off x="7942687"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7941552" y="6345532"/>
            <a:ext cx="2268160"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mt" sz="1200" b="0" i="0" strike="noStrike" cap="none" spc="0" baseline="0">
                <a:solidFill>
                  <a:srgbClr val="000000"/>
                </a:solidFill>
                <a:effectLst/>
                <a:latin typeface="Helvetica"/>
                <a:ea typeface="Helvetica"/>
                <a:cs typeface="Helvetica"/>
              </a:rPr>
              <a:t> Pulmuni affettwati bil-PMF</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3"/>
          <a:srcRect l="12383" t="34621" r="50074" b="16034"/>
          <a:stretch>
            <a:fillRect/>
          </a:stretch>
        </p:blipFill>
        <p:spPr>
          <a:xfrm>
            <a:off x="7942687"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4" y="1640901"/>
            <a:ext cx="7518858" cy="850900"/>
          </a:xfrm>
        </p:spPr>
        <p:txBody>
          <a:bodyPr/>
          <a:lstStyle/>
          <a:p>
            <a:pPr>
              <a:lnSpc>
                <a:spcPct val="100000"/>
              </a:lnSpc>
              <a:spcBef>
                <a:spcPct val="0"/>
              </a:spcBef>
            </a:pPr>
            <a:r>
              <a:rPr lang="mt" sz="2800" b="1" i="0" strike="noStrike" cap="none" spc="0" baseline="0" dirty="0">
                <a:solidFill>
                  <a:srgbClr val="F6A317"/>
                </a:solidFill>
                <a:effectLst/>
                <a:latin typeface="Helvetica"/>
                <a:ea typeface="Helvetica"/>
                <a:cs typeface="Helvetica"/>
              </a:rPr>
              <a:t>TNAQQIS GĦALL-ESPONIMENT TAL-RCS</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78798">
            <a:off x="8841378" y="1605842"/>
            <a:ext cx="2974076" cy="4203694"/>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190396"/>
            <a:ext cx="7818401" cy="43516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400"/>
              </a:lnSpc>
              <a:spcBef>
                <a:spcPts val="600"/>
              </a:spcBef>
              <a:spcAft>
                <a:spcPts val="600"/>
              </a:spcAft>
              <a:buNone/>
            </a:pPr>
            <a:r>
              <a:rPr lang="mt" sz="1800" b="0" i="0" strike="noStrike" cap="none" spc="0" baseline="0" dirty="0">
                <a:solidFill>
                  <a:srgbClr val="000000"/>
                </a:solidFill>
                <a:effectLst/>
                <a:latin typeface="Helvetica"/>
                <a:ea typeface="Helvetica"/>
                <a:cs typeface="Helvetica"/>
              </a:rPr>
              <a:t>Ir-riskju li tiżviluppa mard tal-pulmun jista’ jiġi pprevenut kompletament meta jiġu applikati miżuri ta’ kontroll u prattiċi tajbin. </a:t>
            </a:r>
          </a:p>
          <a:p>
            <a:pPr marL="0" indent="0">
              <a:lnSpc>
                <a:spcPts val="2400"/>
              </a:lnSpc>
              <a:spcBef>
                <a:spcPts val="600"/>
              </a:spcBef>
              <a:spcAft>
                <a:spcPts val="600"/>
              </a:spcAft>
              <a:buNone/>
            </a:pPr>
            <a:r>
              <a:rPr lang="mt" sz="1800" b="0" i="0" strike="noStrike" cap="none" spc="0" baseline="0" dirty="0">
                <a:solidFill>
                  <a:srgbClr val="000000"/>
                </a:solidFill>
                <a:effectLst/>
                <a:latin typeface="Helvetica"/>
                <a:ea typeface="Helvetica"/>
                <a:cs typeface="Helvetica"/>
              </a:rPr>
              <a:t>Aħna nsegwu l-Prattiċi Tajbin ta’ NEPSI li għandhom erba’ passi ewlenin:</a:t>
            </a:r>
          </a:p>
          <a:p>
            <a:pPr marL="285750" indent="-285750">
              <a:lnSpc>
                <a:spcPts val="2400"/>
              </a:lnSpc>
              <a:spcBef>
                <a:spcPct val="0"/>
              </a:spcBef>
            </a:pPr>
            <a:r>
              <a:rPr lang="mt" sz="1800" b="1" i="0" strike="noStrike" cap="none" spc="0" baseline="0" dirty="0">
                <a:solidFill>
                  <a:srgbClr val="000000"/>
                </a:solidFill>
                <a:effectLst/>
                <a:latin typeface="Helvetica"/>
                <a:ea typeface="Helvetica"/>
                <a:cs typeface="Helvetica"/>
              </a:rPr>
              <a:t>Valutazzjoni tar-Riskju:</a:t>
            </a:r>
            <a:r>
              <a:rPr lang="mt" sz="1800" b="0" i="0" strike="noStrike" cap="none" spc="0" baseline="0" dirty="0">
                <a:solidFill>
                  <a:srgbClr val="000000"/>
                </a:solidFill>
                <a:effectLst/>
                <a:latin typeface="Helvetica"/>
                <a:ea typeface="Helvetica"/>
                <a:cs typeface="Helvetica"/>
              </a:rPr>
              <a:t> Valutazzjoni tar-riskju għall-esponiment</a:t>
            </a:r>
          </a:p>
          <a:p>
            <a:pPr marL="285750" indent="-285750">
              <a:lnSpc>
                <a:spcPts val="2400"/>
              </a:lnSpc>
              <a:spcBef>
                <a:spcPct val="0"/>
              </a:spcBef>
            </a:pPr>
            <a:r>
              <a:rPr lang="mt" sz="1800" b="1" i="0" strike="noStrike" cap="none" spc="0" baseline="0" dirty="0">
                <a:solidFill>
                  <a:srgbClr val="000000"/>
                </a:solidFill>
                <a:effectLst/>
                <a:latin typeface="Helvetica"/>
                <a:ea typeface="Helvetica"/>
                <a:cs typeface="Helvetica"/>
              </a:rPr>
              <a:t>Kontroll:</a:t>
            </a:r>
            <a:r>
              <a:rPr lang="mt" sz="1800" b="0" i="0" strike="noStrike" cap="none" spc="0" baseline="0" dirty="0">
                <a:solidFill>
                  <a:srgbClr val="000000"/>
                </a:solidFill>
                <a:effectLst/>
                <a:latin typeface="Helvetica"/>
                <a:ea typeface="Helvetica"/>
                <a:cs typeface="Helvetica"/>
              </a:rPr>
              <a:t> Deċiżjoni kif tikkontrolla u tipprevjeni l-esponiment</a:t>
            </a:r>
          </a:p>
          <a:p>
            <a:pPr marL="285750" indent="-285750">
              <a:lnSpc>
                <a:spcPts val="2400"/>
              </a:lnSpc>
              <a:spcBef>
                <a:spcPct val="0"/>
              </a:spcBef>
            </a:pPr>
            <a:r>
              <a:rPr lang="mt" sz="1800" b="1" i="0" strike="noStrike" cap="none" spc="0" baseline="0" dirty="0">
                <a:solidFill>
                  <a:srgbClr val="000000"/>
                </a:solidFill>
                <a:effectLst/>
                <a:latin typeface="Helvetica"/>
                <a:ea typeface="Helvetica"/>
                <a:cs typeface="Helvetica"/>
              </a:rPr>
              <a:t>Monitoraġġ:</a:t>
            </a:r>
            <a:r>
              <a:rPr lang="mt" sz="1800" b="0" i="0" strike="noStrike" cap="none" spc="0" baseline="0" dirty="0">
                <a:solidFill>
                  <a:srgbClr val="000000"/>
                </a:solidFill>
                <a:effectLst/>
                <a:latin typeface="Helvetica"/>
                <a:ea typeface="Helvetica"/>
                <a:cs typeface="Helvetica"/>
              </a:rPr>
              <a:t> Monitoraġġ tal-effettività tal-miżuri ta’ kontroll</a:t>
            </a:r>
          </a:p>
          <a:p>
            <a:pPr marL="285750" indent="-285750">
              <a:lnSpc>
                <a:spcPts val="2400"/>
              </a:lnSpc>
              <a:spcBef>
                <a:spcPct val="0"/>
              </a:spcBef>
            </a:pPr>
            <a:r>
              <a:rPr lang="mt" sz="1800" b="1" i="0" strike="noStrike" cap="none" spc="0" baseline="0" dirty="0">
                <a:solidFill>
                  <a:srgbClr val="000000"/>
                </a:solidFill>
                <a:effectLst/>
                <a:latin typeface="Helvetica"/>
                <a:ea typeface="Helvetica"/>
                <a:cs typeface="Helvetica"/>
              </a:rPr>
              <a:t>Edukazzjoni:</a:t>
            </a:r>
            <a:r>
              <a:rPr lang="mt" sz="1800" b="0" i="0" strike="noStrike" cap="none" spc="0" baseline="0" dirty="0">
                <a:solidFill>
                  <a:srgbClr val="000000"/>
                </a:solidFill>
                <a:effectLst/>
                <a:latin typeface="Helvetica"/>
                <a:ea typeface="Helvetica"/>
                <a:cs typeface="Helvetica"/>
              </a:rPr>
              <a:t> Forniment ta’ informazzjoni, struzzjoni u taħriġ</a:t>
            </a:r>
          </a:p>
          <a:p>
            <a:pPr marL="0" indent="0">
              <a:lnSpc>
                <a:spcPts val="2400"/>
              </a:lnSpc>
              <a:buNone/>
            </a:pPr>
            <a:r>
              <a:rPr lang="mt" sz="1800" b="1" i="0" strike="noStrike" cap="none" spc="0" baseline="0" dirty="0">
                <a:solidFill>
                  <a:srgbClr val="000000"/>
                </a:solidFill>
                <a:effectLst/>
                <a:latin typeface="Helvetica"/>
                <a:ea typeface="Helvetica"/>
                <a:cs typeface="Helvetica"/>
              </a:rPr>
              <a:t>NEPSI</a:t>
            </a:r>
            <a:r>
              <a:rPr lang="mt" sz="1800" b="0" i="0" strike="noStrike" cap="none" spc="0" baseline="0" dirty="0">
                <a:solidFill>
                  <a:srgbClr val="000000"/>
                </a:solidFill>
                <a:effectLst/>
                <a:latin typeface="Helvetica"/>
                <a:ea typeface="Helvetica"/>
                <a:cs typeface="Helvetica"/>
              </a:rPr>
              <a:t> huwa l-akronimu għan- “Network Ewropea għas-Silika” ffurmata mill-assoċjazzjonijiet settorjali Ewropej tal-Ħaddiema u tal-Impjegaturi li ffirmaw il “Ftehim fuq il-Protezzjoni tas-Saħħa tal-Ħaddiema permezz ta’ Mmaniġġjar u Użu Tajjeb tas-Silika Kristallina” tad-Djalogu Soċjali</a:t>
            </a:r>
          </a:p>
          <a:p>
            <a:pPr>
              <a:lnSpc>
                <a:spcPts val="2400"/>
              </a:lnSpc>
            </a:pPr>
            <a:endParaRPr lang="en-US" sz="1800" dirty="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857037" cy="850900"/>
          </a:xfrm>
        </p:spPr>
        <p:txBody>
          <a:bodyPr/>
          <a:lstStyle/>
          <a:p>
            <a:pPr>
              <a:lnSpc>
                <a:spcPct val="100000"/>
              </a:lnSpc>
              <a:spcBef>
                <a:spcPct val="0"/>
              </a:spcBef>
            </a:pPr>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Hemm ħames tekniki ewlenin għall-kontroll tat-trab li jintużaw biex tikkontrolla l-RCS, li jagħmlu parti mill-Prattiċi Tajbin ta’ NEPSI.</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br>
              <a:rPr lang="en-IN" sz="1050" b="1" i="0" strike="noStrike" cap="none" spc="50" baseline="0" dirty="0">
                <a:solidFill>
                  <a:srgbClr val="EF9A2E"/>
                </a:solidFill>
                <a:effectLst/>
                <a:latin typeface="Futura Medium"/>
                <a:ea typeface="Futura Medium"/>
                <a:cs typeface="Futura Medium"/>
              </a:rPr>
            </a:br>
            <a:r>
              <a:rPr lang="mt" sz="1050" b="1" i="0" strike="noStrike" cap="none" spc="50" baseline="0" dirty="0">
                <a:solidFill>
                  <a:srgbClr val="EF9A2E"/>
                </a:solidFill>
                <a:effectLst/>
                <a:latin typeface="Futura Medium"/>
                <a:ea typeface="Futura Medium"/>
                <a:cs typeface="Futura Medium"/>
              </a:rPr>
              <a:t>ŻAMMA TAD-DAR</a:t>
            </a:r>
          </a:p>
          <a:p>
            <a:r>
              <a:rPr lang="mt" sz="1200" b="0" i="0" strike="noStrike" cap="none" spc="0" baseline="0" dirty="0">
                <a:solidFill>
                  <a:srgbClr val="000000"/>
                </a:solidFill>
                <a:effectLst/>
                <a:latin typeface="Calibri"/>
                <a:ea typeface="Calibri"/>
                <a:cs typeface="Calibri"/>
              </a:rPr>
              <a:t>Il-ħasil tal-ħwejjeġ tax-xogħol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u t-tneħħija bil-vakum tat-trab li jiġi prodott minn proċessi jwaqqaf it-trab milli jakkumula tul iż-żmien - post tax-xogħol nadif huwa wieħed sigur</a:t>
            </a:r>
          </a:p>
          <a:p>
            <a:endParaRPr lang="en-US" dirty="0"/>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394767"/>
            <a:ext cx="1862709"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l-proċessi li jipproduċu l-RCS iseħħu f’ambjent magħluq jiġi evitat l-esponiment fis-sors</a:t>
            </a:r>
          </a:p>
          <a:p>
            <a:pPr>
              <a:spcAft>
                <a:spcPts val="300"/>
              </a:spcAft>
            </a:pPr>
            <a:endParaRPr lang="en-US" dirty="0"/>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dirty="0">
                <a:solidFill>
                  <a:srgbClr val="000000"/>
                </a:solidFill>
                <a:effectLst/>
                <a:latin typeface="Calibri"/>
                <a:ea typeface="Calibri"/>
                <a:cs typeface="Calibri"/>
              </a:rPr>
              <a:t>Aqbad l-RCS jinqabad fis-sors qabel ma tiġi espost għalih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u ssostitwixxi l-arja kontaminata ma’ arja nadifa.</a:t>
            </a:r>
          </a:p>
          <a:p>
            <a:endParaRPr lang="en-US" dirty="0"/>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(ex. maskri tal-wiċċ) jipproteġu l-ħaddiema mit-trab meta l-miżuri l-oħra kollha ta’ kontroll ma jkunux biżżekked biex jikkontrollaw ir-riskji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tal-esponiment</a:t>
            </a:r>
          </a:p>
          <a:p>
            <a:endParaRPr lang="en-US" dirty="0"/>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Proċessi li jinżammu mxarrba jipprevejnu li t-trab jidħol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fl-arja billi jaqbad il-partikli mal-ilma</a:t>
            </a:r>
          </a:p>
          <a:p>
            <a:pPr>
              <a:spcAft>
                <a:spcPts val="300"/>
              </a:spcAft>
            </a:pPr>
            <a:endParaRPr lang="en-US" dirty="0"/>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mt" sz="2800" b="1" i="0" strike="noStrike" cap="none" spc="0" baseline="0">
                <a:solidFill>
                  <a:srgbClr val="F6A317"/>
                </a:solidFill>
                <a:effectLst/>
                <a:latin typeface="Helvetica"/>
                <a:ea typeface="Helvetica"/>
                <a:cs typeface="Helvetica"/>
              </a:rPr>
              <a:t>IL-MIŻURI TA’ PROTEZZJONI MILL-RCS LI NUŻAW</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815771"/>
            <a:ext cx="5453624" cy="3229274"/>
          </a:xfrm>
        </p:spPr>
        <p:txBody>
          <a:bodyPr anchor="t"/>
          <a:lstStyle/>
          <a:p>
            <a:pPr>
              <a:lnSpc>
                <a:spcPts val="2400"/>
              </a:lnSpc>
            </a:pPr>
            <a:r>
              <a:rPr lang="mt" sz="1800" b="0" i="0" strike="noStrike" cap="none" spc="0" baseline="0">
                <a:solidFill>
                  <a:srgbClr val="FF0000"/>
                </a:solidFill>
                <a:effectLst/>
                <a:latin typeface="Helvetica"/>
                <a:ea typeface="Helvetica"/>
                <a:cs typeface="Helvetica"/>
              </a:rPr>
              <a:t>Post miżmum vojt għall-għalliema biex jinkludu informazzjoni dwar il-protezzjoni li l-ħaddiema għandhom bżonn li jkollhom fuq il-post tax-xogħol (eż. Jixegħlu s-sistemi ta’ ventilazzjoni, l-użu tal-PPE eċċ.)</a:t>
            </a:r>
          </a:p>
          <a:p>
            <a:pPr>
              <a:lnSpc>
                <a:spcPts val="2400"/>
              </a:lnSpc>
            </a:pPr>
            <a:endParaRPr lang="en-US" sz="1800">
              <a:solidFill>
                <a:srgbClr val="FF0000"/>
              </a:solidFill>
              <a:cs typeface="Helvetica"/>
            </a:endParaRPr>
          </a:p>
          <a:p>
            <a:pPr>
              <a:lnSpc>
                <a:spcPts val="2400"/>
              </a:lnSpc>
            </a:pPr>
            <a:r>
              <a:rPr lang="mt" sz="1800" b="0" i="0" strike="noStrike" cap="none" spc="0" baseline="0">
                <a:solidFill>
                  <a:srgbClr val="FF0000"/>
                </a:solidFill>
                <a:effectLst/>
                <a:latin typeface="Helvetica"/>
                <a:ea typeface="Helvetica"/>
                <a:cs typeface="Helvetica"/>
              </a:rPr>
              <a:t>*Ikkunsidra li ddaħħal ritratti*</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spcBef>
                <a:spcPct val="0"/>
              </a:spcBef>
            </a:pPr>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6255324" cy="3682369"/>
          </a:xfrm>
        </p:spPr>
        <p:txBody>
          <a:bodyPr anchor="t"/>
          <a:lstStyle/>
          <a:p>
            <a:pPr>
              <a:lnSpc>
                <a:spcPts val="2400"/>
              </a:lnSpc>
              <a:spcBef>
                <a:spcPts val="600"/>
              </a:spcBef>
              <a:spcAft>
                <a:spcPts val="1000"/>
              </a:spcAft>
            </a:pPr>
            <a:r>
              <a:rPr lang="mt" sz="1800" b="0" i="0" strike="noStrike" cap="none" spc="0" baseline="0" dirty="0">
                <a:solidFill>
                  <a:srgbClr val="000000"/>
                </a:solidFill>
                <a:effectLst/>
                <a:latin typeface="Helvetica"/>
                <a:ea typeface="Helvetica"/>
                <a:cs typeface="Helvetica"/>
              </a:rPr>
              <a:t>L-RCS huwa periklu okkupazzjonali li jista’ jwassal għal affarijiet tas-saħħa li jbiddlu l-ħajja, bħas-silikożi u l-kanċer. Ftakar:</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L-RCS huwa periklu serju għas-saħħa tal-ħaddiema</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Riskji ta’ esponiment jistgħu kompletament jiġu evitati billi tapplika miżuri xierqa ta’ kontroll </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Miżuri ta’ kontroll jeħtieġ li jkunu preżenti, miżmuma u wżati fil-post tax-xogħol</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FF0000"/>
                </a:solidFill>
                <a:effectLst/>
                <a:latin typeface="Helvetica"/>
                <a:ea typeface="Helvetica"/>
                <a:cs typeface="Helvetica"/>
              </a:rPr>
              <a:t>L-għalliem għandu jżid konklużjonijiet skont il-kuntest</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tax-xogħol.</a:t>
            </a:r>
          </a:p>
          <a:p>
            <a:pPr>
              <a:lnSpc>
                <a:spcPts val="2400"/>
              </a:lnSpc>
            </a:pPr>
            <a:r>
              <a:rPr lang="mt" sz="1800" b="0" i="0" strike="noStrike" cap="none" spc="0" baseline="0" dirty="0">
                <a:solidFill>
                  <a:srgbClr val="000000"/>
                </a:solidFill>
                <a:effectLst/>
                <a:latin typeface="Helvetica"/>
                <a:ea typeface="Helvetica"/>
                <a:cs typeface="Helvetica"/>
              </a:rPr>
              <a:t>Biex tbiddel l-istampa, ikklikkja bil-lemin</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&gt;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biddel l-istampa &gt; mill-fajl.</a:t>
            </a:r>
          </a:p>
          <a:p>
            <a:pPr>
              <a:lnSpc>
                <a:spcPts val="2400"/>
              </a:lnSpc>
            </a:pPr>
            <a:r>
              <a:rPr lang="mt" sz="1800" b="0" i="0" strike="noStrike" cap="none" spc="0" baseline="0" dirty="0">
                <a:solidFill>
                  <a:srgbClr val="000000"/>
                </a:solidFill>
                <a:effectLst/>
                <a:latin typeface="Helvetica"/>
                <a:ea typeface="Helvetica"/>
                <a:cs typeface="Helvetica"/>
              </a:rPr>
              <a:t>Sabiex toħloq iktar slajds, ikklikkja t-tab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spcBef>
                <a:spcPct val="0"/>
              </a:spcBef>
            </a:pPr>
            <a:r>
              <a:rPr lang="mt" sz="2800" b="1" i="0" strike="noStrike" cap="none" spc="0" baseline="0">
                <a:solidFill>
                  <a:srgbClr val="F6A317"/>
                </a:solidFill>
                <a:effectLst/>
                <a:latin typeface="Helvetica"/>
                <a:ea typeface="Helvetica"/>
                <a:cs typeface="Helvetica"/>
              </a:rPr>
              <a:t>FTAKAR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466976"/>
            <a:ext cx="5453624" cy="2938988"/>
          </a:xfrm>
        </p:spPr>
        <p:txBody>
          <a:bodyPr anchor="t"/>
          <a:lstStyle/>
          <a:p>
            <a:pPr marL="342900" indent="-34290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Esponiment fit-tul għal livelli ta’ RCS jista’ jikkawża mard fil-pulmun diżabilitattiv</a:t>
            </a:r>
          </a:p>
          <a:p>
            <a:pPr>
              <a:lnSpc>
                <a:spcPts val="2400"/>
              </a:lnSpc>
            </a:pPr>
            <a:r>
              <a:rPr lang="mt" sz="1800" b="0" i="0" strike="noStrike" cap="none" spc="0" baseline="0">
                <a:solidFill>
                  <a:srgbClr val="000000"/>
                </a:solidFill>
                <a:effectLst/>
                <a:latin typeface="Helvetica"/>
                <a:ea typeface="Helvetica"/>
                <a:cs typeface="Helvetica"/>
              </a:rPr>
              <a:t>Huwa importanti li nipproteġu ruħna kuljum mill-esponiment għal dan it-trab fl-arja. </a:t>
            </a:r>
          </a:p>
          <a:p>
            <a:pPr>
              <a:lnSpc>
                <a:spcPts val="2400"/>
              </a:lnSpc>
            </a:pPr>
            <a:r>
              <a:rPr lang="mt" sz="1800" b="0" i="0" strike="noStrike" cap="none" spc="0" baseline="0">
                <a:solidFill>
                  <a:srgbClr val="000000"/>
                </a:solidFill>
                <a:effectLst/>
                <a:latin typeface="Helvetica"/>
                <a:ea typeface="Helvetica"/>
                <a:cs typeface="Helvetica"/>
              </a:rPr>
              <a:t>Meta ssegwi prattiċi tajbin illum, inkunu qed nipproteġu lil saħħitna għall-futur.</a:t>
            </a:r>
          </a:p>
          <a:p>
            <a:pPr>
              <a:lnSpc>
                <a:spcPts val="2400"/>
              </a:lnSpc>
            </a:pPr>
            <a:r>
              <a:rPr lang="mt" sz="1800" b="0" i="0" strike="noStrike" cap="none" spc="0" baseline="0">
                <a:solidFill>
                  <a:srgbClr val="000000"/>
                </a:solidFill>
                <a:effectLst/>
                <a:latin typeface="Helvetica"/>
                <a:ea typeface="Helvetica"/>
                <a:cs typeface="Helvetica"/>
              </a:rPr>
              <a:t>Kif ser tqatta’ ż-żmien tal-pensjoni tiegħek?</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9181403" cy="850900"/>
          </a:xfrm>
        </p:spPr>
        <p:txBody>
          <a:bodyPr/>
          <a:lstStyle/>
          <a:p>
            <a:pPr>
              <a:lnSpc>
                <a:spcPct val="100000"/>
              </a:lnSpc>
              <a:spcBef>
                <a:spcPct val="0"/>
              </a:spcBef>
            </a:pPr>
            <a:r>
              <a:rPr lang="mt" sz="2800" b="1" i="0" strike="noStrike" cap="none" spc="0" baseline="0" dirty="0">
                <a:solidFill>
                  <a:srgbClr val="F6A317"/>
                </a:solidFill>
                <a:effectLst/>
                <a:latin typeface="Helvetica"/>
                <a:ea typeface="Helvetica"/>
                <a:cs typeface="Helvetica"/>
              </a:rPr>
              <a:t>MATERJAL ADDIZZJONALI GĦAT-TAGĦLIM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a:solidFill>
                  <a:srgbClr val="000000"/>
                </a:solidFill>
                <a:effectLst/>
                <a:latin typeface="Helvetica"/>
                <a:ea typeface="Helvetica"/>
                <a:cs typeface="Helvetica"/>
                <a:hlinkClick r:id="rId3" history="0"/>
              </a:rPr>
              <a:t>Folji ta’ Ħidma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a:solidFill>
                  <a:srgbClr val="000000"/>
                </a:solidFill>
                <a:effectLst/>
                <a:latin typeface="Helvetica"/>
                <a:ea typeface="Helvetica"/>
                <a:cs typeface="Helvetica"/>
                <a:hlinkClick r:id="rId4"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a:solidFill>
                  <a:srgbClr val="000000"/>
                </a:solidFill>
                <a:effectLst/>
                <a:latin typeface="Helvetica"/>
                <a:ea typeface="Helvetica"/>
                <a:cs typeface="Helvetica"/>
                <a:hlinkClick r:id="rId5" history="0"/>
              </a:rPr>
              <a:t>Gwida NEPSI għal SMEs</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296778"/>
            <a:ext cx="10022946" cy="369332"/>
          </a:xfrm>
          <a:prstGeom prst="rect">
            <a:avLst/>
          </a:prstGeom>
          <a:noFill/>
          <a:ln>
            <a:noFill/>
          </a:ln>
        </p:spPr>
        <p:txBody>
          <a:bodyPr wrap="square" anchor="ctr">
            <a:spAutoFit/>
          </a:bodyPr>
          <a:lstStyle/>
          <a:p>
            <a:pPr>
              <a:spcBef>
                <a:spcPts val="1200"/>
              </a:spcBef>
              <a:spcAft>
                <a:spcPts val="1200"/>
              </a:spcAft>
              <a:buSzPct val="130000"/>
            </a:pPr>
            <a:r>
              <a:rPr lang="mt" b="0" i="0" strike="noStrike" cap="none" spc="0" baseline="0" dirty="0">
                <a:solidFill>
                  <a:srgbClr val="000000"/>
                </a:solidFill>
                <a:effectLst/>
                <a:latin typeface="Calibri"/>
                <a:ea typeface="Calibri"/>
                <a:cs typeface="Calibri"/>
              </a:rPr>
              <a:t>Żur il-</a:t>
            </a:r>
            <a:r>
              <a:rPr lang="mt" b="1" i="0" strike="noStrike" cap="none" spc="0" baseline="0" dirty="0">
                <a:solidFill>
                  <a:srgbClr val="000000"/>
                </a:solidFill>
                <a:effectLst/>
                <a:latin typeface="Calibri"/>
                <a:ea typeface="Calibri"/>
                <a:cs typeface="Calibri"/>
              </a:rPr>
              <a:t>Pjattaforma tat-Tagħlim Elettroniku NEPSI</a:t>
            </a:r>
            <a:r>
              <a:rPr lang="mt" b="0" i="0" strike="noStrike" cap="none" spc="0" baseline="0" dirty="0">
                <a:solidFill>
                  <a:srgbClr val="000000"/>
                </a:solidFill>
                <a:effectLst/>
                <a:latin typeface="Calibri"/>
                <a:ea typeface="Calibri"/>
                <a:cs typeface="Calibri"/>
              </a:rPr>
              <a:t> fuq </a:t>
            </a:r>
            <a:r>
              <a:rPr lang="mt" b="0" i="0" strike="noStrike" cap="none" spc="0" baseline="0" dirty="0">
                <a:solidFill>
                  <a:srgbClr val="000000"/>
                </a:solidFill>
                <a:effectLst/>
                <a:latin typeface="Calibri"/>
                <a:ea typeface="Calibri"/>
                <a:cs typeface="Calibri"/>
                <a:hlinkClick r:id="rId6" history="0"/>
              </a:rPr>
              <a:t>training.nepsi.eu</a:t>
            </a:r>
            <a:r>
              <a:rPr lang="mt"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3238597-E6EC-4141-BFDF-6E3B323B18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purl.org/dc/dcmitype/"/>
    <ds:schemaRef ds:uri="http://purl.org/dc/elements/1.1/"/>
    <ds:schemaRef ds:uri="http://schemas.microsoft.com/office/2006/documentManagement/types"/>
    <ds:schemaRef ds:uri="6d9d7403-2d8c-4818-ae25-2c5629bc7330"/>
    <ds:schemaRef ds:uri="http://schemas.openxmlformats.org/package/2006/metadata/core-properties"/>
    <ds:schemaRef ds:uri="http://www.w3.org/XML/1998/namespace"/>
    <ds:schemaRef ds:uri="d8ecf516-e360-4672-81b9-68723bedb71f"/>
    <ds:schemaRef ds:uri="http://purl.org/dc/terms/"/>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117</TotalTime>
  <Words>1061</Words>
  <Application>Microsoft Macintosh PowerPoint</Application>
  <PresentationFormat>Widescreen</PresentationFormat>
  <Paragraphs>108</Paragraphs>
  <Slides>15</Slides>
  <Notes>12</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20</cp:revision>
  <dcterms:created xsi:type="dcterms:W3CDTF">2020-07-21T15:14:21Z</dcterms:created>
  <dcterms:modified xsi:type="dcterms:W3CDTF">2024-11-13T12:17:43Z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