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3" r:id="rId7"/>
    <p:sldId id="272" r:id="rId8"/>
    <p:sldId id="275" r:id="rId9"/>
    <p:sldId id="276" r:id="rId10"/>
    <p:sldId id="260" r:id="rId11"/>
    <p:sldId id="274" r:id="rId12"/>
    <p:sldId id="277" r:id="rId13"/>
    <p:sldId id="279" r:id="rId14"/>
    <p:sldId id="266" r:id="rId15"/>
    <p:sldId id="264" r:id="rId16"/>
    <p:sldId id="278" r:id="rId17"/>
    <p:sldId id="281"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8C2694-770B-0945-884E-439F56319AFD}" v="1" dt="2020-12-09T20:31:24.61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223"/>
    <p:restoredTop sz="78639" autoAdjust="0"/>
  </p:normalViewPr>
  <p:slideViewPr>
    <p:cSldViewPr snapToGrid="0">
      <p:cViewPr varScale="1">
        <p:scale>
          <a:sx n="95" d="100"/>
          <a:sy n="95" d="100"/>
        </p:scale>
        <p:origin x="130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t" sz="1200" b="0" i="0" strike="noStrike" cap="none" spc="0" baseline="0">
                <a:solidFill>
                  <a:srgbClr val="808080"/>
                </a:solidFill>
                <a:effectLst/>
                <a:latin typeface="Calibri"/>
                <a:ea typeface="Calibri"/>
                <a:cs typeface="Calibri"/>
              </a:rPr>
              <a:t>AVISO DE UTILIZAÇÃO LEGÍTIMA: Este documento poderá conter materiais protegidos por direitos de autor, sendo que a utilização dos mesmos não foi especificada pelo proprietário. Estamos a disponibilizar tais materiais no âmbito dos nossos esforços para promover a compreensão dos perigos colocados pela Sílica Cristalina Respirável (RCS).</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2</a:t>
            </a:fld>
            <a:endParaRPr lang="en-US"/>
          </a:p>
        </p:txBody>
      </p:sp>
    </p:spTree>
    <p:extLst>
      <p:ext uri="{BB962C8B-B14F-4D97-AF65-F5344CB8AC3E}">
        <p14:creationId xmlns:p14="http://schemas.microsoft.com/office/powerpoint/2010/main" val="446185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96255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A exposição excessiva à sílica cristalina respirável (RCS) pode conduzir a graves problemas de saúde para os trabalhadores a longo prazo. Daí que seja importante que todos os trabalhadores estejam cientes das melhores práticas que limitam ou eliminam a exposição ao pó de sílica. </a:t>
            </a:r>
          </a:p>
          <a:p>
            <a:endParaRPr lang="en-US"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Esta formação fornece informações básicas acerca da sílica cristalina respirável (RCS).</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1464372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5461229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9213854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055512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9753289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0966187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955672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9010751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t" sz="1000" b="0" i="0" strike="noStrike" cap="none" spc="0" baseline="0">
                <a:solidFill>
                  <a:srgbClr val="000000"/>
                </a:solidFill>
                <a:effectLst/>
                <a:latin typeface="Helvetica"/>
                <a:ea typeface="Helvetica"/>
                <a:cs typeface="Helvetica"/>
              </a:rPr>
              <a:t>Este pacote de formação foi desenvolvido como uma parte integrante do Guia de Boas Práticas da NEPSI - visite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6D5366B3-A96E-EA4E-B349-6DB4608F06A6}"/>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7" name="Text Placeholder 4">
            <a:extLst>
              <a:ext uri="{FF2B5EF4-FFF2-40B4-BE49-F238E27FC236}">
                <a16:creationId xmlns:a16="http://schemas.microsoft.com/office/drawing/2014/main" id="{1EE8AA19-9B18-934D-8071-A0234AFA1771}"/>
              </a:ext>
            </a:extLst>
          </p:cNvPr>
          <p:cNvSpPr txBox="1"/>
          <p:nvPr userDrawn="1"/>
        </p:nvSpPr>
        <p:spPr>
          <a:xfrm>
            <a:off x="8007531" y="429114"/>
            <a:ext cx="380982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r" defTabSz="914400" rtl="0" eaLnBrk="1" fontAlgn="auto" latinLnBrk="0" hangingPunct="1">
              <a:lnSpc>
                <a:spcPct val="100000"/>
              </a:lnSpc>
              <a:spcBef>
                <a:spcPts val="1000"/>
              </a:spcBef>
              <a:spcAft>
                <a:spcPct val="0"/>
              </a:spcAft>
              <a:buClrTx/>
              <a:buSzTx/>
              <a:buFontTx/>
              <a:buNone/>
              <a:defRPr/>
            </a:pPr>
            <a:r>
              <a:rPr lang="pt" sz="1400" b="1" i="0" strike="noStrike" cap="none" spc="0" baseline="0" dirty="0">
                <a:solidFill>
                  <a:srgbClr val="F6A317"/>
                </a:solidFill>
                <a:effectLst/>
                <a:latin typeface="Helvetica"/>
                <a:ea typeface="Helvetica"/>
                <a:cs typeface="Helvetica"/>
              </a:rPr>
              <a:t>INTRODUÇÃO GERAL À SÍLICA CRISTALINA RESPIRÁVEL</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tiff"/><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8.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2.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pt" sz="2800" b="1" i="0" strike="noStrike" cap="none" spc="0" baseline="0" dirty="0">
                <a:solidFill>
                  <a:srgbClr val="FFFFFF"/>
                </a:solidFill>
                <a:effectLst/>
                <a:latin typeface="Helvetica"/>
                <a:ea typeface="Helvetica"/>
                <a:cs typeface="Helvetica"/>
              </a:rPr>
              <a:t>INTRODUÇÃO GERAL À SÍLICA CRISTALINA RESPIRÁVEL</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63A00001-60B6-D391-BA6A-19619A541A23}"/>
              </a:ext>
            </a:extLst>
          </p:cNvPr>
          <p:cNvSpPr/>
          <p:nvPr/>
        </p:nvSpPr>
        <p:spPr>
          <a:xfrm>
            <a:off x="8500533" y="270933"/>
            <a:ext cx="3285067" cy="6942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POR FAVOR, TOME 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t" sz="1800" b="0" i="0" strike="noStrike" cap="none" spc="0" baseline="0" dirty="0">
                <a:solidFill>
                  <a:srgbClr val="000000"/>
                </a:solidFill>
                <a:effectLst/>
                <a:latin typeface="Helvetica"/>
                <a:ea typeface="Helvetica"/>
                <a:cs typeface="Helvetica"/>
              </a:rPr>
              <a:t>A informação de formação contida neste PowerPoint é de natureza consultiva e informativa. Não constitui uma norma ou regulamento, e não cria novas obrigações legais nem altera as obrigações existentes definidas pela legislação e política de saúde.</a:t>
            </a:r>
          </a:p>
        </p:txBody>
      </p:sp>
    </p:spTree>
    <p:extLst>
      <p:ext uri="{BB962C8B-B14F-4D97-AF65-F5344CB8AC3E}">
        <p14:creationId xmlns:p14="http://schemas.microsoft.com/office/powerpoint/2010/main" val="41992786"/>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2800" dirty="0"/>
              <a:t>PREÂMBULO (PARA O FORMADOR)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t-BR" sz="1800" dirty="0">
                <a:latin typeface="Helvetica"/>
                <a:cs typeface="Helvetica"/>
              </a:rPr>
              <a:t>Como parte do programa de formação de implementação de Boas Práticas, a NEPSI tem vindo a desenvolver um conjunto de recursos educacionais.</a:t>
            </a:r>
          </a:p>
          <a:p>
            <a:pPr>
              <a:lnSpc>
                <a:spcPts val="2400"/>
              </a:lnSpc>
            </a:pPr>
            <a:r>
              <a:rPr lang="pt-BR" sz="1800" dirty="0">
                <a:latin typeface="Helvetica"/>
                <a:cs typeface="Helvetica"/>
              </a:rPr>
              <a:t>Cada pacote de formação, em PowerPoint, trata um tópico relevante para os trabalhadores de todas as indústrias que utilizam materiais que contêm sílica cristalina. Os pacotes fornecem informações acerca dos riscos da exposição ao pó relacionados a cada tópico, bem como, quais as boas práticas e medidas disponíveis para redução dos mesmos. O propósito desta formação é informar e educar os trabalhadores para os ajudar a utilizar as medidas de controlo eficazmente e reduzir a sua exposição à sílica cristalina respirável (RCS) no local de trabalho.</a:t>
            </a:r>
          </a:p>
          <a:p>
            <a:pPr>
              <a:lnSpc>
                <a:spcPts val="2400"/>
              </a:lnSpc>
            </a:pPr>
            <a:r>
              <a:rPr lang="pt-BR" sz="1800" dirty="0">
                <a:latin typeface="Helvetica"/>
                <a:cs typeface="Helvetica"/>
              </a:rPr>
              <a:t>Utilize o modelo em branco e respetivos espaços reservados para adicionar informação relevante a este pacote de formação conforme seja necessário.</a:t>
            </a:r>
          </a:p>
        </p:txBody>
      </p:sp>
    </p:spTree>
    <p:extLst>
      <p:ext uri="{BB962C8B-B14F-4D97-AF65-F5344CB8AC3E}">
        <p14:creationId xmlns:p14="http://schemas.microsoft.com/office/powerpoint/2010/main" val="265840960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INTRODUÇÃO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pPr>
            <a:r>
              <a:rPr lang="pt" sz="1800" b="1" i="0" strike="noStrike" cap="none" spc="0" baseline="0" dirty="0">
                <a:solidFill>
                  <a:srgbClr val="000000"/>
                </a:solidFill>
                <a:effectLst/>
                <a:latin typeface="Helvetica"/>
                <a:ea typeface="Helvetica"/>
                <a:cs typeface="Helvetica"/>
              </a:rPr>
              <a:t>Aprender a proteger-se contra os perigos relacionados com o trabalho é uma prioridade.</a:t>
            </a:r>
          </a:p>
          <a:p>
            <a:pPr>
              <a:lnSpc>
                <a:spcPts val="2400"/>
              </a:lnSpc>
            </a:pPr>
            <a:endParaRPr lang="en-US" sz="1800" b="1" dirty="0"/>
          </a:p>
          <a:p>
            <a:pPr>
              <a:lnSpc>
                <a:spcPts val="2400"/>
              </a:lnSpc>
            </a:pPr>
            <a:r>
              <a:rPr lang="pt" sz="1800" b="0" i="0" strike="noStrike" cap="none" spc="0" baseline="0" dirty="0">
                <a:solidFill>
                  <a:srgbClr val="000000"/>
                </a:solidFill>
                <a:effectLst/>
                <a:latin typeface="Helvetica"/>
                <a:ea typeface="Helvetica"/>
                <a:cs typeface="Helvetica"/>
              </a:rPr>
              <a:t>Nesta formação de PowerPoint aprenderá sobre:</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Onde está presente a sílica cristalina</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Atividades que potenciam o surgimento de sílica cristalina respirável (RCS)</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Os perigos da RCS</a:t>
            </a:r>
          </a:p>
          <a:p>
            <a:pPr marL="285750" indent="-28575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Como fazer a gestão da RCS no trabalho</a:t>
            </a:r>
          </a:p>
          <a:p>
            <a:pPr>
              <a:lnSpc>
                <a:spcPts val="2400"/>
              </a:lnSpc>
            </a:pPr>
            <a:endParaRPr lang="en-US" sz="1800" dirty="0"/>
          </a:p>
        </p:txBody>
      </p:sp>
      <p:pic>
        <p:nvPicPr>
          <p:cNvPr id="6" name="Picture 5">
            <a:extLst>
              <a:ext uri="{FF2B5EF4-FFF2-40B4-BE49-F238E27FC236}">
                <a16:creationId xmlns:a16="http://schemas.microsoft.com/office/drawing/2014/main" id="{A8E893A7-7AA2-4E31-BFB8-49C58DD3509E}"/>
              </a:ext>
            </a:extLst>
          </p:cNvPr>
          <p:cNvPicPr>
            <a:picLocks noChangeAspect="1"/>
          </p:cNvPicPr>
          <p:nvPr/>
        </p:nvPicPr>
        <p:blipFill>
          <a:blip r:embed="rId3"/>
          <a:srcRect t="6553" b="2046"/>
          <a:stretch>
            <a:fillRect/>
          </a:stretch>
        </p:blipFill>
        <p:spPr>
          <a:xfrm>
            <a:off x="6415155" y="1750929"/>
            <a:ext cx="5224384" cy="4436510"/>
          </a:xfrm>
          <a:prstGeom prst="rect">
            <a:avLst/>
          </a:prstGeom>
        </p:spPr>
      </p:pic>
    </p:spTree>
    <p:extLst>
      <p:ext uri="{BB962C8B-B14F-4D97-AF65-F5344CB8AC3E}">
        <p14:creationId xmlns:p14="http://schemas.microsoft.com/office/powerpoint/2010/main" val="85522168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0282A28-07C1-AB41-9435-24B2B6527A88}"/>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ONDE OCORRE A SÍLICA CRISTALINA</a:t>
            </a:r>
          </a:p>
        </p:txBody>
      </p:sp>
      <p:sp>
        <p:nvSpPr>
          <p:cNvPr id="3" name="Text Placeholder 2">
            <a:extLst>
              <a:ext uri="{FF2B5EF4-FFF2-40B4-BE49-F238E27FC236}">
                <a16:creationId xmlns:a16="http://schemas.microsoft.com/office/drawing/2014/main" id="{AE364FA0-62C4-124C-9609-6453034D9902}"/>
              </a:ext>
            </a:extLst>
          </p:cNvPr>
          <p:cNvSpPr>
            <a:spLocks noGrp="1"/>
          </p:cNvSpPr>
          <p:nvPr>
            <p:ph type="body" sz="quarter" idx="11"/>
          </p:nvPr>
        </p:nvSpPr>
        <p:spPr>
          <a:xfrm>
            <a:off x="777243" y="2596055"/>
            <a:ext cx="5453624" cy="3448990"/>
          </a:xfrm>
        </p:spPr>
        <p:txBody>
          <a:bodyPr/>
          <a:lstStyle/>
          <a:p>
            <a:pPr>
              <a:lnSpc>
                <a:spcPts val="2400"/>
              </a:lnSpc>
              <a:spcBef>
                <a:spcPts val="600"/>
              </a:spcBef>
              <a:spcAft>
                <a:spcPts val="1000"/>
              </a:spcAft>
              <a:defRPr/>
            </a:pPr>
            <a:r>
              <a:rPr lang="pt" sz="1800" b="0" i="0" strike="noStrike" cap="none" spc="0" baseline="0" dirty="0">
                <a:solidFill>
                  <a:srgbClr val="000000"/>
                </a:solidFill>
                <a:effectLst/>
                <a:latin typeface="Helvetica"/>
                <a:ea typeface="Helvetica"/>
                <a:cs typeface="Helvetica"/>
              </a:rPr>
              <a:t>A sílica cristalina, na forma do quartzo mineral, pode ser encontrada em vários materiais, nomeadamente:</a:t>
            </a:r>
          </a:p>
          <a:p>
            <a:pPr marL="285750" indent="-285750">
              <a:lnSpc>
                <a:spcPts val="2400"/>
              </a:lnSpc>
              <a:spcBef>
                <a:spcPct val="0"/>
              </a:spcBef>
              <a:buFont typeface="Arial" panose="020B0604020202020204" pitchFamily="34" charset="0"/>
              <a:buChar char="•"/>
              <a:defRPr/>
            </a:pPr>
            <a:r>
              <a:rPr lang="pt" sz="1800" b="0" i="0" strike="noStrike" cap="none" spc="0" baseline="0" dirty="0">
                <a:solidFill>
                  <a:srgbClr val="000000"/>
                </a:solidFill>
                <a:effectLst/>
                <a:latin typeface="Helvetica"/>
                <a:ea typeface="Helvetica"/>
                <a:cs typeface="Helvetica"/>
              </a:rPr>
              <a:t>Quartzito: Mais de 95%</a:t>
            </a:r>
          </a:p>
          <a:p>
            <a:pPr marL="285750" indent="-285750">
              <a:lnSpc>
                <a:spcPts val="2400"/>
              </a:lnSpc>
              <a:spcBef>
                <a:spcPct val="0"/>
              </a:spcBef>
              <a:buFont typeface="Arial" panose="020B0604020202020204" pitchFamily="34" charset="0"/>
              <a:buChar char="•"/>
              <a:defRPr/>
            </a:pPr>
            <a:r>
              <a:rPr lang="pt" sz="1800" b="0" i="0" strike="noStrike" cap="none" spc="0" baseline="0" dirty="0">
                <a:solidFill>
                  <a:srgbClr val="000000"/>
                </a:solidFill>
                <a:effectLst/>
                <a:latin typeface="Helvetica"/>
                <a:ea typeface="Helvetica"/>
                <a:cs typeface="Helvetica"/>
              </a:rPr>
              <a:t>Areia: Mais de 90%</a:t>
            </a:r>
          </a:p>
          <a:p>
            <a:pPr marL="285750" indent="-285750">
              <a:lnSpc>
                <a:spcPts val="2400"/>
              </a:lnSpc>
              <a:spcBef>
                <a:spcPct val="0"/>
              </a:spcBef>
              <a:buFont typeface="Arial" panose="020B0604020202020204" pitchFamily="34" charset="0"/>
              <a:buChar char="•"/>
              <a:defRPr/>
            </a:pPr>
            <a:r>
              <a:rPr lang="pt" sz="1800" b="0" i="0" strike="noStrike" cap="none" spc="0" baseline="0" dirty="0">
                <a:solidFill>
                  <a:srgbClr val="000000"/>
                </a:solidFill>
                <a:effectLst/>
                <a:latin typeface="Helvetica"/>
                <a:ea typeface="Helvetica"/>
                <a:cs typeface="Helvetica"/>
              </a:rPr>
              <a:t>Arenito: Mais de 90%,</a:t>
            </a:r>
          </a:p>
          <a:p>
            <a:pPr marL="285750" indent="-285750">
              <a:lnSpc>
                <a:spcPts val="2400"/>
              </a:lnSpc>
              <a:spcBef>
                <a:spcPct val="0"/>
              </a:spcBef>
              <a:buFont typeface="Arial" panose="020B0604020202020204" pitchFamily="34" charset="0"/>
              <a:buChar char="•"/>
              <a:defRPr/>
            </a:pPr>
            <a:r>
              <a:rPr lang="pt" sz="1800" b="0" i="0" strike="noStrike" cap="none" spc="0" baseline="0" dirty="0">
                <a:solidFill>
                  <a:srgbClr val="000000"/>
                </a:solidFill>
                <a:effectLst/>
                <a:latin typeface="Helvetica"/>
                <a:ea typeface="Helvetica"/>
                <a:cs typeface="Helvetica"/>
              </a:rPr>
              <a:t>Sílex: Mais de 90%</a:t>
            </a:r>
          </a:p>
          <a:p>
            <a:pPr marL="285750" indent="-285750">
              <a:lnSpc>
                <a:spcPts val="2400"/>
              </a:lnSpc>
              <a:spcBef>
                <a:spcPct val="0"/>
              </a:spcBef>
              <a:buFont typeface="Arial" panose="020B0604020202020204" pitchFamily="34" charset="0"/>
              <a:buChar char="•"/>
              <a:defRPr/>
            </a:pPr>
            <a:r>
              <a:rPr lang="pt" sz="1800" b="0" i="0" strike="noStrike" cap="none" spc="0" baseline="0" dirty="0">
                <a:solidFill>
                  <a:srgbClr val="000000"/>
                </a:solidFill>
                <a:effectLst/>
                <a:latin typeface="Helvetica"/>
                <a:ea typeface="Helvetica"/>
                <a:cs typeface="Helvetica"/>
              </a:rPr>
              <a:t>Agregados: Mais de 80%</a:t>
            </a:r>
          </a:p>
          <a:p>
            <a:pPr marL="285750" indent="-285750">
              <a:lnSpc>
                <a:spcPts val="2400"/>
              </a:lnSpc>
              <a:spcBef>
                <a:spcPct val="0"/>
              </a:spcBef>
              <a:buFont typeface="Arial" panose="020B0604020202020204" pitchFamily="34" charset="0"/>
              <a:buChar char="•"/>
              <a:defRPr/>
            </a:pPr>
            <a:r>
              <a:rPr lang="pt" sz="1800" b="0" i="0" strike="noStrike" cap="none" spc="0" baseline="0" dirty="0">
                <a:solidFill>
                  <a:srgbClr val="000000"/>
                </a:solidFill>
                <a:effectLst/>
                <a:latin typeface="Helvetica"/>
                <a:ea typeface="Helvetica"/>
                <a:cs typeface="Helvetica"/>
              </a:rPr>
              <a:t>Xisto: entre 40-60%</a:t>
            </a:r>
          </a:p>
          <a:p>
            <a:pPr marL="285750" indent="-285750">
              <a:lnSpc>
                <a:spcPts val="2400"/>
              </a:lnSpc>
              <a:spcBef>
                <a:spcPct val="0"/>
              </a:spcBef>
              <a:buFont typeface="Arial" panose="020B0604020202020204" pitchFamily="34" charset="0"/>
              <a:buChar char="•"/>
              <a:defRPr/>
            </a:pPr>
            <a:r>
              <a:rPr lang="pt" sz="1800" b="0" i="0" strike="noStrike" cap="none" spc="0" baseline="0" dirty="0">
                <a:solidFill>
                  <a:srgbClr val="000000"/>
                </a:solidFill>
                <a:effectLst/>
                <a:latin typeface="Helvetica"/>
                <a:ea typeface="Helvetica"/>
                <a:cs typeface="Helvetica"/>
              </a:rPr>
              <a:t>Ardósia: até 40%</a:t>
            </a:r>
          </a:p>
          <a:p>
            <a:pPr>
              <a:lnSpc>
                <a:spcPts val="2400"/>
              </a:lnSpc>
              <a:spcBef>
                <a:spcPts val="600"/>
              </a:spcBef>
              <a:spcAft>
                <a:spcPts val="600"/>
              </a:spcAft>
              <a:defRPr/>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7A28D218-7023-7A4D-B3A2-E7B4675FA2A6}"/>
              </a:ext>
            </a:extLst>
          </p:cNvPr>
          <p:cNvPicPr>
            <a:picLocks noChangeAspect="1"/>
          </p:cNvPicPr>
          <p:nvPr/>
        </p:nvPicPr>
        <p:blipFill>
          <a:blip r:embed="rId2"/>
          <a:stretch>
            <a:fillRect/>
          </a:stretch>
        </p:blipFill>
        <p:spPr>
          <a:xfrm>
            <a:off x="7812599" y="4603945"/>
            <a:ext cx="3602156" cy="1444933"/>
          </a:xfrm>
          <a:prstGeom prst="rect">
            <a:avLst/>
          </a:prstGeom>
        </p:spPr>
      </p:pic>
      <p:pic>
        <p:nvPicPr>
          <p:cNvPr id="6" name="Picture 5">
            <a:extLst>
              <a:ext uri="{FF2B5EF4-FFF2-40B4-BE49-F238E27FC236}">
                <a16:creationId xmlns:a16="http://schemas.microsoft.com/office/drawing/2014/main" id="{80867A13-4D2E-354F-8528-307D21E4B31A}"/>
              </a:ext>
            </a:extLst>
          </p:cNvPr>
          <p:cNvPicPr>
            <a:picLocks noChangeAspect="1"/>
          </p:cNvPicPr>
          <p:nvPr/>
        </p:nvPicPr>
        <p:blipFill>
          <a:blip r:embed="rId3"/>
          <a:stretch>
            <a:fillRect/>
          </a:stretch>
        </p:blipFill>
        <p:spPr>
          <a:xfrm>
            <a:off x="8368172" y="1818624"/>
            <a:ext cx="2221345" cy="2221345"/>
          </a:xfrm>
          <a:prstGeom prst="rect">
            <a:avLst/>
          </a:prstGeom>
        </p:spPr>
      </p:pic>
    </p:spTree>
    <p:extLst>
      <p:ext uri="{BB962C8B-B14F-4D97-AF65-F5344CB8AC3E}">
        <p14:creationId xmlns:p14="http://schemas.microsoft.com/office/powerpoint/2010/main" val="2429247972"/>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3F87922-5749-B049-8C31-C544E5C89E92}"/>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PROCESSOS QUE CRIAM POEIRAS</a:t>
            </a:r>
          </a:p>
        </p:txBody>
      </p:sp>
      <p:sp>
        <p:nvSpPr>
          <p:cNvPr id="3" name="Text Placeholder 2">
            <a:extLst>
              <a:ext uri="{FF2B5EF4-FFF2-40B4-BE49-F238E27FC236}">
                <a16:creationId xmlns:a16="http://schemas.microsoft.com/office/drawing/2014/main" id="{409BD6CB-CDE2-9F4B-966D-F9843531E632}"/>
              </a:ext>
            </a:extLst>
          </p:cNvPr>
          <p:cNvSpPr>
            <a:spLocks noGrp="1"/>
          </p:cNvSpPr>
          <p:nvPr>
            <p:ph type="body" sz="quarter" idx="11"/>
          </p:nvPr>
        </p:nvSpPr>
        <p:spPr>
          <a:xfrm>
            <a:off x="777242" y="2711669"/>
            <a:ext cx="5826757" cy="3333376"/>
          </a:xfrm>
        </p:spPr>
        <p:txBody>
          <a:bodyPr anchor="t"/>
          <a:lstStyle/>
          <a:p>
            <a:pPr>
              <a:lnSpc>
                <a:spcPts val="2300"/>
              </a:lnSpc>
              <a:spcBef>
                <a:spcPts val="600"/>
              </a:spcBef>
              <a:spcAft>
                <a:spcPts val="1200"/>
              </a:spcAft>
            </a:pPr>
            <a:r>
              <a:rPr lang="pt" sz="1600" b="0" i="0" strike="noStrike" cap="none" spc="0" baseline="0" dirty="0">
                <a:solidFill>
                  <a:srgbClr val="000000"/>
                </a:solidFill>
                <a:effectLst/>
                <a:latin typeface="Helvetica"/>
                <a:ea typeface="Helvetica"/>
                <a:cs typeface="Helvetica"/>
              </a:rPr>
              <a:t>Quando os materiais contendo sílica cristalina são submetidos a diferentes processos industriais de alta energia, é criado um pó fino transportável pelo ar, que se chama Sílica Cristalina Respirável (RCS). Processos incluídos:</a:t>
            </a:r>
          </a:p>
          <a:p>
            <a:pPr marL="285750" indent="-285750">
              <a:lnSpc>
                <a:spcPts val="2300"/>
              </a:lnSpc>
              <a:spcBef>
                <a:spcPct val="0"/>
              </a:spcBef>
              <a:spcAft>
                <a:spcPts val="300"/>
              </a:spcAft>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Limpeza</a:t>
            </a:r>
          </a:p>
          <a:p>
            <a:pPr marL="285750" indent="-285750">
              <a:lnSpc>
                <a:spcPts val="2300"/>
              </a:lnSpc>
              <a:spcBef>
                <a:spcPct val="0"/>
              </a:spcBef>
              <a:spcAft>
                <a:spcPts val="300"/>
              </a:spcAft>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Transporte</a:t>
            </a:r>
          </a:p>
          <a:p>
            <a:pPr marL="285750" indent="-285750">
              <a:lnSpc>
                <a:spcPts val="2300"/>
              </a:lnSpc>
              <a:spcBef>
                <a:spcPct val="0"/>
              </a:spcBef>
              <a:spcAft>
                <a:spcPts val="300"/>
              </a:spcAft>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Ensacamento</a:t>
            </a:r>
          </a:p>
          <a:p>
            <a:pPr marL="285750" indent="-285750">
              <a:lnSpc>
                <a:spcPts val="2300"/>
              </a:lnSpc>
              <a:spcBef>
                <a:spcPct val="0"/>
              </a:spcBef>
              <a:spcAft>
                <a:spcPts val="300"/>
              </a:spcAft>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Embalagem</a:t>
            </a:r>
          </a:p>
          <a:p>
            <a:pPr marL="285750" indent="-285750">
              <a:lnSpc>
                <a:spcPts val="2300"/>
              </a:lnSpc>
              <a:spcBef>
                <a:spcPct val="0"/>
              </a:spcBef>
              <a:spcAft>
                <a:spcPts val="300"/>
              </a:spcAft>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Esmagamento</a:t>
            </a:r>
          </a:p>
          <a:p>
            <a:pPr marL="285750" indent="-285750">
              <a:lnSpc>
                <a:spcPts val="2300"/>
              </a:lnSpc>
              <a:spcBef>
                <a:spcPct val="0"/>
              </a:spcBef>
              <a:spcAft>
                <a:spcPts val="300"/>
              </a:spcAft>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Esmerilhamento</a:t>
            </a:r>
          </a:p>
          <a:p>
            <a:endParaRPr lang="en-US" dirty="0"/>
          </a:p>
        </p:txBody>
      </p:sp>
      <p:sp>
        <p:nvSpPr>
          <p:cNvPr id="6" name="Rectangle 5">
            <a:extLst>
              <a:ext uri="{FF2B5EF4-FFF2-40B4-BE49-F238E27FC236}">
                <a16:creationId xmlns:a16="http://schemas.microsoft.com/office/drawing/2014/main" id="{1656AEB0-9217-A74E-89FD-222AD4A75629}"/>
              </a:ext>
            </a:extLst>
          </p:cNvPr>
          <p:cNvSpPr/>
          <p:nvPr/>
        </p:nvSpPr>
        <p:spPr>
          <a:xfrm>
            <a:off x="3048000" y="4007821"/>
            <a:ext cx="6102096" cy="2036575"/>
          </a:xfrm>
          <a:prstGeom prst="rect">
            <a:avLst/>
          </a:prstGeom>
        </p:spPr>
        <p:txBody>
          <a:bodyPr>
            <a:spAutoFit/>
          </a:bodyPr>
          <a:lstStyle/>
          <a:p>
            <a:pPr marL="285750" indent="-285750" algn="l">
              <a:lnSpc>
                <a:spcPts val="2300"/>
              </a:lnSpc>
              <a:spcBef>
                <a:spcPct val="0"/>
              </a:spcBef>
              <a:spcAft>
                <a:spcPts val="300"/>
              </a:spcAft>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Secagem</a:t>
            </a:r>
          </a:p>
          <a:p>
            <a:pPr marL="285750" indent="-285750" algn="l">
              <a:lnSpc>
                <a:spcPts val="2300"/>
              </a:lnSpc>
              <a:spcBef>
                <a:spcPct val="0"/>
              </a:spcBef>
              <a:spcAft>
                <a:spcPts val="300"/>
              </a:spcAft>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Modelagem</a:t>
            </a:r>
          </a:p>
          <a:p>
            <a:pPr marL="285750" indent="-285750" algn="l">
              <a:lnSpc>
                <a:spcPts val="2300"/>
              </a:lnSpc>
              <a:spcBef>
                <a:spcPct val="0"/>
              </a:spcBef>
              <a:spcAft>
                <a:spcPts val="300"/>
              </a:spcAft>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Mistura</a:t>
            </a:r>
          </a:p>
          <a:p>
            <a:pPr marL="285750" indent="-285750" algn="l">
              <a:lnSpc>
                <a:spcPts val="2300"/>
              </a:lnSpc>
              <a:spcBef>
                <a:spcPct val="0"/>
              </a:spcBef>
              <a:spcAft>
                <a:spcPts val="300"/>
              </a:spcAft>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Corte</a:t>
            </a:r>
          </a:p>
          <a:p>
            <a:pPr marL="285750" indent="-285750" algn="l">
              <a:lnSpc>
                <a:spcPts val="2300"/>
              </a:lnSpc>
              <a:spcBef>
                <a:spcPct val="0"/>
              </a:spcBef>
              <a:spcAft>
                <a:spcPts val="300"/>
              </a:spcAft>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Serragem</a:t>
            </a:r>
          </a:p>
          <a:p>
            <a:pPr marL="285750" indent="-285750" algn="l">
              <a:lnSpc>
                <a:spcPts val="2300"/>
              </a:lnSpc>
              <a:spcBef>
                <a:spcPct val="0"/>
              </a:spcBef>
              <a:spcAft>
                <a:spcPts val="300"/>
              </a:spcAft>
              <a:buFont typeface="Arial" panose="020B0604020202020204" pitchFamily="34" charset="0"/>
              <a:buChar char="•"/>
            </a:pPr>
            <a:r>
              <a:rPr lang="pt" sz="1600" b="0" i="0" strike="noStrike" cap="none" spc="0" baseline="0" dirty="0">
                <a:solidFill>
                  <a:srgbClr val="000000"/>
                </a:solidFill>
                <a:effectLst/>
                <a:latin typeface="Helvetica"/>
                <a:ea typeface="Helvetica"/>
                <a:cs typeface="Helvetica"/>
              </a:rPr>
              <a:t>Perfuração </a:t>
            </a:r>
            <a:r>
              <a:rPr lang="pt" sz="1600" b="0" i="0" strike="noStrike" cap="none" spc="0" baseline="0" dirty="0">
                <a:solidFill>
                  <a:srgbClr val="A6A6A6"/>
                </a:solidFill>
                <a:effectLst/>
                <a:latin typeface="Helvetica"/>
                <a:ea typeface="Helvetica"/>
                <a:cs typeface="Helvetica"/>
              </a:rPr>
              <a:t>(lista não exaustiva)</a:t>
            </a:r>
          </a:p>
        </p:txBody>
      </p:sp>
      <p:pic>
        <p:nvPicPr>
          <p:cNvPr id="8" name="Picture 7">
            <a:extLst>
              <a:ext uri="{FF2B5EF4-FFF2-40B4-BE49-F238E27FC236}">
                <a16:creationId xmlns:a16="http://schemas.microsoft.com/office/drawing/2014/main" id="{93F1D96C-7D16-417B-A073-B6BFB63BC40E}"/>
              </a:ext>
            </a:extLst>
          </p:cNvPr>
          <p:cNvPicPr>
            <a:picLocks noChangeAspect="1"/>
          </p:cNvPicPr>
          <p:nvPr/>
        </p:nvPicPr>
        <p:blipFill>
          <a:blip r:embed="rId2"/>
          <a:stretch>
            <a:fillRect/>
          </a:stretch>
        </p:blipFill>
        <p:spPr>
          <a:xfrm flipH="1">
            <a:off x="7341663" y="1667245"/>
            <a:ext cx="3604674" cy="4318847"/>
          </a:xfrm>
          <a:prstGeom prst="rect">
            <a:avLst/>
          </a:prstGeom>
        </p:spPr>
      </p:pic>
    </p:spTree>
    <p:extLst>
      <p:ext uri="{BB962C8B-B14F-4D97-AF65-F5344CB8AC3E}">
        <p14:creationId xmlns:p14="http://schemas.microsoft.com/office/powerpoint/2010/main" val="2278640375"/>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a:xfrm>
            <a:off x="777245" y="1640901"/>
            <a:ext cx="4783042" cy="850900"/>
          </a:xfrm>
        </p:spPr>
        <p:txBody>
          <a:bodyPr/>
          <a:lstStyle/>
          <a:p>
            <a:pPr>
              <a:lnSpc>
                <a:spcPct val="100000"/>
              </a:lnSpc>
              <a:spcBef>
                <a:spcPts val="0"/>
              </a:spcBef>
            </a:pPr>
            <a:r>
              <a:rPr lang="pt" sz="2800" b="1" i="0" strike="noStrike" cap="none" spc="0" baseline="0" dirty="0">
                <a:solidFill>
                  <a:srgbClr val="F6A317"/>
                </a:solidFill>
                <a:effectLst/>
                <a:latin typeface="Helvetica"/>
                <a:ea typeface="Helvetica"/>
                <a:cs typeface="Helvetica"/>
              </a:rPr>
              <a:t>SÍLICA - UM PERIGO PARA </a:t>
            </a:r>
          </a:p>
          <a:p>
            <a:pPr>
              <a:lnSpc>
                <a:spcPct val="100000"/>
              </a:lnSpc>
              <a:spcBef>
                <a:spcPts val="0"/>
              </a:spcBef>
            </a:pPr>
            <a:r>
              <a:rPr lang="pt" sz="2800" b="1" i="0" strike="noStrike" cap="none" spc="0" baseline="0" dirty="0">
                <a:solidFill>
                  <a:srgbClr val="F6A317"/>
                </a:solidFill>
                <a:effectLst/>
                <a:latin typeface="Helvetica"/>
                <a:ea typeface="Helvetica"/>
                <a:cs typeface="Helvetica"/>
              </a:rPr>
              <a:t>A SAÚDE</a:t>
            </a:r>
          </a:p>
          <a:p>
            <a:pPr>
              <a:lnSpc>
                <a:spcPct val="100000"/>
              </a:lnSpc>
              <a:spcBef>
                <a:spcPts val="0"/>
              </a:spcBef>
            </a:pPr>
            <a:endParaRPr lang="en-US" sz="2800" dirty="0"/>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a:xfrm>
            <a:off x="777244" y="2877801"/>
            <a:ext cx="5453623" cy="3167242"/>
          </a:xfrm>
        </p:spPr>
        <p:txBody>
          <a:bodyPr numCol="1"/>
          <a:lstStyle/>
          <a:p>
            <a:pPr marL="0" indent="0">
              <a:lnSpc>
                <a:spcPts val="2400"/>
              </a:lnSpc>
              <a:buNone/>
            </a:pPr>
            <a:r>
              <a:rPr lang="pt" sz="1800" b="0" i="0" strike="noStrike" cap="none" spc="0" baseline="0" dirty="0">
                <a:solidFill>
                  <a:srgbClr val="000000"/>
                </a:solidFill>
                <a:effectLst/>
                <a:latin typeface="Helvetica"/>
                <a:ea typeface="Helvetica"/>
                <a:cs typeface="Helvetica"/>
              </a:rPr>
              <a:t>Quando materiais contendo sílica cristalina são utilizados em processos de alta energia (tal como a serragem ou a perfuração), as partículas são libertadas sob a forma de um pó respirável muito fino (RCS), que é invisível a olho nu mesmo em concentrações elevadas.</a:t>
            </a:r>
          </a:p>
          <a:p>
            <a:pPr marL="0" indent="0">
              <a:lnSpc>
                <a:spcPts val="2400"/>
              </a:lnSpc>
              <a:buNone/>
            </a:pPr>
            <a:r>
              <a:rPr lang="pt" sz="1800" b="0" i="0" strike="noStrike" cap="none" spc="0" baseline="0" dirty="0">
                <a:solidFill>
                  <a:srgbClr val="000000"/>
                </a:solidFill>
                <a:effectLst/>
                <a:latin typeface="Helvetica"/>
                <a:ea typeface="Helvetica"/>
                <a:cs typeface="Helvetica"/>
              </a:rPr>
              <a:t>A RCS é um verdadeiro perigo para a saúde dos trabalhadores.</a:t>
            </a:r>
          </a:p>
        </p:txBody>
      </p:sp>
      <p:pic>
        <p:nvPicPr>
          <p:cNvPr id="5" name="Picture 4">
            <a:extLst>
              <a:ext uri="{FF2B5EF4-FFF2-40B4-BE49-F238E27FC236}">
                <a16:creationId xmlns:a16="http://schemas.microsoft.com/office/drawing/2014/main" id="{DC7E8A52-0606-42E5-B625-671FAE77388C}"/>
              </a:ext>
            </a:extLst>
          </p:cNvPr>
          <p:cNvPicPr>
            <a:picLocks noChangeAspect="1"/>
          </p:cNvPicPr>
          <p:nvPr/>
        </p:nvPicPr>
        <p:blipFill>
          <a:blip r:embed="rId3"/>
          <a:srcRect/>
          <a:stretch/>
        </p:blipFill>
        <p:spPr>
          <a:xfrm>
            <a:off x="6632612" y="1820219"/>
            <a:ext cx="4912191" cy="4331709"/>
          </a:xfrm>
          <a:prstGeom prst="rect">
            <a:avLst/>
          </a:prstGeom>
        </p:spPr>
      </p:pic>
    </p:spTree>
    <p:extLst>
      <p:ext uri="{BB962C8B-B14F-4D97-AF65-F5344CB8AC3E}">
        <p14:creationId xmlns:p14="http://schemas.microsoft.com/office/powerpoint/2010/main" val="106091957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C2FA0-5895-0341-8BE8-5F192CE5C99F}"/>
              </a:ext>
            </a:extLst>
          </p:cNvPr>
          <p:cNvSpPr>
            <a:spLocks noGrp="1"/>
          </p:cNvSpPr>
          <p:nvPr>
            <p:ph type="body" sz="quarter" idx="10"/>
          </p:nvPr>
        </p:nvSpPr>
        <p:spPr>
          <a:xfrm>
            <a:off x="777244" y="1640901"/>
            <a:ext cx="5453623" cy="476657"/>
          </a:xfrm>
        </p:spPr>
        <p:txBody>
          <a:bodyPr/>
          <a:lstStyle/>
          <a:p>
            <a:r>
              <a:rPr lang="pt" sz="2800" b="1" i="0" strike="noStrike" cap="none" spc="0" baseline="0" dirty="0">
                <a:solidFill>
                  <a:srgbClr val="F6A317"/>
                </a:solidFill>
                <a:effectLst/>
                <a:latin typeface="Helvetica"/>
                <a:ea typeface="Helvetica"/>
                <a:cs typeface="Helvetica"/>
              </a:rPr>
              <a:t>RCS E SILICOSE</a:t>
            </a:r>
          </a:p>
        </p:txBody>
      </p:sp>
      <p:sp>
        <p:nvSpPr>
          <p:cNvPr id="3" name="Text Placeholder 2">
            <a:extLst>
              <a:ext uri="{FF2B5EF4-FFF2-40B4-BE49-F238E27FC236}">
                <a16:creationId xmlns:a16="http://schemas.microsoft.com/office/drawing/2014/main" id="{DB7654A3-B4F1-8948-B499-C93412D923CD}"/>
              </a:ext>
            </a:extLst>
          </p:cNvPr>
          <p:cNvSpPr>
            <a:spLocks noGrp="1"/>
          </p:cNvSpPr>
          <p:nvPr>
            <p:ph type="body" sz="quarter" idx="11"/>
          </p:nvPr>
        </p:nvSpPr>
        <p:spPr>
          <a:xfrm>
            <a:off x="777243" y="2362676"/>
            <a:ext cx="6910490" cy="4495324"/>
          </a:xfrm>
        </p:spPr>
        <p:txBody>
          <a:bodyPr anchor="t"/>
          <a:lstStyle/>
          <a:p>
            <a:pPr>
              <a:lnSpc>
                <a:spcPts val="2300"/>
              </a:lnSpc>
              <a:spcBef>
                <a:spcPts val="600"/>
              </a:spcBef>
              <a:spcAft>
                <a:spcPts val="600"/>
              </a:spcAft>
            </a:pPr>
            <a:r>
              <a:rPr lang="pt" sz="1800" b="0" i="0" strike="noStrike" cap="none" spc="0" baseline="0" dirty="0">
                <a:solidFill>
                  <a:srgbClr val="000000"/>
                </a:solidFill>
                <a:effectLst/>
                <a:latin typeface="Helvetica"/>
                <a:ea typeface="Helvetica"/>
                <a:cs typeface="Helvetica"/>
              </a:rPr>
              <a:t>Está comprovado que a exposição frequente e excessiva à RCS (normalmente durante muitos anos) provoca silicose e cancro do pulmão:</a:t>
            </a:r>
          </a:p>
          <a:p>
            <a:pPr marL="285750" indent="-285750">
              <a:lnSpc>
                <a:spcPts val="2300"/>
              </a:lnSpc>
              <a:spcBef>
                <a:spcPts val="600"/>
              </a:spcBef>
              <a:spcAft>
                <a:spcPts val="6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silicose desenvolve-se através da respiração de partículas finas que se alojam nos pulmões as quais podem levar ao surgimento de dificuldades crónicas respiratórias ao longo da sua vida, e em alguns casos, pode mesmo causar a morte. </a:t>
            </a:r>
          </a:p>
          <a:p>
            <a:pPr marL="285750" indent="-285750">
              <a:lnSpc>
                <a:spcPts val="2300"/>
              </a:lnSpc>
              <a:spcBef>
                <a:spcPts val="600"/>
              </a:spcBef>
              <a:spcAft>
                <a:spcPts val="6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Existem diferentes estágios da silicose, que vão desde a "silicose simples" à "fibrose maciça progressiva" (PMF).</a:t>
            </a:r>
          </a:p>
          <a:p>
            <a:pPr marL="285750" indent="-285750">
              <a:lnSpc>
                <a:spcPts val="2300"/>
              </a:lnSpc>
              <a:spcBef>
                <a:spcPts val="600"/>
              </a:spcBef>
              <a:spcAft>
                <a:spcPts val="6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Estudos epidemiológicos mostram que a incidência de cancro do pulmão aumentou entre os trabalhadores com silicose. </a:t>
            </a:r>
          </a:p>
          <a:p>
            <a:endParaRPr lang="en-US" sz="1800" dirty="0"/>
          </a:p>
        </p:txBody>
      </p:sp>
      <p:sp>
        <p:nvSpPr>
          <p:cNvPr id="5" name="Rectangle 2">
            <a:extLst>
              <a:ext uri="{FF2B5EF4-FFF2-40B4-BE49-F238E27FC236}">
                <a16:creationId xmlns:a16="http://schemas.microsoft.com/office/drawing/2014/main" id="{BC5AE6DE-E33C-2B42-84D4-F3B680239B3D}"/>
              </a:ext>
            </a:extLst>
          </p:cNvPr>
          <p:cNvSpPr>
            <a:spLocks noChangeArrowheads="1"/>
          </p:cNvSpPr>
          <p:nvPr/>
        </p:nvSpPr>
        <p:spPr bwMode="auto">
          <a:xfrm>
            <a:off x="7941551" y="3848114"/>
            <a:ext cx="2268161"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pt" sz="1200" b="0" i="0" strike="noStrike" cap="none" spc="0" baseline="0">
                <a:solidFill>
                  <a:srgbClr val="000000"/>
                </a:solidFill>
                <a:effectLst/>
                <a:latin typeface="Helvetica"/>
                <a:ea typeface="Helvetica"/>
                <a:cs typeface="Helvetica"/>
              </a:rPr>
              <a:t>Pulmões saudáveis</a:t>
            </a:r>
          </a:p>
        </p:txBody>
      </p:sp>
      <p:pic>
        <p:nvPicPr>
          <p:cNvPr id="6" name="Picture 5">
            <a:extLst>
              <a:ext uri="{FF2B5EF4-FFF2-40B4-BE49-F238E27FC236}">
                <a16:creationId xmlns:a16="http://schemas.microsoft.com/office/drawing/2014/main" id="{AC6C1E7E-656D-7D4C-B1CF-9B802D60165D}"/>
              </a:ext>
            </a:extLst>
          </p:cNvPr>
          <p:cNvPicPr>
            <a:picLocks noChangeAspect="1"/>
          </p:cNvPicPr>
          <p:nvPr/>
        </p:nvPicPr>
        <p:blipFill>
          <a:blip r:embed="rId2"/>
          <a:srcRect l="57462" t="33425" r="2988" b="17231"/>
          <a:stretch>
            <a:fillRect/>
          </a:stretch>
        </p:blipFill>
        <p:spPr>
          <a:xfrm>
            <a:off x="7942687" y="4158269"/>
            <a:ext cx="2265895" cy="2118116"/>
          </a:xfrm>
          <a:prstGeom prst="rect">
            <a:avLst/>
          </a:prstGeom>
        </p:spPr>
      </p:pic>
      <p:sp>
        <p:nvSpPr>
          <p:cNvPr id="7" name="Rectangle 2">
            <a:extLst>
              <a:ext uri="{FF2B5EF4-FFF2-40B4-BE49-F238E27FC236}">
                <a16:creationId xmlns:a16="http://schemas.microsoft.com/office/drawing/2014/main" id="{22DE11F0-B908-214F-9D30-5F819333570E}"/>
              </a:ext>
            </a:extLst>
          </p:cNvPr>
          <p:cNvSpPr>
            <a:spLocks noChangeArrowheads="1"/>
          </p:cNvSpPr>
          <p:nvPr/>
        </p:nvSpPr>
        <p:spPr bwMode="auto">
          <a:xfrm>
            <a:off x="7941552" y="6345532"/>
            <a:ext cx="2268160" cy="2745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algn="ctr"/>
            <a:r>
              <a:rPr lang="pt" sz="1200" b="0" i="0" strike="noStrike" cap="none" spc="0" baseline="0">
                <a:solidFill>
                  <a:srgbClr val="000000"/>
                </a:solidFill>
                <a:effectLst/>
                <a:latin typeface="Helvetica"/>
                <a:ea typeface="Helvetica"/>
                <a:cs typeface="Helvetica"/>
              </a:rPr>
              <a:t> Pulmões afetados pela PMF</a:t>
            </a:r>
          </a:p>
        </p:txBody>
      </p:sp>
      <p:pic>
        <p:nvPicPr>
          <p:cNvPr id="8" name="Picture 7">
            <a:extLst>
              <a:ext uri="{FF2B5EF4-FFF2-40B4-BE49-F238E27FC236}">
                <a16:creationId xmlns:a16="http://schemas.microsoft.com/office/drawing/2014/main" id="{80162BC9-73CB-0247-8F5D-C6AF91F53831}"/>
              </a:ext>
            </a:extLst>
          </p:cNvPr>
          <p:cNvPicPr>
            <a:picLocks noChangeAspect="1"/>
          </p:cNvPicPr>
          <p:nvPr/>
        </p:nvPicPr>
        <p:blipFill>
          <a:blip r:embed="rId2"/>
          <a:srcRect l="12383" t="34621" r="50074" b="16034"/>
          <a:stretch>
            <a:fillRect/>
          </a:stretch>
        </p:blipFill>
        <p:spPr>
          <a:xfrm>
            <a:off x="7942687" y="1582029"/>
            <a:ext cx="2265895" cy="2231296"/>
          </a:xfrm>
          <a:prstGeom prst="rect">
            <a:avLst/>
          </a:prstGeom>
        </p:spPr>
      </p:pic>
    </p:spTree>
    <p:extLst>
      <p:ext uri="{BB962C8B-B14F-4D97-AF65-F5344CB8AC3E}">
        <p14:creationId xmlns:p14="http://schemas.microsoft.com/office/powerpoint/2010/main" val="48010481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3CC8FBC-D3DC-F141-B0B3-81685E987119}"/>
              </a:ext>
            </a:extLst>
          </p:cNvPr>
          <p:cNvSpPr>
            <a:spLocks noGrp="1"/>
          </p:cNvSpPr>
          <p:nvPr>
            <p:ph type="body" sz="quarter" idx="10"/>
          </p:nvPr>
        </p:nvSpPr>
        <p:spPr>
          <a:xfrm>
            <a:off x="777244" y="1640901"/>
            <a:ext cx="6746996" cy="850900"/>
          </a:xfrm>
        </p:spPr>
        <p:txBody>
          <a:bodyPr/>
          <a:lstStyle/>
          <a:p>
            <a:r>
              <a:rPr lang="pt" sz="2800" b="1" i="0" strike="noStrike" cap="none" spc="0" baseline="0" dirty="0">
                <a:solidFill>
                  <a:srgbClr val="F6A317"/>
                </a:solidFill>
                <a:effectLst/>
                <a:latin typeface="Helvetica"/>
                <a:ea typeface="Helvetica"/>
                <a:cs typeface="Helvetica"/>
              </a:rPr>
              <a:t>MINIMIZAÇÃO DA EXPOSIÇÃO À RCS</a:t>
            </a:r>
          </a:p>
        </p:txBody>
      </p:sp>
      <p:pic>
        <p:nvPicPr>
          <p:cNvPr id="5" name="Picture 4" descr="A picture containing food&#10;&#10;Description automatically generated">
            <a:extLst>
              <a:ext uri="{FF2B5EF4-FFF2-40B4-BE49-F238E27FC236}">
                <a16:creationId xmlns:a16="http://schemas.microsoft.com/office/drawing/2014/main" id="{21386485-3CA1-D34C-AB2A-26872495AAD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rot="21178798">
            <a:off x="8841378" y="1605842"/>
            <a:ext cx="2974076" cy="4203694"/>
          </a:xfrm>
          <a:prstGeom prst="rect">
            <a:avLst/>
          </a:prstGeom>
          <a:ln>
            <a:solidFill>
              <a:schemeClr val="tx2">
                <a:alpha val="91000"/>
              </a:schemeClr>
            </a:solidFill>
          </a:ln>
          <a:effectLst>
            <a:outerShdw blurRad="50800" dist="38100" dir="2700000" algn="tl" rotWithShape="0">
              <a:prstClr val="black">
                <a:alpha val="40000"/>
              </a:prstClr>
            </a:outerShdw>
          </a:effectLst>
        </p:spPr>
      </p:pic>
      <p:sp>
        <p:nvSpPr>
          <p:cNvPr id="7" name="Text Placeholder 2">
            <a:extLst>
              <a:ext uri="{FF2B5EF4-FFF2-40B4-BE49-F238E27FC236}">
                <a16:creationId xmlns:a16="http://schemas.microsoft.com/office/drawing/2014/main" id="{DBD2A384-D14E-41D5-BBC0-8C609827F080}"/>
              </a:ext>
            </a:extLst>
          </p:cNvPr>
          <p:cNvSpPr txBox="1"/>
          <p:nvPr/>
        </p:nvSpPr>
        <p:spPr>
          <a:xfrm>
            <a:off x="777245" y="2190396"/>
            <a:ext cx="8112756" cy="435160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2300"/>
              </a:lnSpc>
              <a:spcBef>
                <a:spcPts val="600"/>
              </a:spcBef>
              <a:spcAft>
                <a:spcPts val="600"/>
              </a:spcAft>
              <a:buNone/>
            </a:pPr>
            <a:r>
              <a:rPr lang="pt" sz="1700" b="0" i="0" strike="noStrike" cap="none" spc="0" baseline="0" dirty="0">
                <a:solidFill>
                  <a:srgbClr val="000000"/>
                </a:solidFill>
                <a:effectLst/>
                <a:latin typeface="Helvetica"/>
                <a:ea typeface="Helvetica"/>
                <a:cs typeface="Helvetica"/>
              </a:rPr>
              <a:t>O risco de desenvolver uma doença pulmonar é perfeitamente evitável, basta </a:t>
            </a:r>
            <a:br>
              <a:rPr lang="pt" sz="1700" b="0" i="0" strike="noStrike" cap="none" spc="0" baseline="0" dirty="0">
                <a:solidFill>
                  <a:srgbClr val="000000"/>
                </a:solidFill>
                <a:effectLst/>
                <a:latin typeface="Helvetica"/>
                <a:ea typeface="Helvetica"/>
                <a:cs typeface="Helvetica"/>
              </a:rPr>
            </a:br>
            <a:r>
              <a:rPr lang="pt" sz="1700" b="0" i="0" strike="noStrike" cap="none" spc="0" baseline="0" dirty="0">
                <a:solidFill>
                  <a:srgbClr val="000000"/>
                </a:solidFill>
                <a:effectLst/>
                <a:latin typeface="Helvetica"/>
                <a:ea typeface="Helvetica"/>
                <a:cs typeface="Helvetica"/>
              </a:rPr>
              <a:t>que, se apliquem boas medidas de controlo e que se apliquem as boas práticas. </a:t>
            </a:r>
          </a:p>
          <a:p>
            <a:pPr marL="0" indent="0">
              <a:lnSpc>
                <a:spcPts val="2300"/>
              </a:lnSpc>
              <a:spcBef>
                <a:spcPts val="600"/>
              </a:spcBef>
              <a:spcAft>
                <a:spcPts val="600"/>
              </a:spcAft>
              <a:buNone/>
            </a:pPr>
            <a:r>
              <a:rPr lang="pt" sz="1700" b="0" i="0" strike="noStrike" cap="none" spc="0" baseline="0" dirty="0">
                <a:solidFill>
                  <a:srgbClr val="000000"/>
                </a:solidFill>
                <a:effectLst/>
                <a:latin typeface="Helvetica"/>
                <a:ea typeface="Helvetica"/>
                <a:cs typeface="Helvetica"/>
              </a:rPr>
              <a:t>Nós seguimos as Boas Práticas da NEPSI, as quais se focam em quatro passos principais:</a:t>
            </a:r>
          </a:p>
          <a:p>
            <a:pPr marL="285750" indent="-285750">
              <a:lnSpc>
                <a:spcPct val="100000"/>
              </a:lnSpc>
              <a:spcBef>
                <a:spcPct val="0"/>
              </a:spcBef>
            </a:pPr>
            <a:r>
              <a:rPr lang="pt" sz="1700" b="1" i="0" strike="noStrike" cap="none" spc="0" baseline="0" dirty="0">
                <a:solidFill>
                  <a:srgbClr val="000000"/>
                </a:solidFill>
                <a:effectLst/>
                <a:latin typeface="Helvetica"/>
                <a:ea typeface="Helvetica"/>
                <a:cs typeface="Helvetica"/>
              </a:rPr>
              <a:t>Análise de Risco:</a:t>
            </a:r>
            <a:r>
              <a:rPr lang="pt" sz="1700" b="0" i="0" strike="noStrike" cap="none" spc="0" baseline="0" dirty="0">
                <a:solidFill>
                  <a:srgbClr val="000000"/>
                </a:solidFill>
                <a:effectLst/>
                <a:latin typeface="Helvetica"/>
                <a:ea typeface="Helvetica"/>
                <a:cs typeface="Helvetica"/>
              </a:rPr>
              <a:t> Avaliação do risco de exposição</a:t>
            </a:r>
          </a:p>
          <a:p>
            <a:pPr marL="285750" indent="-285750">
              <a:lnSpc>
                <a:spcPct val="100000"/>
              </a:lnSpc>
              <a:spcBef>
                <a:spcPct val="0"/>
              </a:spcBef>
            </a:pPr>
            <a:r>
              <a:rPr lang="pt" sz="1700" b="1" i="0" strike="noStrike" cap="none" spc="0" baseline="0" dirty="0">
                <a:solidFill>
                  <a:srgbClr val="000000"/>
                </a:solidFill>
                <a:effectLst/>
                <a:latin typeface="Helvetica"/>
                <a:ea typeface="Helvetica"/>
                <a:cs typeface="Helvetica"/>
              </a:rPr>
              <a:t>Controlo:</a:t>
            </a:r>
            <a:r>
              <a:rPr lang="pt" sz="1700" b="0" i="0" strike="noStrike" cap="none" spc="0" baseline="0" dirty="0">
                <a:solidFill>
                  <a:srgbClr val="000000"/>
                </a:solidFill>
                <a:effectLst/>
                <a:latin typeface="Helvetica"/>
                <a:ea typeface="Helvetica"/>
                <a:cs typeface="Helvetica"/>
              </a:rPr>
              <a:t> Decidir como controlar e prevenir a exposição</a:t>
            </a:r>
          </a:p>
          <a:p>
            <a:pPr marL="285750" indent="-285750">
              <a:lnSpc>
                <a:spcPct val="100000"/>
              </a:lnSpc>
              <a:spcBef>
                <a:spcPct val="0"/>
              </a:spcBef>
            </a:pPr>
            <a:r>
              <a:rPr lang="pt" sz="1700" b="1" i="0" strike="noStrike" cap="none" spc="0" baseline="0" dirty="0">
                <a:solidFill>
                  <a:srgbClr val="000000"/>
                </a:solidFill>
                <a:effectLst/>
                <a:latin typeface="Helvetica"/>
                <a:ea typeface="Helvetica"/>
                <a:cs typeface="Helvetica"/>
              </a:rPr>
              <a:t>Monitorização:</a:t>
            </a:r>
            <a:r>
              <a:rPr lang="pt" sz="1700" b="0" i="0" strike="noStrike" cap="none" spc="0" baseline="0" dirty="0">
                <a:solidFill>
                  <a:srgbClr val="000000"/>
                </a:solidFill>
                <a:effectLst/>
                <a:latin typeface="Helvetica"/>
                <a:ea typeface="Helvetica"/>
                <a:cs typeface="Helvetica"/>
              </a:rPr>
              <a:t> Monitorização da eficácia das medidas de controlo</a:t>
            </a:r>
          </a:p>
          <a:p>
            <a:pPr marL="285750" indent="-285750">
              <a:lnSpc>
                <a:spcPct val="100000"/>
              </a:lnSpc>
              <a:spcBef>
                <a:spcPct val="0"/>
              </a:spcBef>
            </a:pPr>
            <a:r>
              <a:rPr lang="pt" sz="1700" b="1" i="0" strike="noStrike" cap="none" spc="0" baseline="0" dirty="0">
                <a:solidFill>
                  <a:srgbClr val="000000"/>
                </a:solidFill>
                <a:effectLst/>
                <a:latin typeface="Helvetica"/>
                <a:ea typeface="Helvetica"/>
                <a:cs typeface="Helvetica"/>
              </a:rPr>
              <a:t>Educação:</a:t>
            </a:r>
            <a:r>
              <a:rPr lang="pt" sz="1700" b="0" i="0" strike="noStrike" cap="none" spc="0" baseline="0" dirty="0">
                <a:solidFill>
                  <a:srgbClr val="000000"/>
                </a:solidFill>
                <a:effectLst/>
                <a:latin typeface="Helvetica"/>
                <a:ea typeface="Helvetica"/>
                <a:cs typeface="Helvetica"/>
              </a:rPr>
              <a:t> Facultar informações, orientações e formação</a:t>
            </a:r>
          </a:p>
          <a:p>
            <a:pPr marL="0" indent="0">
              <a:lnSpc>
                <a:spcPct val="100000"/>
              </a:lnSpc>
              <a:spcBef>
                <a:spcPct val="0"/>
              </a:spcBef>
              <a:buNone/>
            </a:pPr>
            <a:endParaRPr lang="en-GB" sz="1700" dirty="0">
              <a:latin typeface="Helvetica" pitchFamily="2" charset="0"/>
            </a:endParaRPr>
          </a:p>
          <a:p>
            <a:pPr marL="0" indent="0">
              <a:lnSpc>
                <a:spcPct val="100000"/>
              </a:lnSpc>
              <a:spcBef>
                <a:spcPct val="0"/>
              </a:spcBef>
              <a:buNone/>
            </a:pPr>
            <a:r>
              <a:rPr lang="pt" sz="1700" b="1" i="0" strike="noStrike" cap="none" spc="0" baseline="0" dirty="0">
                <a:solidFill>
                  <a:srgbClr val="000000"/>
                </a:solidFill>
                <a:effectLst/>
                <a:latin typeface="Helvetica"/>
                <a:ea typeface="Helvetica"/>
                <a:cs typeface="Helvetica"/>
              </a:rPr>
              <a:t>NEPSI</a:t>
            </a:r>
            <a:r>
              <a:rPr lang="pt" sz="1700" b="0" i="0" strike="noStrike" cap="none" spc="0" baseline="0" dirty="0">
                <a:solidFill>
                  <a:srgbClr val="000000"/>
                </a:solidFill>
                <a:effectLst/>
                <a:latin typeface="Helvetica"/>
                <a:ea typeface="Helvetica"/>
                <a:cs typeface="Helvetica"/>
              </a:rPr>
              <a:t> é o acrónimo para "Rede de Trabalhadores Europeus da Sílica" constituída por associações do setor Europeu de Empregadores e Empregados que assinaram o "Acordo sobre a Proteção da Saúde dos Trabalhadores através do Bom Manuseamento e Utilização de Sílica Cristalina" no âmbito do Diálogo Social.</a:t>
            </a:r>
          </a:p>
          <a:p>
            <a:endParaRPr lang="en-US" sz="1700" dirty="0"/>
          </a:p>
        </p:txBody>
      </p:sp>
    </p:spTree>
    <p:extLst>
      <p:ext uri="{BB962C8B-B14F-4D97-AF65-F5344CB8AC3E}">
        <p14:creationId xmlns:p14="http://schemas.microsoft.com/office/powerpoint/2010/main" val="2127671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850900"/>
          </a:xfrm>
        </p:spPr>
        <p:txBody>
          <a:bodyPr/>
          <a:lstStyle/>
          <a:p>
            <a:pPr>
              <a:lnSpc>
                <a:spcPct val="100000"/>
              </a:lnSpc>
            </a:pPr>
            <a:r>
              <a:rPr lang="pt" sz="2800" b="1" i="0" strike="noStrike" cap="none" spc="0" baseline="0" dirty="0">
                <a:solidFill>
                  <a:srgbClr val="F6A317"/>
                </a:solidFill>
                <a:effectLst/>
                <a:latin typeface="Helvetica"/>
                <a:ea typeface="Helvetica"/>
                <a:cs typeface="Helvetica"/>
              </a:rPr>
              <a:t>TÉCNICAS DE CONTROLO DE POEIRAS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Existem cinco principais técnicas de controlo do pó que são utilizadas para gerir a RCS, as quais integram as Boas Práticas da NEPSI.</a:t>
            </a:r>
          </a:p>
        </p:txBody>
      </p:sp>
      <p:pic>
        <p:nvPicPr>
          <p:cNvPr id="22" name="Picture 21" descr="A screenshot of a cell phone&#10;&#10;Description automatically generated">
            <a:extLst>
              <a:ext uri="{FF2B5EF4-FFF2-40B4-BE49-F238E27FC236}">
                <a16:creationId xmlns:a16="http://schemas.microsoft.com/office/drawing/2014/main" id="{6F8956E3-45A5-6E4F-988E-E3C8522E29A7}"/>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14CE66F1-0094-A24B-9C59-EFC75E82EA3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0A06FE69-E1C7-8C40-950E-1CBB5C5772EE}"/>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CFAD72FA-DEFB-534E-8C57-A3697D0FDC40}"/>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49EBACDE-E94B-CF4D-8EE1-977BD02BA99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2EA0A871-AEF3-A340-96A8-AA671C538727}"/>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BOA HIGIENIZAÇÃO / GESTÃO DOMÉSTICA</a:t>
            </a:r>
          </a:p>
          <a:p>
            <a:r>
              <a:rPr lang="pt" sz="1200" b="0" i="0" strike="noStrike" cap="none" spc="0" baseline="0">
                <a:solidFill>
                  <a:srgbClr val="000000"/>
                </a:solidFill>
                <a:effectLst/>
                <a:latin typeface="Calibri"/>
                <a:ea typeface="Calibri"/>
                <a:cs typeface="Calibri"/>
              </a:rPr>
              <a:t>Lavar a roupa do trabalho e aspirar o pó produzido pelos processos impede a acumulação de pó com o tempo - um espaço de trabalho limpo é um espaço seguro</a:t>
            </a:r>
          </a:p>
          <a:p>
            <a:endParaRPr lang="en-US"/>
          </a:p>
        </p:txBody>
      </p:sp>
      <p:sp>
        <p:nvSpPr>
          <p:cNvPr id="28" name="TextBox 27">
            <a:extLst>
              <a:ext uri="{FF2B5EF4-FFF2-40B4-BE49-F238E27FC236}">
                <a16:creationId xmlns:a16="http://schemas.microsoft.com/office/drawing/2014/main" id="{FAF4682E-EDA9-8A40-B8EE-34732A9D50FF}"/>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FECHADO</a:t>
            </a:r>
          </a:p>
          <a:p>
            <a:pPr>
              <a:spcAft>
                <a:spcPts val="300"/>
              </a:spcAft>
            </a:pPr>
            <a:r>
              <a:rPr lang="pt" sz="1200" b="0" i="0" strike="noStrike" cap="none" spc="0" baseline="0">
                <a:solidFill>
                  <a:srgbClr val="000000"/>
                </a:solidFill>
                <a:effectLst/>
                <a:latin typeface="Calibri"/>
                <a:ea typeface="Calibri"/>
                <a:cs typeface="Calibri"/>
              </a:rPr>
              <a:t>Realizar processos de produção de RCS num ambiente fechado previne a exposição ao pó na sua origem</a:t>
            </a:r>
          </a:p>
          <a:p>
            <a:pPr>
              <a:spcAft>
                <a:spcPts val="300"/>
              </a:spcAft>
            </a:pPr>
            <a:endParaRPr lang="en-US"/>
          </a:p>
        </p:txBody>
      </p:sp>
      <p:sp>
        <p:nvSpPr>
          <p:cNvPr id="29" name="TextBox 28">
            <a:extLst>
              <a:ext uri="{FF2B5EF4-FFF2-40B4-BE49-F238E27FC236}">
                <a16:creationId xmlns:a16="http://schemas.microsoft.com/office/drawing/2014/main" id="{9DBFFA0C-0B3C-8948-8D1E-D1695CC9617A}"/>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EXTRAÇÃO / VENTILAÇÃO</a:t>
            </a:r>
          </a:p>
          <a:p>
            <a:pPr>
              <a:spcAft>
                <a:spcPts val="300"/>
              </a:spcAft>
            </a:pPr>
            <a:r>
              <a:rPr lang="pt" sz="1200" b="0" i="0" strike="noStrike" cap="none" spc="0" baseline="0">
                <a:solidFill>
                  <a:srgbClr val="000000"/>
                </a:solidFill>
                <a:effectLst/>
                <a:latin typeface="Calibri"/>
                <a:ea typeface="Calibri"/>
                <a:cs typeface="Calibri"/>
              </a:rPr>
              <a:t>Captura a RCS na fonte, antes de ficarmos expostos a esta, além disso, faz a substituição do ar contaminado por ar limpo.</a:t>
            </a:r>
          </a:p>
          <a:p>
            <a:endParaRPr lang="en-US"/>
          </a:p>
        </p:txBody>
      </p:sp>
      <p:sp>
        <p:nvSpPr>
          <p:cNvPr id="30" name="TextBox 29">
            <a:extLst>
              <a:ext uri="{FF2B5EF4-FFF2-40B4-BE49-F238E27FC236}">
                <a16:creationId xmlns:a16="http://schemas.microsoft.com/office/drawing/2014/main" id="{1301C440-873E-B04A-B55A-D975D7645BF9}"/>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EQUIPAMENTO DE PROTEÇÃO</a:t>
            </a:r>
          </a:p>
          <a:p>
            <a:r>
              <a:rPr lang="pt" sz="1200" b="0" i="0" strike="noStrike" cap="none" spc="0" baseline="0">
                <a:solidFill>
                  <a:srgbClr val="000000"/>
                </a:solidFill>
                <a:effectLst/>
                <a:latin typeface="Calibri"/>
                <a:ea typeface="Calibri"/>
                <a:cs typeface="Calibri"/>
              </a:rPr>
              <a:t>EPI (por exemplo, máscaras) protegem os trabalhadores da poeira quando todas a outras medidas de controlo se tornam insuficientes ao controlo dos riscos de exposição</a:t>
            </a:r>
          </a:p>
          <a:p>
            <a:endParaRPr lang="en-US"/>
          </a:p>
        </p:txBody>
      </p:sp>
      <p:sp>
        <p:nvSpPr>
          <p:cNvPr id="31" name="TextBox 30">
            <a:extLst>
              <a:ext uri="{FF2B5EF4-FFF2-40B4-BE49-F238E27FC236}">
                <a16:creationId xmlns:a16="http://schemas.microsoft.com/office/drawing/2014/main" id="{2C78CA50-053E-AB41-BEDA-0A465B5D696C}"/>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ÁGUA</a:t>
            </a:r>
          </a:p>
          <a:p>
            <a:pPr>
              <a:spcAft>
                <a:spcPts val="300"/>
              </a:spcAft>
            </a:pPr>
            <a:r>
              <a:rPr lang="pt" sz="1200" b="0" i="0" strike="noStrike" cap="none" spc="0" baseline="0">
                <a:solidFill>
                  <a:srgbClr val="000000"/>
                </a:solidFill>
                <a:effectLst/>
                <a:latin typeface="Calibri"/>
                <a:ea typeface="Calibri"/>
                <a:cs typeface="Calibri"/>
              </a:rPr>
              <a:t>Manter os processos humedecidos evita que o pó seja transportado pelo ar, dado que, as partículas são capturadas através da água</a:t>
            </a:r>
          </a:p>
          <a:p>
            <a:pPr>
              <a:spcAft>
                <a:spcPts val="300"/>
              </a:spcAft>
            </a:pPr>
            <a:endParaRPr lang="en-US"/>
          </a:p>
        </p:txBody>
      </p:sp>
    </p:spTree>
    <p:extLst>
      <p:ext uri="{BB962C8B-B14F-4D97-AF65-F5344CB8AC3E}">
        <p14:creationId xmlns:p14="http://schemas.microsoft.com/office/powerpoint/2010/main" val="21001292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pt" sz="2800" b="1" i="0" strike="noStrike" cap="none" spc="0" baseline="0" dirty="0">
                <a:solidFill>
                  <a:srgbClr val="F6A317"/>
                </a:solidFill>
                <a:effectLst/>
                <a:latin typeface="Helvetica"/>
                <a:ea typeface="Helvetica"/>
                <a:cs typeface="Helvetica"/>
              </a:rPr>
              <a:t>MEDIDAS DE PROTEÇÃO QUE UTILIZAMOS PARA NOS PROTEGERMOS DA RCS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115733"/>
            <a:ext cx="5224384" cy="2929312"/>
          </a:xfrm>
        </p:spPr>
        <p:txBody>
          <a:bodyPr anchor="t"/>
          <a:lstStyle/>
          <a:p>
            <a:pPr>
              <a:lnSpc>
                <a:spcPts val="2400"/>
              </a:lnSpc>
            </a:pPr>
            <a:r>
              <a:rPr lang="pt" sz="1800" b="0" i="0" strike="noStrike" cap="none" spc="0" baseline="0" dirty="0">
                <a:solidFill>
                  <a:srgbClr val="FF0000"/>
                </a:solidFill>
                <a:effectLst/>
                <a:latin typeface="Helvetica"/>
                <a:ea typeface="Helvetica"/>
                <a:cs typeface="Helvetica"/>
              </a:rPr>
              <a:t>Espaço reservado aos formadores, poderão incluir informações acerca da proteção que os trabalhadores precisam de utilizar nestes locais (por exemplo, ligar sistemas de ventilação, usar EPI etc.)</a:t>
            </a:r>
          </a:p>
          <a:p>
            <a:pPr>
              <a:lnSpc>
                <a:spcPts val="2400"/>
              </a:lnSpc>
            </a:pPr>
            <a:endParaRPr lang="en-US" sz="1800" dirty="0">
              <a:solidFill>
                <a:srgbClr val="FF0000"/>
              </a:solidFill>
              <a:cs typeface="Helvetica"/>
            </a:endParaRPr>
          </a:p>
          <a:p>
            <a:pPr>
              <a:lnSpc>
                <a:spcPts val="2400"/>
              </a:lnSpc>
            </a:pPr>
            <a:r>
              <a:rPr lang="pt" sz="1800" b="0" i="0" strike="noStrike" cap="none" spc="0" baseline="0" dirty="0">
                <a:solidFill>
                  <a:srgbClr val="FF0000"/>
                </a:solidFill>
                <a:effectLst/>
                <a:latin typeface="Helvetica"/>
                <a:ea typeface="Helvetica"/>
                <a:cs typeface="Helvetica"/>
              </a:rPr>
              <a:t>*Considere incluir algumas fotos*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01447780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CONCLUSÃO</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131558" cy="3682369"/>
          </a:xfrm>
        </p:spPr>
        <p:txBody>
          <a:bodyPr anchor="t"/>
          <a:lstStyle/>
          <a:p>
            <a:pPr>
              <a:lnSpc>
                <a:spcPts val="2300"/>
              </a:lnSpc>
              <a:spcBef>
                <a:spcPts val="300"/>
              </a:spcBef>
              <a:spcAft>
                <a:spcPts val="1000"/>
              </a:spcAft>
            </a:pPr>
            <a:r>
              <a:rPr lang="pt" sz="1800" b="0" i="0" strike="noStrike" cap="none" spc="0" baseline="0" dirty="0">
                <a:solidFill>
                  <a:srgbClr val="000000"/>
                </a:solidFill>
                <a:effectLst/>
                <a:latin typeface="Helvetica"/>
                <a:ea typeface="Helvetica"/>
                <a:cs typeface="Helvetica"/>
              </a:rPr>
              <a:t>A RCS é um risco inerente a este trabalho que pode levar a problemas de saúde que alteram a sua vida, tais como a silicose e o cancro. Lembre-se:</a:t>
            </a:r>
          </a:p>
          <a:p>
            <a:pPr marL="285750" indent="-285750">
              <a:lnSpc>
                <a:spcPts val="2300"/>
              </a:lnSpc>
              <a:spcBef>
                <a:spcPts val="3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A RCS é um verdadeiro perigo para a saúde dos trabalhadores.</a:t>
            </a:r>
          </a:p>
          <a:p>
            <a:pPr marL="285750" indent="-285750">
              <a:lnSpc>
                <a:spcPts val="2300"/>
              </a:lnSpc>
              <a:spcBef>
                <a:spcPts val="3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Os riscos de exposição são perfeitamente evitáveis desde que tome as medidas de prevenção apropriadas</a:t>
            </a:r>
          </a:p>
          <a:p>
            <a:pPr marL="285750" indent="-285750">
              <a:lnSpc>
                <a:spcPts val="2300"/>
              </a:lnSpc>
              <a:spcBef>
                <a:spcPts val="3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As medidas de controlo devem estar sempre presentes e postas em prática no local de trabalho</a:t>
            </a:r>
          </a:p>
          <a:p>
            <a:pPr marL="285750" indent="-285750">
              <a:lnSpc>
                <a:spcPts val="2300"/>
              </a:lnSpc>
              <a:spcBef>
                <a:spcPts val="300"/>
              </a:spcBef>
              <a:spcAft>
                <a:spcPts val="600"/>
              </a:spcAft>
              <a:buClr>
                <a:srgbClr val="F1B600"/>
              </a:buClr>
              <a:buSzPct val="120000"/>
              <a:buFont typeface="Wingdings" pitchFamily="2" charset="2"/>
              <a:buChar char="q"/>
            </a:pPr>
            <a:r>
              <a:rPr lang="pt" sz="1800" b="0" i="0" strike="noStrike" cap="none" spc="0" baseline="0" dirty="0">
                <a:solidFill>
                  <a:srgbClr val="FF0000"/>
                </a:solidFill>
                <a:effectLst/>
                <a:latin typeface="Helvetica"/>
                <a:ea typeface="Helvetica"/>
                <a:cs typeface="Helvetica"/>
              </a:rPr>
              <a:t>Conclusões que ajudem à contextualização, a ser fornecidas pelo formador</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985454934"/>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pt" sz="2800" b="1" i="0" strike="noStrike" cap="none" spc="0" baseline="0" dirty="0">
                <a:solidFill>
                  <a:srgbClr val="F6A317"/>
                </a:solidFill>
                <a:effectLst/>
                <a:latin typeface="Helvetica"/>
                <a:ea typeface="Helvetica"/>
                <a:cs typeface="Helvetica"/>
              </a:rPr>
              <a:t>SLIDE VAZIO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ct val="100000"/>
              </a:lnSpc>
            </a:pPr>
            <a:r>
              <a:rPr lang="pt" sz="1800" b="0" i="0" strike="noStrike" cap="none" spc="0" baseline="0" dirty="0">
                <a:solidFill>
                  <a:srgbClr val="000000"/>
                </a:solidFill>
                <a:effectLst/>
                <a:latin typeface="Helvetica"/>
                <a:ea typeface="Helvetica"/>
                <a:cs typeface="Helvetica"/>
              </a:rPr>
              <a:t>Sirva-se deste slide para criar material de formação personalizado para cada ambiente/contexto de trabalho.</a:t>
            </a:r>
          </a:p>
          <a:p>
            <a:pPr>
              <a:lnSpc>
                <a:spcPct val="100000"/>
              </a:lnSpc>
            </a:pPr>
            <a:r>
              <a:rPr lang="pt" sz="1800" b="0" i="0" strike="noStrike" cap="none" spc="0" baseline="0" dirty="0">
                <a:solidFill>
                  <a:srgbClr val="000000"/>
                </a:solidFill>
                <a:effectLst/>
                <a:latin typeface="Helvetica"/>
                <a:ea typeface="Helvetica"/>
                <a:cs typeface="Helvetica"/>
              </a:rPr>
              <a:t>Para alterar a imagem, clique no botão direito do rato &gt; alterar imagem &gt; de ficheiro.</a:t>
            </a:r>
          </a:p>
          <a:p>
            <a:pPr>
              <a:lnSpc>
                <a:spcPct val="100000"/>
              </a:lnSpc>
            </a:pPr>
            <a:r>
              <a:rPr lang="pt" sz="1800" b="0" i="0" strike="noStrike" cap="none" spc="0" baseline="0" dirty="0">
                <a:solidFill>
                  <a:srgbClr val="000000"/>
                </a:solidFill>
                <a:effectLst/>
                <a:latin typeface="Helvetica"/>
                <a:ea typeface="Helvetica"/>
                <a:cs typeface="Helvetica"/>
              </a:rPr>
              <a:t>Para criar mais slides, clique no separador 'Novo Slide' na tabela acima.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8738224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pt" sz="3200" b="1" i="0" strike="noStrike" cap="none" spc="0" baseline="0" dirty="0">
                <a:solidFill>
                  <a:srgbClr val="F6A317"/>
                </a:solidFill>
                <a:effectLst/>
                <a:latin typeface="Helvetica"/>
                <a:ea typeface="Helvetica"/>
                <a:cs typeface="Helvetica"/>
              </a:rPr>
              <a:t>LEMBRE-SE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5" y="2466976"/>
            <a:ext cx="5453624" cy="2938988"/>
          </a:xfrm>
        </p:spPr>
        <p:txBody>
          <a:bodyPr anchor="t"/>
          <a:lstStyle/>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exposição prolongada a níveis elevados de RCS pode causar doenças pulmonares incapacitantes</a:t>
            </a:r>
          </a:p>
          <a:p>
            <a:pPr>
              <a:lnSpc>
                <a:spcPts val="2400"/>
              </a:lnSpc>
            </a:pPr>
            <a:r>
              <a:rPr lang="pt" sz="1800" b="0" i="0" strike="noStrike" cap="none" spc="0" baseline="0" dirty="0">
                <a:solidFill>
                  <a:srgbClr val="000000"/>
                </a:solidFill>
                <a:effectLst/>
                <a:latin typeface="Helvetica"/>
                <a:ea typeface="Helvetica"/>
                <a:cs typeface="Helvetica"/>
              </a:rPr>
              <a:t>É importante que nos protejamos da exposição a este pó transportado pelo ar todos os dias. </a:t>
            </a:r>
          </a:p>
          <a:p>
            <a:pPr>
              <a:lnSpc>
                <a:spcPts val="2400"/>
              </a:lnSpc>
            </a:pPr>
            <a:r>
              <a:rPr lang="pt" sz="1800" b="0" i="0" strike="noStrike" cap="none" spc="0" baseline="0" dirty="0">
                <a:solidFill>
                  <a:srgbClr val="000000"/>
                </a:solidFill>
                <a:effectLst/>
                <a:latin typeface="Helvetica"/>
                <a:ea typeface="Helvetica"/>
                <a:cs typeface="Helvetica"/>
              </a:rPr>
              <a:t>Se hoje seguirmos boas práticas estamos a proteger a nossa saúde no futuro.</a:t>
            </a:r>
          </a:p>
          <a:p>
            <a:pPr>
              <a:lnSpc>
                <a:spcPts val="2400"/>
              </a:lnSpc>
            </a:pPr>
            <a:r>
              <a:rPr lang="pt" sz="1800" b="0" i="0" strike="noStrike" cap="none" spc="0" baseline="0" dirty="0">
                <a:solidFill>
                  <a:srgbClr val="000000"/>
                </a:solidFill>
                <a:effectLst/>
                <a:latin typeface="Helvetica"/>
                <a:ea typeface="Helvetica"/>
                <a:cs typeface="Helvetica"/>
              </a:rPr>
              <a:t>Como irá passar a sua reforma?</a:t>
            </a:r>
          </a:p>
        </p:txBody>
      </p:sp>
      <p:pic>
        <p:nvPicPr>
          <p:cNvPr id="7" name="Picture Placeholder 6" descr="A picture containing person, indoor, bed, room&#10;&#10;Description automatically generated">
            <a:extLst>
              <a:ext uri="{FF2B5EF4-FFF2-40B4-BE49-F238E27FC236}">
                <a16:creationId xmlns:a16="http://schemas.microsoft.com/office/drawing/2014/main" id="{36986571-0686-1244-B678-AD9A82EB3363}"/>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AFD78D10-DF3B-C943-B5A9-0393C340A1AB}"/>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400623" cy="850900"/>
          </a:xfrm>
        </p:spPr>
        <p:txBody>
          <a:bodyPr/>
          <a:lstStyle/>
          <a:p>
            <a:r>
              <a:rPr lang="pt" sz="2800" b="1" i="0" strike="noStrike" cap="none" spc="0" baseline="0" dirty="0">
                <a:solidFill>
                  <a:srgbClr val="F6A317"/>
                </a:solidFill>
                <a:effectLst/>
                <a:latin typeface="Helvetica"/>
                <a:ea typeface="Helvetica"/>
                <a:cs typeface="Helvetica"/>
              </a:rPr>
              <a:t>MATERIAIS DE APRENDIZAGEM ADICIONAIS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3" history="0"/>
              </a:rPr>
              <a:t>Fichas de Trabalho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4" history="0"/>
              </a:rPr>
              <a:t>Guia de Boas Práticas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5" history="0"/>
              </a:rPr>
              <a:t>Guia para PMEs da NEPSI</a:t>
            </a:r>
          </a:p>
        </p:txBody>
      </p:sp>
      <p:sp>
        <p:nvSpPr>
          <p:cNvPr id="4" name="Rounded Rectangle 3">
            <a:extLst>
              <a:ext uri="{FF2B5EF4-FFF2-40B4-BE49-F238E27FC236}">
                <a16:creationId xmlns:a16="http://schemas.microsoft.com/office/drawing/2014/main" id="{02E08090-777B-7149-9865-440C9B15F9B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C74A14FE-B6CE-E14A-A05B-C76153F6B7ED}"/>
              </a:ext>
            </a:extLst>
          </p:cNvPr>
          <p:cNvSpPr/>
          <p:nvPr/>
        </p:nvSpPr>
        <p:spPr>
          <a:xfrm>
            <a:off x="1088454" y="5260550"/>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pt" b="0" i="0" strike="noStrike" cap="none" spc="0" baseline="0" dirty="0">
                <a:solidFill>
                  <a:srgbClr val="000000"/>
                </a:solidFill>
                <a:effectLst/>
                <a:latin typeface="Calibri"/>
                <a:ea typeface="Calibri"/>
                <a:cs typeface="Calibri"/>
              </a:rPr>
              <a:t>Visite a </a:t>
            </a:r>
            <a:r>
              <a:rPr lang="pt" b="1" i="0" strike="noStrike" cap="none" spc="0" baseline="0" dirty="0">
                <a:solidFill>
                  <a:srgbClr val="000000"/>
                </a:solidFill>
                <a:effectLst/>
                <a:latin typeface="Calibri"/>
                <a:ea typeface="Calibri"/>
                <a:cs typeface="Calibri"/>
              </a:rPr>
              <a:t>Plataforma de E-Learning da NEPSI</a:t>
            </a:r>
            <a:r>
              <a:rPr lang="pt" b="0" i="0" strike="noStrike" cap="none" spc="0" baseline="0" dirty="0">
                <a:solidFill>
                  <a:srgbClr val="000000"/>
                </a:solidFill>
                <a:effectLst/>
                <a:latin typeface="Calibri"/>
                <a:ea typeface="Calibri"/>
                <a:cs typeface="Calibri"/>
              </a:rPr>
              <a:t> em </a:t>
            </a:r>
            <a:r>
              <a:rPr lang="pt" b="0" i="0" strike="noStrike" cap="none" spc="0" baseline="0" dirty="0">
                <a:solidFill>
                  <a:srgbClr val="000000"/>
                </a:solidFill>
                <a:effectLst/>
                <a:latin typeface="Calibri"/>
                <a:ea typeface="Calibri"/>
                <a:cs typeface="Calibri"/>
                <a:hlinkClick r:id="rId6" history="0"/>
              </a:rPr>
              <a:t>training.nepsi.eu</a:t>
            </a:r>
            <a:r>
              <a:rPr lang="pt" b="0" i="0" strike="noStrike" cap="none" spc="0" baseline="0" dirty="0">
                <a:solidFill>
                  <a:srgbClr val="000000"/>
                </a:solidFill>
                <a:effectLst/>
                <a:latin typeface="Calibri"/>
                <a:ea typeface="Calibri"/>
                <a:cs typeface="Calibri"/>
              </a:rPr>
              <a:t> para mais informações acerca da RCS</a:t>
            </a:r>
          </a:p>
        </p:txBody>
      </p:sp>
    </p:spTree>
    <p:extLst>
      <p:ext uri="{BB962C8B-B14F-4D97-AF65-F5344CB8AC3E}">
        <p14:creationId xmlns:p14="http://schemas.microsoft.com/office/powerpoint/2010/main" val="522093980"/>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C5121190-7757-426A-A620-C1C1365B8C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dcmitype/"/>
    <ds:schemaRef ds:uri="http://purl.org/dc/elements/1.1/"/>
    <ds:schemaRef ds:uri="http://schemas.microsoft.com/office/2006/documentManagement/types"/>
    <ds:schemaRef ds:uri="6d9d7403-2d8c-4818-ae25-2c5629bc7330"/>
    <ds:schemaRef ds:uri="http://schemas.openxmlformats.org/package/2006/metadata/core-properties"/>
    <ds:schemaRef ds:uri="http://www.w3.org/XML/1998/namespace"/>
    <ds:schemaRef ds:uri="d8ecf516-e360-4672-81b9-68723bedb71f"/>
    <ds:schemaRef ds:uri="http://purl.org/dc/terms/"/>
    <ds:schemaRef ds:uri="http://schemas.microsoft.com/office/infopath/2007/PartnerControl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Office Theme</Template>
  <TotalTime>54</TotalTime>
  <Words>1257</Words>
  <Application>Microsoft Macintosh PowerPoint</Application>
  <PresentationFormat>Widescreen</PresentationFormat>
  <Paragraphs>109</Paragraphs>
  <Slides>15</Slides>
  <Notes>11</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15</vt:i4>
      </vt:variant>
    </vt:vector>
  </HeadingPairs>
  <TitlesOfParts>
    <vt:vector size="21" baseType="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27</cp:revision>
  <dcterms:created xsi:type="dcterms:W3CDTF">2020-07-21T15:14:21Z</dcterms:created>
  <dcterms:modified xsi:type="dcterms:W3CDTF">2024-11-13T11:30:49Z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