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81" autoAdjust="0"/>
    <p:restoredTop sz="93265" autoAdjust="0"/>
  </p:normalViewPr>
  <p:slideViewPr>
    <p:cSldViewPr snapToGrid="0">
      <p:cViewPr varScale="1">
        <p:scale>
          <a:sx n="115" d="100"/>
          <a:sy n="115" d="100"/>
        </p:scale>
        <p:origin x="102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808080"/>
                </a:solidFill>
                <a:effectLst/>
                <a:latin typeface="+mn-lt"/>
                <a:ea typeface="Calibri"/>
                <a:cs typeface="Calibri"/>
              </a:rPr>
              <a:t>UPOZORNENIE FÉROVÉHO POUŽITIA: Tento dokument môže obsahovať materiály chránené autorskými právami, ktorých použitie nebolo vždy výslovne povolené vlastníkom autorských práv. Takéto materiály sprístupňujeme v našom úsilí o lepšie pochopenie nebezpečenstiev, ktoré predstavuje dýchateľný kryštalický kremeň (RCS).</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Nadmerné vystavenie sa dýchateľnému kryštalickému kremeňu (RCS) môže z dlhodobého hľadiska viesť k vážnym zdravotným problémom pracovníkov. Z tohto dôvodu je dôležité, aby si všetci pracovníci boli vedomí najlepších postupov, ktoré obmedzujú alebo eliminujú vystavenie sa prachu z kremeňa. </a:t>
            </a:r>
          </a:p>
          <a:p>
            <a:endParaRPr lang="en-US" sz="1200" b="0" i="0" u="none" strike="noStrike" kern="1200" dirty="0">
              <a:solidFill>
                <a:schemeClr val="tx1"/>
              </a:solidFill>
              <a:effectLst/>
              <a:latin typeface="+mn-lt"/>
              <a:ea typeface="+mn-ea"/>
              <a:cs typeface="+mn-cs"/>
            </a:endParaRPr>
          </a:p>
          <a:p>
            <a:r>
              <a:rPr lang="sk" sz="1200" b="0" i="0" strike="noStrike" cap="none" spc="0" baseline="0" dirty="0">
                <a:solidFill>
                  <a:srgbClr val="000000"/>
                </a:solidFill>
                <a:effectLst/>
                <a:latin typeface="+mn-lt"/>
                <a:ea typeface="Calibri"/>
                <a:cs typeface="Calibri"/>
              </a:rPr>
              <a:t>Toto školenie poskytuje základné informácie{ut} o dýchateľnom kryštalickom kremeni (RCS).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k" sz="1000" b="0" i="0" strike="noStrike" cap="none" spc="0" baseline="0">
                <a:solidFill>
                  <a:srgbClr val="000000"/>
                </a:solidFill>
                <a:effectLst/>
                <a:latin typeface="Helvetica"/>
                <a:ea typeface="Helvetica"/>
                <a:cs typeface="Helvetica"/>
              </a:rPr>
              <a:t>Tento školiaci balík bol vyvinutý ako súčasť Príručky osvedčených postupov NEPSI – navštívte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8007531" y="429114"/>
            <a:ext cx="380982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100000"/>
              </a:lnSpc>
              <a:spcBef>
                <a:spcPts val="1000"/>
              </a:spcBef>
              <a:spcAft>
                <a:spcPct val="0"/>
              </a:spcAft>
              <a:buClrTx/>
              <a:buSzTx/>
              <a:buFontTx/>
              <a:buNone/>
              <a:defRPr/>
            </a:pPr>
            <a:r>
              <a:rPr lang="sk" sz="1400" b="1" i="0" strike="noStrike" cap="none" spc="0" baseline="0" dirty="0">
                <a:solidFill>
                  <a:srgbClr val="F6A317"/>
                </a:solidFill>
                <a:effectLst/>
                <a:latin typeface="Helvetica"/>
                <a:ea typeface="Helvetica"/>
                <a:cs typeface="Helvetica"/>
              </a:rPr>
              <a:t>VŠEOBECNÝ ÚVOD DO DÝCHATEĽNÉHO KRYŠTALICKÉHO KREMEŇA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sk" sz="2800" b="1" i="0" strike="noStrike" cap="none" spc="0" baseline="0" dirty="0">
                <a:solidFill>
                  <a:srgbClr val="FFFFFF"/>
                </a:solidFill>
                <a:effectLst/>
                <a:latin typeface="Helvetica"/>
                <a:ea typeface="Helvetica"/>
                <a:cs typeface="Helvetica"/>
              </a:rPr>
              <a:t>VŠEOBECNÝ ÚVOD DO DÝCHATEĽNÉHO KRYŠTALICKÉHO KREMEŇA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119EA784-D1FD-82A6-5D26-3774A46F31F9}"/>
              </a:ext>
            </a:extLst>
          </p:cNvPr>
          <p:cNvSpPr/>
          <p:nvPr/>
        </p:nvSpPr>
        <p:spPr>
          <a:xfrm>
            <a:off x="7535333" y="186267"/>
            <a:ext cx="4301067" cy="850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BERTE, PROSÍM, NA VEDOMIE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k" sz="1800" b="0" i="0" strike="noStrike" cap="none" spc="0" baseline="0">
                <a:solidFill>
                  <a:srgbClr val="000000"/>
                </a:solidFill>
                <a:effectLst/>
                <a:latin typeface="Helvetica"/>
                <a:ea typeface="Helvetica"/>
                <a:cs typeface="Helvetica"/>
              </a:rPr>
              <a:t>Informácie v tomto školení vo forme prezentácie PowerPoint majú poradný charakter a informatívny obsah. Nie sú normou ani nariadením a nevytvárajú nové právne povinnosti, ani nemenia existujúce povinnosti vyplývajúce z legislatívy a zásad v oblasti zdravia.</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SK" sz="2800"/>
              <a:t>PREAMBULA (PRE ŠKOLITEĽA)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k-SK" sz="1800"/>
              <a:t>Ako súčasť vzdelávacieho kroku pri implementácii osvedčených postupov NEPSI vyvinula NEPSI súbor vzdelávacích zdrojov.</a:t>
            </a:r>
          </a:p>
          <a:p>
            <a:pPr>
              <a:lnSpc>
                <a:spcPts val="2400"/>
              </a:lnSpc>
            </a:pPr>
            <a:r>
              <a:rPr lang="sk-SK" sz="1800"/>
              <a:t>Každý balík školení vo forme prezentácie PowerPoint pokrýva tému relevantnú pre pracovníkov vo všetkých odvetviach, ktoré používajú materiály obsahujúce kryštalický kremeň. Balíky poskytujú informácie o rizikách vystavenia sa prachu súvisiacich s témou a o osvedčených postupoch a opatreniach, ktoré sú k dispozícii na ich zníženie. Účelom školenia je informovať a vzdelávať pracovníkov, aby mohli efektívne využívať kontrolné opatrenia a znížiť vystavenie sa dýchateľnému kryštalickému kremeňu (RCS) na pracovisku.</a:t>
            </a:r>
          </a:p>
          <a:p>
            <a:pPr>
              <a:lnSpc>
                <a:spcPts val="2400"/>
              </a:lnSpc>
            </a:pPr>
            <a:r>
              <a:rPr lang="sk-SK" sz="1800"/>
              <a:t>Použite prázdnu šablónu a zástupné symboly, aby ste podľa potreby mohli pridať ďalšie informácie do tohto balíka školení.</a:t>
            </a:r>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sk" sz="1800" b="1" i="0" strike="noStrike" cap="none" spc="0" baseline="0">
                <a:solidFill>
                  <a:srgbClr val="000000"/>
                </a:solidFill>
                <a:effectLst/>
                <a:latin typeface="Helvetica"/>
                <a:ea typeface="Helvetica"/>
                <a:cs typeface="Helvetica"/>
              </a:rPr>
              <a:t>Prioritou je naučiť sa chrániť pred rizikami súvisiacimi s prácou.</a:t>
            </a:r>
          </a:p>
          <a:p>
            <a:pPr>
              <a:lnSpc>
                <a:spcPts val="2400"/>
              </a:lnSpc>
            </a:pPr>
            <a:r>
              <a:rPr lang="sk" sz="1800" b="0" i="0" strike="noStrike" cap="none" spc="0" baseline="0">
                <a:solidFill>
                  <a:srgbClr val="000000"/>
                </a:solidFill>
                <a:effectLst/>
                <a:latin typeface="Helvetica"/>
                <a:ea typeface="Helvetica"/>
                <a:cs typeface="Helvetica"/>
              </a:rPr>
              <a:t>Na tomto školení vo forme prezentácie PowerPoint sa dozviete nasledovné:</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Kde sa vyskytuje kryštalický kremeň</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Činnosti, ktoré vytvárajú dýchateľný kryštalický kremeň (RCS)</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Nebezpečenstvo RCS</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Ako riadiť RCS v práci</a:t>
            </a:r>
          </a:p>
          <a:p>
            <a:pPr>
              <a:lnSpc>
                <a:spcPts val="2400"/>
              </a:lnSpc>
            </a:pPr>
            <a:endParaRPr lang="en-US" sz="180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KDE SA VYSKYTUJE KRYŠTALICKÝ KREMEŇ</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709333"/>
            <a:ext cx="5453624" cy="3335712"/>
          </a:xfrm>
        </p:spPr>
        <p:txBody>
          <a:bodyPr/>
          <a:lstStyle/>
          <a:p>
            <a:pPr>
              <a:lnSpc>
                <a:spcPts val="2400"/>
              </a:lnSpc>
              <a:spcBef>
                <a:spcPts val="600"/>
              </a:spcBef>
              <a:spcAft>
                <a:spcPts val="1000"/>
              </a:spcAft>
              <a:defRPr/>
            </a:pPr>
            <a:r>
              <a:rPr lang="sk" sz="1800" b="0" i="0" strike="noStrike" cap="none" spc="0" baseline="0" dirty="0">
                <a:solidFill>
                  <a:srgbClr val="000000"/>
                </a:solidFill>
                <a:effectLst/>
                <a:latin typeface="Helvetica"/>
                <a:ea typeface="Helvetica"/>
                <a:cs typeface="Helvetica"/>
              </a:rPr>
              <a:t>Kryštalický kremeň vo forme minerálneho kremeňa sa nachádza v niekoľkých materiáloch, ako sú:</a:t>
            </a:r>
          </a:p>
          <a:p>
            <a:pPr marL="285750" indent="-285750">
              <a:lnSpc>
                <a:spcPts val="2400"/>
              </a:lnSpc>
              <a:spcBef>
                <a:spcPts val="600"/>
              </a:spcBef>
              <a:buFont typeface="Arial" panose="020B0604020202020204" pitchFamily="34" charset="0"/>
              <a:buChar char="•"/>
              <a:defRPr/>
            </a:pPr>
            <a:r>
              <a:rPr lang="sk" sz="1800" b="0" i="0" strike="noStrike" cap="none" spc="0" baseline="0" dirty="0">
                <a:solidFill>
                  <a:srgbClr val="000000"/>
                </a:solidFill>
                <a:effectLst/>
                <a:latin typeface="Helvetica"/>
                <a:ea typeface="Helvetica"/>
                <a:cs typeface="Helvetica"/>
              </a:rPr>
              <a:t>Kremeň: viac ako 95 %</a:t>
            </a:r>
          </a:p>
          <a:p>
            <a:pPr marL="285750" indent="-285750">
              <a:lnSpc>
                <a:spcPts val="2400"/>
              </a:lnSpc>
              <a:spcBef>
                <a:spcPts val="600"/>
              </a:spcBef>
              <a:buFont typeface="Arial" panose="020B0604020202020204" pitchFamily="34" charset="0"/>
              <a:buChar char="•"/>
              <a:defRPr/>
            </a:pPr>
            <a:r>
              <a:rPr lang="sk" sz="1800" b="0" i="0" strike="noStrike" cap="none" spc="0" baseline="0" dirty="0">
                <a:solidFill>
                  <a:srgbClr val="000000"/>
                </a:solidFill>
                <a:effectLst/>
                <a:latin typeface="Helvetica"/>
                <a:ea typeface="Helvetica"/>
                <a:cs typeface="Helvetica"/>
              </a:rPr>
              <a:t>Piesok: viac ako 90 %</a:t>
            </a:r>
          </a:p>
          <a:p>
            <a:pPr marL="285750" indent="-285750">
              <a:lnSpc>
                <a:spcPts val="2400"/>
              </a:lnSpc>
              <a:spcBef>
                <a:spcPts val="600"/>
              </a:spcBef>
              <a:buFont typeface="Arial" panose="020B0604020202020204" pitchFamily="34" charset="0"/>
              <a:buChar char="•"/>
              <a:defRPr/>
            </a:pPr>
            <a:r>
              <a:rPr lang="sk" sz="1800" b="0" i="0" strike="noStrike" cap="none" spc="0" baseline="0" dirty="0">
                <a:solidFill>
                  <a:srgbClr val="000000"/>
                </a:solidFill>
                <a:effectLst/>
                <a:latin typeface="Helvetica"/>
                <a:ea typeface="Helvetica"/>
                <a:cs typeface="Helvetica"/>
              </a:rPr>
              <a:t>Pieskovec: viac ako 90 %,</a:t>
            </a:r>
          </a:p>
          <a:p>
            <a:pPr marL="285750" indent="-285750">
              <a:lnSpc>
                <a:spcPts val="2400"/>
              </a:lnSpc>
              <a:spcBef>
                <a:spcPts val="600"/>
              </a:spcBef>
              <a:buFont typeface="Arial" panose="020B0604020202020204" pitchFamily="34" charset="0"/>
              <a:buChar char="•"/>
              <a:defRPr/>
            </a:pPr>
            <a:r>
              <a:rPr lang="sk" sz="1800" b="0" i="0" strike="noStrike" cap="none" spc="0" baseline="0" dirty="0">
                <a:solidFill>
                  <a:srgbClr val="000000"/>
                </a:solidFill>
                <a:effectLst/>
                <a:latin typeface="Helvetica"/>
                <a:ea typeface="Helvetica"/>
                <a:cs typeface="Helvetica"/>
              </a:rPr>
              <a:t>Silicit: viac ako 90 %</a:t>
            </a:r>
          </a:p>
          <a:p>
            <a:pPr marL="285750" indent="-285750">
              <a:lnSpc>
                <a:spcPts val="2400"/>
              </a:lnSpc>
              <a:spcBef>
                <a:spcPts val="600"/>
              </a:spcBef>
              <a:buFont typeface="Arial" panose="020B0604020202020204" pitchFamily="34" charset="0"/>
              <a:buChar char="•"/>
              <a:defRPr/>
            </a:pPr>
            <a:r>
              <a:rPr lang="sk" sz="1800" b="0" i="0" strike="noStrike" cap="none" spc="0" baseline="0" dirty="0">
                <a:solidFill>
                  <a:srgbClr val="000000"/>
                </a:solidFill>
                <a:effectLst/>
                <a:latin typeface="Helvetica"/>
                <a:ea typeface="Helvetica"/>
                <a:cs typeface="Helvetica"/>
              </a:rPr>
              <a:t>Štrkový kameň: viac ako 80 %</a:t>
            </a:r>
          </a:p>
          <a:p>
            <a:pPr marL="285750" indent="-285750">
              <a:lnSpc>
                <a:spcPts val="2400"/>
              </a:lnSpc>
              <a:spcBef>
                <a:spcPts val="600"/>
              </a:spcBef>
              <a:buFont typeface="Arial" panose="020B0604020202020204" pitchFamily="34" charset="0"/>
              <a:buChar char="•"/>
              <a:defRPr/>
            </a:pPr>
            <a:r>
              <a:rPr lang="sk" sz="1800" b="0" i="0" strike="noStrike" cap="none" spc="0" baseline="0" dirty="0">
                <a:solidFill>
                  <a:srgbClr val="000000"/>
                </a:solidFill>
                <a:effectLst/>
                <a:latin typeface="Helvetica"/>
                <a:ea typeface="Helvetica"/>
                <a:cs typeface="Helvetica"/>
              </a:rPr>
              <a:t>Bridlica: medzi 40 – 60 %</a:t>
            </a:r>
          </a:p>
          <a:p>
            <a:pPr marL="285750" indent="-285750">
              <a:lnSpc>
                <a:spcPts val="2400"/>
              </a:lnSpc>
              <a:spcBef>
                <a:spcPts val="600"/>
              </a:spcBef>
              <a:buFont typeface="Arial" panose="020B0604020202020204" pitchFamily="34" charset="0"/>
              <a:buChar char="•"/>
              <a:defRPr/>
            </a:pPr>
            <a:r>
              <a:rPr lang="sk" sz="1800" b="0" i="0" strike="noStrike" cap="none" spc="0" baseline="0" dirty="0">
                <a:solidFill>
                  <a:srgbClr val="000000"/>
                </a:solidFill>
                <a:effectLst/>
                <a:latin typeface="Helvetica"/>
                <a:ea typeface="Helvetica"/>
                <a:cs typeface="Helvetica"/>
              </a:rPr>
              <a:t>Ílovitá bridlica: až do  40 %</a:t>
            </a:r>
          </a:p>
          <a:p>
            <a:pPr>
              <a:lnSpc>
                <a:spcPts val="2400"/>
              </a:lnSpc>
              <a:spcBef>
                <a:spcPts val="600"/>
              </a:spcBef>
              <a:spcAft>
                <a:spcPts val="600"/>
              </a:spcAft>
              <a:defRPr/>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PROCESY, PRI KTORÝCH VZNIKÁ PRACH</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2" y="2711669"/>
            <a:ext cx="5979157" cy="3333376"/>
          </a:xfrm>
        </p:spPr>
        <p:txBody>
          <a:bodyPr anchor="t"/>
          <a:lstStyle/>
          <a:p>
            <a:pPr>
              <a:lnSpc>
                <a:spcPts val="2300"/>
              </a:lnSpc>
              <a:spcBef>
                <a:spcPts val="600"/>
              </a:spcBef>
              <a:spcAft>
                <a:spcPts val="1200"/>
              </a:spcAft>
            </a:pPr>
            <a:r>
              <a:rPr lang="sk" sz="1600" b="0" i="0" strike="noStrike" cap="none" spc="0" baseline="0" dirty="0">
                <a:solidFill>
                  <a:srgbClr val="000000"/>
                </a:solidFill>
                <a:effectLst/>
                <a:latin typeface="Helvetica"/>
                <a:ea typeface="Helvetica"/>
                <a:cs typeface="Helvetica"/>
              </a:rPr>
              <a:t>Keď sú materiály obsahujúce kryštalický kremeň podrobené rôznym vysokoenergetickým priemyselným procesom, vytvára sa jemný, vzduchom prenášaný prach, ktorý sa nazýva dýchateľný kryštalický kremeň (RCS). Medzi procesy patrí:</a:t>
            </a:r>
          </a:p>
          <a:p>
            <a:pPr marL="285750" indent="-285750">
              <a:lnSpc>
                <a:spcPts val="2300"/>
              </a:lnSpc>
              <a:spcBef>
                <a:spcPct val="0"/>
              </a:spcBef>
              <a:spcAft>
                <a:spcPts val="300"/>
              </a:spcAft>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rPr>
              <a:t>Upratovanie</a:t>
            </a:r>
          </a:p>
          <a:p>
            <a:pPr marL="285750" indent="-285750">
              <a:lnSpc>
                <a:spcPts val="2300"/>
              </a:lnSpc>
              <a:spcBef>
                <a:spcPct val="0"/>
              </a:spcBef>
              <a:spcAft>
                <a:spcPts val="300"/>
              </a:spcAft>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rPr>
              <a:t>Preprava</a:t>
            </a:r>
          </a:p>
          <a:p>
            <a:pPr marL="285750" indent="-285750">
              <a:lnSpc>
                <a:spcPts val="2300"/>
              </a:lnSpc>
              <a:spcBef>
                <a:spcPct val="0"/>
              </a:spcBef>
              <a:spcAft>
                <a:spcPts val="300"/>
              </a:spcAft>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rPr>
              <a:t>Vrecovanie</a:t>
            </a:r>
          </a:p>
          <a:p>
            <a:pPr marL="285750" indent="-285750">
              <a:lnSpc>
                <a:spcPts val="2300"/>
              </a:lnSpc>
              <a:spcBef>
                <a:spcPct val="0"/>
              </a:spcBef>
              <a:spcAft>
                <a:spcPts val="300"/>
              </a:spcAft>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rPr>
              <a:t>Balenie</a:t>
            </a:r>
          </a:p>
          <a:p>
            <a:pPr marL="285750" indent="-285750">
              <a:lnSpc>
                <a:spcPts val="2300"/>
              </a:lnSpc>
              <a:spcBef>
                <a:spcPct val="0"/>
              </a:spcBef>
              <a:spcAft>
                <a:spcPts val="300"/>
              </a:spcAft>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rPr>
              <a:t>Drvenie</a:t>
            </a:r>
          </a:p>
          <a:p>
            <a:pPr marL="285750" indent="-285750">
              <a:lnSpc>
                <a:spcPts val="2300"/>
              </a:lnSpc>
              <a:spcBef>
                <a:spcPct val="0"/>
              </a:spcBef>
              <a:spcAft>
                <a:spcPts val="300"/>
              </a:spcAft>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rPr>
              <a:t>Brúsenie</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3048000" y="4007821"/>
            <a:ext cx="6102096" cy="2036575"/>
          </a:xfrm>
          <a:prstGeom prst="rect">
            <a:avLst/>
          </a:prstGeom>
        </p:spPr>
        <p:txBody>
          <a:bodyPr>
            <a:spAutoFit/>
          </a:bodyPr>
          <a:lstStyle/>
          <a:p>
            <a:pPr marL="285750" indent="-285750" algn="l">
              <a:lnSpc>
                <a:spcPts val="2300"/>
              </a:lnSpc>
              <a:spcBef>
                <a:spcPct val="0"/>
              </a:spcBef>
              <a:spcAft>
                <a:spcPts val="300"/>
              </a:spcAft>
              <a:buFont typeface="Arial" panose="020B0604020202020204" pitchFamily="34" charset="0"/>
              <a:buChar char="•"/>
            </a:pPr>
            <a:r>
              <a:rPr lang="sk" sz="1600" b="0" i="0" strike="noStrike" cap="none" spc="0" baseline="0">
                <a:solidFill>
                  <a:srgbClr val="000000"/>
                </a:solidFill>
                <a:effectLst/>
                <a:latin typeface="Helvetica"/>
                <a:ea typeface="Helvetica"/>
                <a:cs typeface="Helvetica"/>
              </a:rPr>
              <a:t>Sušenie</a:t>
            </a:r>
          </a:p>
          <a:p>
            <a:pPr marL="285750" indent="-285750" algn="l">
              <a:lnSpc>
                <a:spcPts val="2300"/>
              </a:lnSpc>
              <a:spcBef>
                <a:spcPct val="0"/>
              </a:spcBef>
              <a:spcAft>
                <a:spcPts val="300"/>
              </a:spcAft>
              <a:buFont typeface="Arial" panose="020B0604020202020204" pitchFamily="34" charset="0"/>
              <a:buChar char="•"/>
            </a:pPr>
            <a:r>
              <a:rPr lang="sk" sz="1600" b="0" i="0" strike="noStrike" cap="none" spc="0" baseline="0">
                <a:solidFill>
                  <a:srgbClr val="000000"/>
                </a:solidFill>
                <a:effectLst/>
                <a:latin typeface="Helvetica"/>
                <a:ea typeface="Helvetica"/>
                <a:cs typeface="Helvetica"/>
              </a:rPr>
              <a:t>Tvarovanie</a:t>
            </a:r>
          </a:p>
          <a:p>
            <a:pPr marL="285750" indent="-285750" algn="l">
              <a:lnSpc>
                <a:spcPts val="2300"/>
              </a:lnSpc>
              <a:spcBef>
                <a:spcPct val="0"/>
              </a:spcBef>
              <a:spcAft>
                <a:spcPts val="300"/>
              </a:spcAft>
              <a:buFont typeface="Arial" panose="020B0604020202020204" pitchFamily="34" charset="0"/>
              <a:buChar char="•"/>
            </a:pPr>
            <a:r>
              <a:rPr lang="sk" sz="1600" b="0" i="0" strike="noStrike" cap="none" spc="0" baseline="0">
                <a:solidFill>
                  <a:srgbClr val="000000"/>
                </a:solidFill>
                <a:effectLst/>
                <a:latin typeface="Helvetica"/>
                <a:ea typeface="Helvetica"/>
                <a:cs typeface="Helvetica"/>
              </a:rPr>
              <a:t>Miešanie</a:t>
            </a:r>
          </a:p>
          <a:p>
            <a:pPr marL="285750" indent="-285750" algn="l">
              <a:lnSpc>
                <a:spcPts val="2300"/>
              </a:lnSpc>
              <a:spcBef>
                <a:spcPct val="0"/>
              </a:spcBef>
              <a:spcAft>
                <a:spcPts val="300"/>
              </a:spcAft>
              <a:buFont typeface="Arial" panose="020B0604020202020204" pitchFamily="34" charset="0"/>
              <a:buChar char="•"/>
            </a:pPr>
            <a:r>
              <a:rPr lang="sk" sz="1600" b="0" i="0" strike="noStrike" cap="none" spc="0" baseline="0">
                <a:solidFill>
                  <a:srgbClr val="000000"/>
                </a:solidFill>
                <a:effectLst/>
                <a:latin typeface="Helvetica"/>
                <a:ea typeface="Helvetica"/>
                <a:cs typeface="Helvetica"/>
              </a:rPr>
              <a:t>Rezanie</a:t>
            </a:r>
          </a:p>
          <a:p>
            <a:pPr marL="285750" indent="-285750" algn="l">
              <a:lnSpc>
                <a:spcPts val="2300"/>
              </a:lnSpc>
              <a:spcBef>
                <a:spcPct val="0"/>
              </a:spcBef>
              <a:spcAft>
                <a:spcPts val="300"/>
              </a:spcAft>
              <a:buFont typeface="Arial" panose="020B0604020202020204" pitchFamily="34" charset="0"/>
              <a:buChar char="•"/>
            </a:pPr>
            <a:r>
              <a:rPr lang="sk" sz="1600" b="0" i="0" strike="noStrike" cap="none" spc="0" baseline="0">
                <a:solidFill>
                  <a:srgbClr val="000000"/>
                </a:solidFill>
                <a:effectLst/>
                <a:latin typeface="Helvetica"/>
                <a:ea typeface="Helvetica"/>
                <a:cs typeface="Helvetica"/>
              </a:rPr>
              <a:t>Pílenie</a:t>
            </a:r>
          </a:p>
          <a:p>
            <a:pPr marL="285750" indent="-285750" algn="l">
              <a:lnSpc>
                <a:spcPts val="2300"/>
              </a:lnSpc>
              <a:spcBef>
                <a:spcPct val="0"/>
              </a:spcBef>
              <a:spcAft>
                <a:spcPts val="300"/>
              </a:spcAft>
              <a:buFont typeface="Arial" panose="020B0604020202020204" pitchFamily="34" charset="0"/>
              <a:buChar char="•"/>
            </a:pPr>
            <a:r>
              <a:rPr lang="sk" sz="1600" b="0" i="0" strike="noStrike" cap="none" spc="0" baseline="0">
                <a:solidFill>
                  <a:srgbClr val="000000"/>
                </a:solidFill>
                <a:effectLst/>
                <a:latin typeface="Helvetica"/>
                <a:ea typeface="Helvetica"/>
                <a:cs typeface="Helvetica"/>
              </a:rPr>
              <a:t>Vŕtanie </a:t>
            </a:r>
            <a:r>
              <a:rPr lang="sk" sz="1600" b="0" i="0" strike="noStrike" cap="none" spc="0" baseline="0">
                <a:solidFill>
                  <a:srgbClr val="A6A6A6"/>
                </a:solidFill>
                <a:effectLst/>
                <a:latin typeface="Helvetica"/>
                <a:ea typeface="Helvetica"/>
                <a:cs typeface="Helvetica"/>
              </a:rPr>
              <a:t>(zoznam nie je úplný)</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a:xfrm>
            <a:off x="777244" y="1640901"/>
            <a:ext cx="4127265" cy="850900"/>
          </a:xfrm>
        </p:spPr>
        <p:txBody>
          <a:bodyPr/>
          <a:lstStyle/>
          <a:p>
            <a:pPr>
              <a:lnSpc>
                <a:spcPct val="100000"/>
              </a:lnSpc>
              <a:spcBef>
                <a:spcPct val="0"/>
              </a:spcBef>
            </a:pPr>
            <a:r>
              <a:rPr lang="en-IN" sz="2800" dirty="0">
                <a:latin typeface="Helvetica"/>
                <a:ea typeface="Helvetica"/>
                <a:cs typeface="Helvetica"/>
              </a:rPr>
              <a:t>KREMEŇ — </a:t>
            </a:r>
          </a:p>
          <a:p>
            <a:pPr>
              <a:lnSpc>
                <a:spcPct val="100000"/>
              </a:lnSpc>
              <a:spcBef>
                <a:spcPct val="0"/>
              </a:spcBef>
            </a:pPr>
            <a:r>
              <a:rPr lang="en-IN" sz="2800" dirty="0">
                <a:latin typeface="Helvetica"/>
                <a:ea typeface="Helvetica"/>
                <a:cs typeface="Helvetica"/>
              </a:rPr>
              <a:t>NEBEZPEČENSTVO PRE ZDRAVIE</a:t>
            </a:r>
            <a:endParaRPr lang="en-US" dirty="0"/>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3127183"/>
            <a:ext cx="5453623" cy="3167242"/>
          </a:xfrm>
        </p:spPr>
        <p:txBody>
          <a:bodyPr numCol="1"/>
          <a:lstStyle/>
          <a:p>
            <a:pPr marL="0" indent="0">
              <a:lnSpc>
                <a:spcPts val="2400"/>
              </a:lnSpc>
              <a:buNone/>
            </a:pPr>
            <a:r>
              <a:rPr lang="sk" sz="1800" b="0" i="0" strike="noStrike" cap="none" spc="0" baseline="0" dirty="0">
                <a:solidFill>
                  <a:srgbClr val="000000"/>
                </a:solidFill>
                <a:effectLst/>
                <a:latin typeface="Helvetica"/>
                <a:ea typeface="Helvetica"/>
                <a:cs typeface="Helvetica"/>
              </a:rPr>
              <a:t>Pri použití materiálov obsahujúcich kryštalický kremeň pri vysokoenergetických procesoch (ako je pílenie alebo vŕtanie) sa častice uvoľňujú vo forme veľmi jemného dýchateľného prachu (RCS), ktorý je voľným okom neviditeľný aj pri vysokých koncentráciách.</a:t>
            </a:r>
          </a:p>
          <a:p>
            <a:pPr marL="0" indent="0">
              <a:lnSpc>
                <a:spcPts val="2400"/>
              </a:lnSpc>
              <a:buNone/>
            </a:pPr>
            <a:r>
              <a:rPr lang="sk" sz="1800" b="0" i="0" strike="noStrike" cap="none" spc="0" baseline="0" dirty="0">
                <a:solidFill>
                  <a:srgbClr val="000000"/>
                </a:solidFill>
                <a:effectLst/>
                <a:latin typeface="Helvetica"/>
                <a:ea typeface="Helvetica"/>
                <a:cs typeface="Helvetica"/>
              </a:rPr>
              <a:t>RCS predstavuje vážne nebezpečenstvo pre zdravie pracovníkov.</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src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pPr>
              <a:lnSpc>
                <a:spcPct val="100000"/>
              </a:lnSpc>
              <a:spcBef>
                <a:spcPct val="0"/>
              </a:spcBef>
            </a:pPr>
            <a:r>
              <a:rPr lang="sk" sz="2800" b="1" i="0" strike="noStrike" cap="none" spc="0" baseline="0">
                <a:solidFill>
                  <a:srgbClr val="F6A317"/>
                </a:solidFill>
                <a:effectLst/>
                <a:latin typeface="Helvetica"/>
                <a:ea typeface="Helvetica"/>
                <a:cs typeface="Helvetica"/>
              </a:rPr>
              <a:t>RCS A SILIKÓZA</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362676"/>
            <a:ext cx="6618168" cy="4495324"/>
          </a:xfrm>
        </p:spPr>
        <p:txBody>
          <a:bodyPr anchor="t"/>
          <a:lstStyle/>
          <a:p>
            <a:pPr>
              <a:lnSpc>
                <a:spcPts val="2400"/>
              </a:lnSpc>
              <a:spcBef>
                <a:spcPts val="600"/>
              </a:spcBef>
              <a:spcAft>
                <a:spcPts val="600"/>
              </a:spcAft>
            </a:pPr>
            <a:r>
              <a:rPr lang="sk" sz="1800" b="0" i="0" strike="noStrike" cap="none" spc="0" baseline="0" dirty="0">
                <a:solidFill>
                  <a:srgbClr val="000000"/>
                </a:solidFill>
                <a:effectLst/>
                <a:latin typeface="Helvetica"/>
                <a:ea typeface="Helvetica"/>
                <a:cs typeface="Helvetica"/>
              </a:rPr>
              <a:t>Ukázalo sa, že časté a nadmerné vystavenie s RCS (zvyčajne počas mnohých rokov) spôsobuje silikózu a rakovinu pľúc:</a:t>
            </a:r>
          </a:p>
          <a:p>
            <a:pPr marL="285750" indent="-285750">
              <a:lnSpc>
                <a:spcPts val="2400"/>
              </a:lnSpc>
              <a:spcBef>
                <a:spcPts val="600"/>
              </a:spcBef>
              <a:spcAft>
                <a:spcPts val="600"/>
              </a:spcAft>
              <a:buFont typeface="Arial" panose="020B0604020202020204" pitchFamily="34" charset="0"/>
              <a:buChar char="•"/>
            </a:pPr>
            <a:r>
              <a:rPr lang="en-US" sz="1800" dirty="0">
                <a:solidFill>
                  <a:srgbClr val="000000"/>
                </a:solidFill>
                <a:latin typeface="Helvetica"/>
                <a:ea typeface="Helvetica"/>
                <a:cs typeface="Helvetica"/>
              </a:rPr>
              <a:t>S</a:t>
            </a:r>
            <a:r>
              <a:rPr lang="sk" sz="1800" b="0" i="0" strike="noStrike" cap="none" spc="0" baseline="0" dirty="0">
                <a:solidFill>
                  <a:srgbClr val="000000"/>
                </a:solidFill>
                <a:effectLst/>
                <a:latin typeface="Helvetica"/>
                <a:ea typeface="Helvetica"/>
                <a:cs typeface="Helvetica"/>
              </a:rPr>
              <a:t>ilikóza vzniká vdychovaním jemných prachových častíc v pľúcach, čo vedie k chronickým ťažkostiam s dýchaním neskôr v živote a v niektorých prípadoch aj k smrti. </a:t>
            </a:r>
          </a:p>
          <a:p>
            <a:pPr marL="285750" indent="-285750">
              <a:lnSpc>
                <a:spcPts val="2400"/>
              </a:lnSpc>
              <a:spcBef>
                <a:spcPts val="600"/>
              </a:spcBef>
              <a:spcAft>
                <a:spcPts val="600"/>
              </a:spcAft>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Existujú rôzne štádiá silikózy, od „jednoduchej silikózy“ po „progresívnu masívnu fibrózu“ (PMF).</a:t>
            </a:r>
          </a:p>
          <a:p>
            <a:pPr marL="285750" indent="-285750">
              <a:lnSpc>
                <a:spcPts val="2400"/>
              </a:lnSpc>
              <a:spcBef>
                <a:spcPts val="600"/>
              </a:spcBef>
              <a:spcAft>
                <a:spcPts val="600"/>
              </a:spcAft>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Epidemiologické štúdie ukazujú, že výskyt rakoviny pľúc sa zvýšil najmä u pracovníkov so silikózou. </a:t>
            </a:r>
          </a:p>
          <a:p>
            <a:pPr>
              <a:lnSpc>
                <a:spcPts val="2400"/>
              </a:lnSpc>
            </a:pPr>
            <a:endParaRPr lang="en-US" sz="1800" dirty="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1551"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sk" sz="1200" b="0" i="0" strike="noStrike" cap="none" spc="0" baseline="0">
                <a:solidFill>
                  <a:srgbClr val="000000"/>
                </a:solidFill>
                <a:effectLst/>
                <a:latin typeface="Helvetica"/>
                <a:ea typeface="Helvetica"/>
                <a:cs typeface="Helvetica"/>
              </a:rPr>
              <a:t>Zdravé pľúca</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941552" y="6345532"/>
            <a:ext cx="2268160"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sk" sz="1200" b="0" i="0" strike="noStrike" cap="none" spc="0" baseline="0">
                <a:solidFill>
                  <a:srgbClr val="000000"/>
                </a:solidFill>
                <a:effectLst/>
                <a:latin typeface="Helvetica"/>
                <a:ea typeface="Helvetica"/>
                <a:cs typeface="Helvetica"/>
              </a:rPr>
              <a:t> Pľúca ovplyvnené PMF</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4" y="1640901"/>
            <a:ext cx="6746996" cy="850900"/>
          </a:xfrm>
        </p:spPr>
        <p:txBody>
          <a:bodyPr/>
          <a:lstStyle/>
          <a:p>
            <a:pPr>
              <a:lnSpc>
                <a:spcPct val="100000"/>
              </a:lnSpc>
              <a:spcBef>
                <a:spcPct val="0"/>
              </a:spcBef>
            </a:pPr>
            <a:r>
              <a:rPr lang="sk" sz="2800" b="1" i="0" strike="noStrike" cap="none" spc="0" baseline="0">
                <a:solidFill>
                  <a:srgbClr val="F6A317"/>
                </a:solidFill>
                <a:effectLst/>
                <a:latin typeface="Helvetica"/>
                <a:ea typeface="Helvetica"/>
                <a:cs typeface="Helvetica"/>
              </a:rPr>
              <a:t>MINIMALIZÁCIA VYSTAVENIA SA RCS</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190396"/>
            <a:ext cx="8325661" cy="43516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400"/>
              </a:lnSpc>
              <a:spcBef>
                <a:spcPts val="600"/>
              </a:spcBef>
              <a:spcAft>
                <a:spcPts val="600"/>
              </a:spcAft>
              <a:buNone/>
            </a:pPr>
            <a:r>
              <a:rPr lang="sk" sz="1800" b="0" i="0" strike="noStrike" cap="none" spc="0" baseline="0" dirty="0">
                <a:solidFill>
                  <a:srgbClr val="000000"/>
                </a:solidFill>
                <a:effectLst/>
                <a:latin typeface="Helvetica"/>
                <a:ea typeface="Helvetica"/>
                <a:cs typeface="Helvetica"/>
              </a:rPr>
              <a:t>Riziku vzniku pľúcneho ochorenia sa dá úplne predísť, ak sa uplatňujú </a:t>
            </a:r>
            <a:br>
              <a:rPr lang="en-US" sz="1800" b="0" i="0" strike="noStrike" cap="none" spc="0" baseline="0" dirty="0">
                <a:solidFill>
                  <a:srgbClr val="000000"/>
                </a:solidFill>
                <a:effectLst/>
                <a:latin typeface="Helvetica"/>
                <a:ea typeface="Helvetica"/>
                <a:cs typeface="Helvetica"/>
              </a:rPr>
            </a:br>
            <a:r>
              <a:rPr lang="sk" sz="1800" b="0" i="0" strike="noStrike" cap="none" spc="0" baseline="0" dirty="0">
                <a:solidFill>
                  <a:srgbClr val="000000"/>
                </a:solidFill>
                <a:effectLst/>
                <a:latin typeface="Helvetica"/>
                <a:ea typeface="Helvetica"/>
                <a:cs typeface="Helvetica"/>
              </a:rPr>
              <a:t>kontrolné opatrenia a osvedčené postupy. </a:t>
            </a:r>
          </a:p>
          <a:p>
            <a:pPr marL="0" indent="0">
              <a:lnSpc>
                <a:spcPts val="2400"/>
              </a:lnSpc>
              <a:spcBef>
                <a:spcPts val="600"/>
              </a:spcBef>
              <a:spcAft>
                <a:spcPts val="600"/>
              </a:spcAft>
              <a:buNone/>
            </a:pPr>
            <a:r>
              <a:rPr lang="sk" sz="1800" b="0" i="0" strike="noStrike" cap="none" spc="0" baseline="0" dirty="0">
                <a:solidFill>
                  <a:srgbClr val="000000"/>
                </a:solidFill>
                <a:effectLst/>
                <a:latin typeface="Helvetica"/>
                <a:ea typeface="Helvetica"/>
                <a:cs typeface="Helvetica"/>
              </a:rPr>
              <a:t>Riadime sa osvedčenými postupmi NEPSI, ktoré majú štyri hlavné kroky:</a:t>
            </a:r>
          </a:p>
          <a:p>
            <a:pPr marL="285750" indent="-285750">
              <a:lnSpc>
                <a:spcPts val="2400"/>
              </a:lnSpc>
              <a:spcBef>
                <a:spcPct val="0"/>
              </a:spcBef>
            </a:pPr>
            <a:r>
              <a:rPr lang="sk" sz="1800" b="1" i="0" strike="noStrike" cap="none" spc="0" baseline="0" dirty="0">
                <a:solidFill>
                  <a:srgbClr val="000000"/>
                </a:solidFill>
                <a:effectLst/>
                <a:latin typeface="Helvetica"/>
                <a:ea typeface="Helvetica"/>
                <a:cs typeface="Helvetica"/>
              </a:rPr>
              <a:t>Posúdenie rizík:</a:t>
            </a:r>
            <a:r>
              <a:rPr lang="sk" sz="1800" b="0" i="0" strike="noStrike" cap="none" spc="0" baseline="0" dirty="0">
                <a:solidFill>
                  <a:srgbClr val="000000"/>
                </a:solidFill>
                <a:effectLst/>
                <a:latin typeface="Helvetica"/>
                <a:ea typeface="Helvetica"/>
                <a:cs typeface="Helvetica"/>
              </a:rPr>
              <a:t> posúdenie rizika expozície</a:t>
            </a:r>
          </a:p>
          <a:p>
            <a:pPr marL="285750" indent="-285750">
              <a:lnSpc>
                <a:spcPts val="2400"/>
              </a:lnSpc>
              <a:spcBef>
                <a:spcPct val="0"/>
              </a:spcBef>
            </a:pPr>
            <a:r>
              <a:rPr lang="sk" sz="1800" b="1" i="0" strike="noStrike" cap="none" spc="0" baseline="0" dirty="0">
                <a:solidFill>
                  <a:srgbClr val="000000"/>
                </a:solidFill>
                <a:effectLst/>
                <a:latin typeface="Helvetica"/>
                <a:ea typeface="Helvetica"/>
                <a:cs typeface="Helvetica"/>
              </a:rPr>
              <a:t>Kontrola: </a:t>
            </a:r>
            <a:r>
              <a:rPr lang="sk" sz="1800" b="0" i="0" strike="noStrike" cap="none" spc="0" baseline="0" dirty="0">
                <a:solidFill>
                  <a:srgbClr val="000000"/>
                </a:solidFill>
                <a:effectLst/>
                <a:latin typeface="Helvetica"/>
                <a:ea typeface="Helvetica"/>
                <a:cs typeface="Helvetica"/>
              </a:rPr>
              <a:t>rozhodovanie o tom, ako kontrolovať a predchádzať expozícii</a:t>
            </a:r>
          </a:p>
          <a:p>
            <a:pPr marL="285750" indent="-285750">
              <a:lnSpc>
                <a:spcPts val="2400"/>
              </a:lnSpc>
              <a:spcBef>
                <a:spcPct val="0"/>
              </a:spcBef>
            </a:pPr>
            <a:r>
              <a:rPr lang="sk" sz="1800" b="1" i="0" strike="noStrike" cap="none" spc="0" baseline="0" dirty="0">
                <a:solidFill>
                  <a:srgbClr val="000000"/>
                </a:solidFill>
                <a:effectLst/>
                <a:latin typeface="Helvetica"/>
                <a:ea typeface="Helvetica"/>
                <a:cs typeface="Helvetica"/>
              </a:rPr>
              <a:t>Monitorovanie:</a:t>
            </a:r>
            <a:r>
              <a:rPr lang="sk" sz="1800" b="0" i="0" strike="noStrike" cap="none" spc="0" baseline="0" dirty="0">
                <a:solidFill>
                  <a:srgbClr val="000000"/>
                </a:solidFill>
                <a:effectLst/>
                <a:latin typeface="Helvetica"/>
                <a:ea typeface="Helvetica"/>
                <a:cs typeface="Helvetica"/>
              </a:rPr>
              <a:t> monitorovanie účinnosti kontrolných opatrení</a:t>
            </a:r>
          </a:p>
          <a:p>
            <a:pPr marL="285750" indent="-285750">
              <a:lnSpc>
                <a:spcPts val="2400"/>
              </a:lnSpc>
              <a:spcBef>
                <a:spcPct val="0"/>
              </a:spcBef>
            </a:pPr>
            <a:r>
              <a:rPr lang="sk" sz="1800" b="1" i="0" strike="noStrike" cap="none" spc="0" baseline="0" dirty="0">
                <a:solidFill>
                  <a:srgbClr val="000000"/>
                </a:solidFill>
                <a:effectLst/>
                <a:latin typeface="Helvetica"/>
                <a:ea typeface="Helvetica"/>
                <a:cs typeface="Helvetica"/>
              </a:rPr>
              <a:t>Vzdelávanie:</a:t>
            </a:r>
            <a:r>
              <a:rPr lang="sk" sz="1800" b="0" i="0" strike="noStrike" cap="none" spc="0" baseline="0" dirty="0">
                <a:solidFill>
                  <a:srgbClr val="000000"/>
                </a:solidFill>
                <a:effectLst/>
                <a:latin typeface="Helvetica"/>
                <a:ea typeface="Helvetica"/>
                <a:cs typeface="Helvetica"/>
              </a:rPr>
              <a:t> poskytovanie informácií, inštruktáží a školení</a:t>
            </a:r>
          </a:p>
          <a:p>
            <a:pPr marL="0" indent="0">
              <a:lnSpc>
                <a:spcPts val="2400"/>
              </a:lnSpc>
              <a:buNone/>
            </a:pPr>
            <a:r>
              <a:rPr lang="sk" sz="1800" b="1" i="0" strike="noStrike" cap="none" spc="0" baseline="0" dirty="0">
                <a:solidFill>
                  <a:srgbClr val="000000"/>
                </a:solidFill>
                <a:effectLst/>
                <a:latin typeface="Helvetica"/>
                <a:ea typeface="Helvetica"/>
                <a:cs typeface="Helvetica"/>
              </a:rPr>
              <a:t>NEPSI</a:t>
            </a:r>
            <a:r>
              <a:rPr lang="sk" sz="1800" b="0" i="0" strike="noStrike" cap="none" spc="0" baseline="0" dirty="0">
                <a:solidFill>
                  <a:srgbClr val="000000"/>
                </a:solidFill>
                <a:effectLst/>
                <a:latin typeface="Helvetica"/>
                <a:ea typeface="Helvetica"/>
                <a:cs typeface="Helvetica"/>
              </a:rPr>
              <a:t> je skratka pre „Európsku sieť pre kremeň“, ktorú vytvorili európske sektorové združenia zamestnancov a zamestnávateľov, ktoré podpísali sociálny dialóg „Dohoda o ochrane zdravia pracovníkov prostredníctvom správnej manipulácie a správneho používania kryštalického kremeňa a produktov, ktoré ho obsahujú“.</a:t>
            </a:r>
          </a:p>
          <a:p>
            <a:pPr>
              <a:lnSpc>
                <a:spcPts val="2400"/>
              </a:lnSpc>
            </a:pPr>
            <a:endParaRPr lang="en-US" sz="18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857037" cy="850900"/>
          </a:xfrm>
        </p:spPr>
        <p:txBody>
          <a:bodyPr/>
          <a:lstStyle/>
          <a:p>
            <a:pPr>
              <a:lnSpc>
                <a:spcPct val="100000"/>
              </a:lnSpc>
              <a:spcBef>
                <a:spcPct val="0"/>
              </a:spcBef>
            </a:pPr>
            <a:r>
              <a:rPr lang="sk" sz="2800" b="1" i="0" strike="noStrike" cap="none" spc="0" baseline="0">
                <a:solidFill>
                  <a:srgbClr val="F6A317"/>
                </a:solidFill>
                <a:effectLst/>
                <a:latin typeface="Helvetica"/>
                <a:ea typeface="Helvetica"/>
                <a:cs typeface="Helvetica"/>
              </a:rPr>
              <a:t>TECHNIKY KONTROLY PRACHU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k" sz="1800" b="0" i="0" strike="noStrike" cap="none" spc="0" baseline="0">
                <a:solidFill>
                  <a:srgbClr val="000000"/>
                </a:solidFill>
                <a:effectLst/>
                <a:latin typeface="Helvetica"/>
                <a:ea typeface="Helvetica"/>
                <a:cs typeface="Helvetica"/>
              </a:rPr>
              <a:t>Existuje päť hlavných techník kontroly prachu, ktoré sa používajú na riadenie RCS, ktoré sú súčasťou osvedčených postupov NEPSI.</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647437" y="342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42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266096" cy="1815882"/>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SPRÁVNA HYGIENA/</a:t>
            </a:r>
            <a:r>
              <a:rPr lang="en-US" sz="1050" b="1" i="0" strike="noStrike" cap="none" spc="50" baseline="0" dirty="0">
                <a:solidFill>
                  <a:srgbClr val="EF9A2E"/>
                </a:solidFill>
                <a:effectLst/>
                <a:latin typeface="Futura Medium"/>
                <a:ea typeface="Futura Medium"/>
                <a:cs typeface="Futura Medium"/>
              </a:rPr>
              <a:t> </a:t>
            </a:r>
            <a:r>
              <a:rPr lang="sk" sz="1050" b="1" i="0" strike="noStrike" cap="none" spc="50" baseline="0" dirty="0">
                <a:solidFill>
                  <a:srgbClr val="EF9A2E"/>
                </a:solidFill>
                <a:effectLst/>
                <a:latin typeface="Futura Medium"/>
                <a:ea typeface="Futura Medium"/>
                <a:cs typeface="Futura Medium"/>
              </a:rPr>
              <a:t>UPRATOVANIE NA PRACOVISKU</a:t>
            </a:r>
          </a:p>
          <a:p>
            <a:r>
              <a:rPr lang="sk" sz="1200" b="0" i="0" strike="noStrike" cap="none" spc="0" baseline="0" dirty="0">
                <a:solidFill>
                  <a:srgbClr val="000000"/>
                </a:solidFill>
                <a:effectLst/>
                <a:latin typeface="Calibri"/>
                <a:ea typeface="Calibri"/>
                <a:cs typeface="Calibri"/>
              </a:rPr>
              <a:t>Pranie pracovného odevu a vysávanie prachu, ktorý vzniká pri procesoch, zastaví hromadenie prachu v priebehu času – čistý pracovný priestor je bezpečný.</a:t>
            </a:r>
          </a:p>
          <a:p>
            <a:endParaRPr lang="en-US" dirty="0"/>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420000"/>
            <a:ext cx="2134063" cy="1334834"/>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UZAVRETÝ PRIESTOR</a:t>
            </a:r>
          </a:p>
          <a:p>
            <a:pPr>
              <a:spcAft>
                <a:spcPts val="300"/>
              </a:spcAft>
            </a:pPr>
            <a:r>
              <a:rPr lang="sk" sz="1200" b="0" i="0" strike="noStrike" cap="none" spc="0" baseline="0" dirty="0">
                <a:solidFill>
                  <a:srgbClr val="000000"/>
                </a:solidFill>
                <a:effectLst/>
                <a:latin typeface="Calibri"/>
                <a:ea typeface="Calibri"/>
                <a:cs typeface="Calibri"/>
              </a:rPr>
              <a:t>Vykonávanie procesov výroby RCS v uzavretom prostredí zabraňuje vystaveniu sa prachu pri zdroji.</a:t>
            </a:r>
          </a:p>
          <a:p>
            <a:pPr>
              <a:spcAft>
                <a:spcPts val="300"/>
              </a:spcAft>
            </a:pPr>
            <a:endParaRPr lang="en-US" dirty="0"/>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ODSÁVANIE/VETRANIE</a:t>
            </a:r>
          </a:p>
          <a:p>
            <a:pPr>
              <a:spcAft>
                <a:spcPts val="300"/>
              </a:spcAft>
            </a:pPr>
            <a:r>
              <a:rPr lang="sk" sz="1200" b="0" i="0" strike="noStrike" cap="none" spc="0" baseline="0">
                <a:solidFill>
                  <a:srgbClr val="000000"/>
                </a:solidFill>
                <a:effectLst/>
                <a:latin typeface="Calibri"/>
                <a:ea typeface="Calibri"/>
                <a:cs typeface="Calibri"/>
              </a:rPr>
              <a:t>Zachytenie RCS pri zdroji predtým, ako sme mu vystavení, a nahradenie kontaminovaného vzduchu čistým vzduchom.</a:t>
            </a:r>
          </a:p>
          <a:p>
            <a:endParaRPr lang="en-US"/>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420000"/>
            <a:ext cx="2134062" cy="1479758"/>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OCHRANNÉ VYBAVENIE</a:t>
            </a:r>
          </a:p>
          <a:p>
            <a:r>
              <a:rPr lang="sk" sz="1200" b="0" i="0" strike="noStrike" cap="none" spc="0" baseline="0" dirty="0">
                <a:solidFill>
                  <a:srgbClr val="000000"/>
                </a:solidFill>
                <a:effectLst/>
                <a:latin typeface="Calibri"/>
                <a:ea typeface="Calibri"/>
                <a:cs typeface="Calibri"/>
              </a:rPr>
              <a:t>OOP (napr. tvárové masky) chránia pracovníkov pred prachom, keď všetky ostatné kontrolné opatrenia nestačia na kontrolu rizík expozície.</a:t>
            </a:r>
          </a:p>
          <a:p>
            <a:endParaRPr lang="en-US" dirty="0"/>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VODA</a:t>
            </a:r>
          </a:p>
          <a:p>
            <a:pPr>
              <a:spcAft>
                <a:spcPts val="300"/>
              </a:spcAft>
            </a:pPr>
            <a:r>
              <a:rPr lang="sk" sz="1200" b="0" i="0" strike="noStrike" cap="none" spc="0" baseline="0">
                <a:solidFill>
                  <a:srgbClr val="000000"/>
                </a:solidFill>
                <a:effectLst/>
                <a:latin typeface="Calibri"/>
                <a:ea typeface="Calibri"/>
                <a:cs typeface="Calibri"/>
              </a:rPr>
              <a:t>Udržiavanie procesov v mokrom stave zabraňuje prenikaniu prachu do vzduchu zachytávaním častíc vodou.</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5674356" cy="850900"/>
          </a:xfrm>
        </p:spPr>
        <p:txBody>
          <a:bodyPr/>
          <a:lstStyle/>
          <a:p>
            <a:pPr>
              <a:lnSpc>
                <a:spcPct val="100000"/>
              </a:lnSpc>
              <a:spcBef>
                <a:spcPct val="0"/>
              </a:spcBef>
            </a:pPr>
            <a:r>
              <a:rPr lang="sk" sz="2800" b="1" i="0" strike="noStrike" cap="none" spc="0" baseline="0" dirty="0">
                <a:solidFill>
                  <a:srgbClr val="F6A317"/>
                </a:solidFill>
                <a:effectLst/>
                <a:latin typeface="Helvetica"/>
                <a:ea typeface="Helvetica"/>
                <a:cs typeface="Helvetica"/>
              </a:rPr>
              <a:t>OPATRENIA NA OCHRANU PRED RCS, KTORÉ POUŽÍVAME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815771"/>
            <a:ext cx="5453624" cy="3229274"/>
          </a:xfrm>
        </p:spPr>
        <p:txBody>
          <a:bodyPr anchor="t"/>
          <a:lstStyle/>
          <a:p>
            <a:pPr>
              <a:lnSpc>
                <a:spcPts val="2400"/>
              </a:lnSpc>
            </a:pPr>
            <a:r>
              <a:rPr lang="sk" sz="1800" b="0" i="0" strike="noStrike" cap="none" spc="0" baseline="0" dirty="0">
                <a:solidFill>
                  <a:srgbClr val="FF0000"/>
                </a:solidFill>
                <a:effectLst/>
                <a:latin typeface="Helvetica"/>
                <a:ea typeface="Helvetica"/>
                <a:cs typeface="Helvetica"/>
              </a:rPr>
              <a:t>Zástupný znak pre školiteľov na zahrnutie informácií o prvkoch ochrany, ktoré musia na tomto pracovisku využiť (napr. zapnutie ventilačných systémov, používanie OOP atď.).</a:t>
            </a:r>
          </a:p>
          <a:p>
            <a:pPr>
              <a:lnSpc>
                <a:spcPts val="2400"/>
              </a:lnSpc>
            </a:pPr>
            <a:endParaRPr lang="en-US" sz="1800" dirty="0">
              <a:solidFill>
                <a:srgbClr val="FF0000"/>
              </a:solidFill>
              <a:cs typeface="Helvetica"/>
            </a:endParaRPr>
          </a:p>
          <a:p>
            <a:pPr>
              <a:lnSpc>
                <a:spcPts val="2400"/>
              </a:lnSpc>
            </a:pPr>
            <a:r>
              <a:rPr lang="sk" sz="1800" b="0" i="0" strike="noStrike" cap="none" spc="0" baseline="0" dirty="0">
                <a:solidFill>
                  <a:srgbClr val="FF0000"/>
                </a:solidFill>
                <a:effectLst/>
                <a:latin typeface="Helvetica"/>
                <a:ea typeface="Helvetica"/>
                <a:cs typeface="Helvetica"/>
              </a:rPr>
              <a:t>* Zvážte zahrnutie fotografií *</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spcBef>
                <a:spcPct val="0"/>
              </a:spcBef>
            </a:pPr>
            <a:r>
              <a:rPr lang="sk" sz="2800" b="1" i="0" strike="noStrike" cap="none" spc="0" baseline="0">
                <a:solidFill>
                  <a:srgbClr val="F6A317"/>
                </a:solidFill>
                <a:effectLst/>
                <a:latin typeface="Helvetica"/>
                <a:ea typeface="Helvetica"/>
                <a:cs typeface="Helvetica"/>
              </a:rPr>
              <a:t>ZÁVER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nchor="t"/>
          <a:lstStyle/>
          <a:p>
            <a:pPr>
              <a:lnSpc>
                <a:spcPts val="2400"/>
              </a:lnSpc>
              <a:spcBef>
                <a:spcPts val="600"/>
              </a:spcBef>
              <a:spcAft>
                <a:spcPts val="1000"/>
              </a:spcAft>
            </a:pPr>
            <a:r>
              <a:rPr lang="sk" sz="1800" b="0" i="0" strike="noStrike" cap="none" spc="0" baseline="0">
                <a:solidFill>
                  <a:srgbClr val="000000"/>
                </a:solidFill>
                <a:effectLst/>
                <a:latin typeface="Helvetica"/>
                <a:ea typeface="Helvetica"/>
                <a:cs typeface="Helvetica"/>
              </a:rPr>
              <a:t>RCS je pracovné riziko, ktoré môže viesť k zdravotným problémom, ktoré menia život, ako je silikóza a rakovina. Pamätajte si:</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000000"/>
                </a:solidFill>
                <a:effectLst/>
                <a:latin typeface="Helvetica"/>
                <a:ea typeface="Helvetica"/>
                <a:cs typeface="Helvetica"/>
              </a:rPr>
              <a:t>RCS predstavuje vážne riziko pre zdravie pracovníkov.</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000000"/>
                </a:solidFill>
                <a:effectLst/>
                <a:latin typeface="Helvetica"/>
                <a:ea typeface="Helvetica"/>
                <a:cs typeface="Helvetica"/>
              </a:rPr>
              <a:t>Rizikám expozície sa dá úplne predchádzať použitím vhodných kontrolných opatrení.</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000000"/>
                </a:solidFill>
                <a:effectLst/>
                <a:latin typeface="Helvetica"/>
                <a:ea typeface="Helvetica"/>
                <a:cs typeface="Helvetica"/>
              </a:rPr>
              <a:t>Na pracovisku musia byť prítomné, udržiavané a používané kontrolné opatrenia.</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FF0000"/>
                </a:solidFill>
                <a:effectLst/>
                <a:latin typeface="Helvetica"/>
                <a:ea typeface="Helvetica"/>
                <a:cs typeface="Helvetica"/>
              </a:rPr>
              <a:t>Školiteľ pridá kontextové závery.</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sk" sz="2800" b="1" i="0" strike="noStrike" cap="none" spc="0" baseline="0">
                <a:solidFill>
                  <a:srgbClr val="F6A317"/>
                </a:solidFill>
                <a:effectLst/>
                <a:latin typeface="Helvetica"/>
                <a:ea typeface="Helvetica"/>
                <a:cs typeface="Helvetica"/>
              </a:rPr>
              <a:t>PRÁZDNA SNÍMKA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sk" sz="1800" b="0" i="0" strike="noStrike" cap="none" spc="0" baseline="0">
                <a:solidFill>
                  <a:srgbClr val="000000"/>
                </a:solidFill>
                <a:effectLst/>
                <a:latin typeface="Helvetica"/>
                <a:ea typeface="Helvetica"/>
                <a:cs typeface="Helvetica"/>
              </a:rPr>
              <a:t>Túto snímku použite na vytvorenie vlastného školiaceho materiálu špecifického pre pracovné prostredie/kontext.</a:t>
            </a:r>
          </a:p>
          <a:p>
            <a:pPr>
              <a:lnSpc>
                <a:spcPts val="2400"/>
              </a:lnSpc>
            </a:pPr>
            <a:r>
              <a:rPr lang="sk" sz="1800" b="0" i="0" strike="noStrike" cap="none" spc="0" baseline="0">
                <a:solidFill>
                  <a:srgbClr val="000000"/>
                </a:solidFill>
                <a:effectLst/>
                <a:latin typeface="Helvetica"/>
                <a:ea typeface="Helvetica"/>
                <a:cs typeface="Helvetica"/>
              </a:rPr>
              <a:t>Ak chcete zmeniť obrázok, kliknite pravým tlačidlom myši &gt; zmeniť obrázok &gt; zo súboru.</a:t>
            </a:r>
          </a:p>
          <a:p>
            <a:pPr>
              <a:lnSpc>
                <a:spcPts val="2400"/>
              </a:lnSpc>
            </a:pPr>
            <a:r>
              <a:rPr lang="sk" sz="1800" b="0" i="0" strike="noStrike" cap="none" spc="0" baseline="0">
                <a:solidFill>
                  <a:srgbClr val="000000"/>
                </a:solidFill>
                <a:effectLst/>
                <a:latin typeface="Helvetica"/>
                <a:ea typeface="Helvetica"/>
                <a:cs typeface="Helvetica"/>
              </a:rPr>
              <a:t>Ak chcete vytvoriť ďalšie snímky, kliknite na kartu „Nová snímka“ vyššie.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spcBef>
                <a:spcPct val="0"/>
              </a:spcBef>
            </a:pPr>
            <a:r>
              <a:rPr lang="sk" sz="2800" b="1" i="0" strike="noStrike" cap="none" spc="0" baseline="0">
                <a:solidFill>
                  <a:srgbClr val="F6A317"/>
                </a:solidFill>
                <a:effectLst/>
                <a:latin typeface="Helvetica"/>
                <a:ea typeface="Helvetica"/>
                <a:cs typeface="Helvetica"/>
              </a:rPr>
              <a:t>PAMÄTAJTE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302569"/>
            <a:ext cx="5453624" cy="2938988"/>
          </a:xfrm>
        </p:spPr>
        <p:txBody>
          <a:bodyPr anchor="t"/>
          <a:lstStyle/>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Dlhodobé vystavenie vysokým hladinám RCS môže spôsobiť invalidizujúce ochorenie pľúc.</a:t>
            </a:r>
          </a:p>
          <a:p>
            <a:pPr>
              <a:lnSpc>
                <a:spcPts val="2400"/>
              </a:lnSpc>
            </a:pPr>
            <a:r>
              <a:rPr lang="sk" sz="1800" b="0" i="0" strike="noStrike" cap="none" spc="0" baseline="0" dirty="0">
                <a:solidFill>
                  <a:srgbClr val="000000"/>
                </a:solidFill>
                <a:effectLst/>
                <a:latin typeface="Helvetica"/>
                <a:ea typeface="Helvetica"/>
                <a:cs typeface="Helvetica"/>
              </a:rPr>
              <a:t>Je dôležité, aby sme sa každý deň chránili pred vystavením sa tomuto polietavému prachu. </a:t>
            </a:r>
          </a:p>
          <a:p>
            <a:pPr>
              <a:lnSpc>
                <a:spcPts val="2400"/>
              </a:lnSpc>
            </a:pPr>
            <a:r>
              <a:rPr lang="sk" sz="1800" b="0" i="0" strike="noStrike" cap="none" spc="0" baseline="0" dirty="0">
                <a:solidFill>
                  <a:srgbClr val="000000"/>
                </a:solidFill>
                <a:effectLst/>
                <a:latin typeface="Helvetica"/>
                <a:ea typeface="Helvetica"/>
                <a:cs typeface="Helvetica"/>
              </a:rPr>
              <a:t>Dodržiavaním osvedčených postupov dnes chránime svoje zdravie do budúcnosti.</a:t>
            </a:r>
          </a:p>
          <a:p>
            <a:pPr>
              <a:lnSpc>
                <a:spcPts val="2400"/>
              </a:lnSpc>
            </a:pPr>
            <a:r>
              <a:rPr lang="sk" sz="1800" b="0" i="0" strike="noStrike" cap="none" spc="0" baseline="0" dirty="0">
                <a:solidFill>
                  <a:srgbClr val="000000"/>
                </a:solidFill>
                <a:effectLst/>
                <a:latin typeface="Helvetica"/>
                <a:ea typeface="Helvetica"/>
                <a:cs typeface="Helvetica"/>
              </a:rPr>
              <a:t>Ako budete tráviť svoj dôchodok?</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spcBef>
                <a:spcPct val="0"/>
              </a:spcBef>
            </a:pPr>
            <a:r>
              <a:rPr lang="sk" sz="2800" b="1" i="0" strike="noStrike" cap="none" spc="0" baseline="0">
                <a:solidFill>
                  <a:srgbClr val="F6A317"/>
                </a:solidFill>
                <a:effectLst/>
                <a:latin typeface="Helvetica"/>
                <a:ea typeface="Helvetica"/>
                <a:cs typeface="Helvetica"/>
              </a:rPr>
              <a:t>DODATOČNÉ VZDELÁVACIE MATERIÁLY</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3" history="0"/>
              </a:rPr>
              <a:t>Hárok úloh NEPSI</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4" history="0"/>
              </a:rPr>
              <a:t>Príručka osvedčených postupov NEPSI</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5" history="0"/>
              </a:rPr>
              <a:t>Príručka NEPSI pre MSP</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302195"/>
            <a:ext cx="10022946" cy="358498"/>
          </a:xfrm>
          <a:prstGeom prst="rect">
            <a:avLst/>
          </a:prstGeom>
          <a:noFill/>
          <a:ln>
            <a:noFill/>
          </a:ln>
        </p:spPr>
        <p:txBody>
          <a:bodyPr wrap="square" anchor="ctr">
            <a:spAutoFit/>
          </a:bodyPr>
          <a:lstStyle/>
          <a:p>
            <a:pPr>
              <a:spcBef>
                <a:spcPts val="1200"/>
              </a:spcBef>
              <a:spcAft>
                <a:spcPts val="1200"/>
              </a:spcAft>
              <a:buSzPct val="130000"/>
            </a:pPr>
            <a:r>
              <a:rPr lang="sk" sz="1750" b="0" i="0" strike="noStrike" cap="none" spc="0" baseline="0">
                <a:solidFill>
                  <a:srgbClr val="000000"/>
                </a:solidFill>
                <a:effectLst/>
                <a:latin typeface="Calibri"/>
                <a:ea typeface="Calibri"/>
                <a:cs typeface="Calibri"/>
              </a:rPr>
              <a:t>Navštívte </a:t>
            </a:r>
            <a:r>
              <a:rPr lang="sk" sz="1750" b="1" i="0" strike="noStrike" cap="none" spc="0" baseline="0">
                <a:solidFill>
                  <a:srgbClr val="000000"/>
                </a:solidFill>
                <a:effectLst/>
                <a:latin typeface="Calibri"/>
                <a:ea typeface="Calibri"/>
                <a:cs typeface="Calibri"/>
              </a:rPr>
              <a:t>e-vzdelávaciu platformu NEPSI</a:t>
            </a:r>
            <a:r>
              <a:rPr lang="sk" sz="1750" b="0" i="0" strike="noStrike" cap="none" spc="0" baseline="0">
                <a:solidFill>
                  <a:srgbClr val="000000"/>
                </a:solidFill>
                <a:effectLst/>
                <a:latin typeface="Calibri"/>
                <a:ea typeface="Calibri"/>
                <a:cs typeface="Calibri"/>
              </a:rPr>
              <a:t> na </a:t>
            </a:r>
            <a:r>
              <a:rPr lang="sk" sz="1750" b="0" i="0" strike="noStrike" cap="none" spc="0" baseline="0">
                <a:solidFill>
                  <a:srgbClr val="000000"/>
                </a:solidFill>
                <a:effectLst/>
                <a:latin typeface="Calibri"/>
                <a:ea typeface="Calibri"/>
                <a:cs typeface="Calibri"/>
                <a:hlinkClick r:id="rId6" history="0"/>
              </a:rPr>
              <a:t>training.nepsi.eu</a:t>
            </a:r>
            <a:r>
              <a:rPr lang="sk" sz="1750" b="0" i="0" strike="noStrike" cap="none" spc="0" baseline="0">
                <a:solidFill>
                  <a:srgbClr val="000000"/>
                </a:solidFill>
                <a:effectLst/>
                <a:latin typeface="Calibri"/>
                <a:ea typeface="Calibri"/>
                <a:cs typeface="Calibri"/>
              </a:rPr>
              <a:t>, kde nájdete ďalšie vzdelávacie zdroje o RCS.</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C1C5DE47-58CF-4F4F-B3B3-5C50D6244D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123</TotalTime>
  <Words>1062</Words>
  <Application>Microsoft Macintosh PowerPoint</Application>
  <PresentationFormat>Widescreen</PresentationFormat>
  <Paragraphs>107</Paragraphs>
  <Slides>15</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17</cp:revision>
  <dcterms:created xsi:type="dcterms:W3CDTF">2020-07-21T15:14:21Z</dcterms:created>
  <dcterms:modified xsi:type="dcterms:W3CDTF">2024-11-13T12:21:08Z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