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de" sz="1200" b="0" i="0" strike="noStrike" cap="none" spc="0" baseline="0" dirty="0">
                <a:solidFill>
                  <a:srgbClr val="000000"/>
                </a:solidFill>
                <a:effectLst/>
                <a:latin typeface="+mn-lt"/>
                <a:ea typeface="Calibri"/>
                <a:cs typeface="Calibri"/>
              </a:rPr>
              <a:t>Diese Schulung beinhaltet Hinweise zu Wartungs-, Service- und Reparaturarbeiten in Umgebungen, in denen Materialien verwendet werden, die kristalline Kieselsäure enthalten.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Bestimmte Angestellte und Auftragnehmende – z.B. Monteure, Elektriker, Streifenpolizisten und Arbeitskräfte – müssen Wartungs-, Service- und Reparaturarbeiten durchführen. Die Mitarbeitenden können verschiedene Maßnahmen ergreifen, um sicherzustellen, dass diese Tätigkeiten ohne Störung durchgeführt werden.</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Baustellen sind belebte Orte. Berücksichtigen Sie die Umweltfaktoren auf dem Bildschirm, um Wartungs-, Service- und Reparaturarbeiten zu erleichtern. </a:t>
            </a:r>
          </a:p>
          <a:p>
            <a:endParaRPr lang="en-US" sz="1200" dirty="0">
              <a:latin typeface="+mn-lt"/>
            </a:endParaRPr>
          </a:p>
          <a:p>
            <a:r>
              <a:rPr lang="de" sz="1200" b="0" i="0" strike="noStrike" cap="none" spc="0" baseline="0" dirty="0">
                <a:solidFill>
                  <a:srgbClr val="000000"/>
                </a:solidFill>
                <a:effectLst/>
                <a:latin typeface="+mn-lt"/>
                <a:ea typeface="Calibri"/>
                <a:cs typeface="Calibri"/>
              </a:rPr>
              <a:t>Vergewissern Sie sich, dass der Arbeitsplatz sauber ist und dass die Absauganlagen eingeschaltet und funktionsfähig sind. Dadurch wird das Verletzungsrisiko verringert – eine saubere Umgebung ist eine sichere Umgebung.</a:t>
            </a:r>
          </a:p>
          <a:p>
            <a:endParaRPr lang="en-US" sz="1200" dirty="0">
              <a:latin typeface="+mn-lt"/>
            </a:endParaRPr>
          </a:p>
          <a:p>
            <a:r>
              <a:rPr lang="de" sz="1200" b="0" i="0" strike="noStrike" cap="none" spc="0" baseline="0" dirty="0">
                <a:solidFill>
                  <a:srgbClr val="000000"/>
                </a:solidFill>
                <a:effectLst/>
                <a:latin typeface="+mn-lt"/>
                <a:ea typeface="Calibri"/>
                <a:cs typeface="Calibri"/>
              </a:rPr>
              <a:t>Die Bereitstellung von Bandabstreifern an den Förderbändern minimiert Verschüttungen.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Obwohl die Staubelastung für alle Arbeitskräfte vor Ort ein großes Problem darstellt, können zusätzliche Gefahren für Personen, die Wartungs-, Service- und Reparaturarbeiten durchführen, ein Risiko darstellen. Bevor Sie mit solchen Tätigkeiten beginnen, sollten Sie die Gefahren auf dem Bildschirm berücksichtigen, die über die RCS-Belastung hinausgehen.</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Dieses Video behandelt bewährte Praktiken für Wartungs-, Service- und Reparaturarbeiten.</a:t>
            </a:r>
          </a:p>
          <a:p>
            <a:endParaRPr lang="en-US" sz="1200" dirty="0">
              <a:latin typeface="+mn-lt"/>
            </a:endParaRPr>
          </a:p>
          <a:p>
            <a:r>
              <a:rPr lang="de" sz="1200" b="0" i="0" strike="noStrike" cap="none" spc="0" baseline="0" dirty="0">
                <a:solidFill>
                  <a:srgbClr val="000000"/>
                </a:solidFill>
                <a:effectLst/>
                <a:latin typeface="+mn-lt"/>
                <a:ea typeface="Calibri"/>
                <a:cs typeface="Calibri"/>
              </a:rPr>
              <a:t>Neben dem Video sehen Sie ein Diagramm und einen roten Balken, der die Staubkonzentration in mg/m3 anzeigt.</a:t>
            </a:r>
          </a:p>
          <a:p>
            <a:endParaRPr lang="en-GB"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Beim Messen der Staubkonzentration geht es nicht um alveolengängiges kristallines Siliziumdioxid, es basiert auf einer halbquantitativen Messung. Entscheidend ist nicht der Wert der Staubkonzentration, sondern der relative Unterschied zwischen der Belastung bei befolgen der bewährten Praktiken und abweichenden Praktiken.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e" sz="1200" b="0" i="0" strike="noStrike" cap="none" spc="0" baseline="0" dirty="0">
                <a:solidFill>
                  <a:srgbClr val="000000"/>
                </a:solidFill>
                <a:effectLst/>
                <a:latin typeface="+mn-lt"/>
                <a:ea typeface="Calibri"/>
                <a:cs typeface="Calibri"/>
              </a:rPr>
              <a:t>Wartungs-, Service- und Reparaturarbeiten sind in allen Branchen notwendige, routinemäßige Verfahren. Prüfen und implementieren Sie Maßnahmen zur Unterstützung der Arbeitskräfte.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a:solidFill>
                  <a:srgbClr val="F6A317"/>
                </a:solidFill>
                <a:effectLst/>
                <a:latin typeface="Helvetica"/>
                <a:ea typeface="Helvetica"/>
                <a:cs typeface="Helvetica"/>
              </a:rPr>
              <a:t>BEWÄHRTE PRAKTIKEN FÜR WARTUNGS-, SERVICE- UND REPARATURARBEITEN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22849"/>
            <a:ext cx="7661105" cy="1691348"/>
          </a:xfrm>
        </p:spPr>
        <p:txBody>
          <a:bodyPr anchor="t"/>
          <a:lstStyle/>
          <a:p>
            <a:pPr>
              <a:lnSpc>
                <a:spcPct val="100000"/>
              </a:lnSpc>
            </a:pPr>
            <a:br>
              <a:rPr lang="de" sz="2800" b="1" i="0" strike="noStrike" cap="none" spc="0" baseline="0" dirty="0">
                <a:solidFill>
                  <a:srgbClr val="FFFFFF"/>
                </a:solidFill>
                <a:effectLst/>
                <a:latin typeface="Helvetica"/>
                <a:ea typeface="Helvetica"/>
                <a:cs typeface="Helvetica"/>
              </a:rPr>
            </a:br>
            <a:r>
              <a:rPr lang="de" sz="2800" b="1" i="0" strike="noStrike" cap="none" spc="0" baseline="0" dirty="0">
                <a:solidFill>
                  <a:srgbClr val="FFFFFF"/>
                </a:solidFill>
                <a:effectLst/>
                <a:latin typeface="Helvetica"/>
                <a:ea typeface="Helvetica"/>
                <a:cs typeface="Helvetica"/>
              </a:rPr>
              <a:t>BEWÄHRTE PRAKTIKEN FÜR WARTUNGS-, SERVICE- UND REPARATURARBEITEN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5" y="315454"/>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239019" cy="3682369"/>
          </a:xfrm>
        </p:spPr>
        <p:txBody>
          <a:bodyPr/>
          <a:lstStyle/>
          <a:p>
            <a:pPr>
              <a:lnSpc>
                <a:spcPts val="2400"/>
              </a:lnSpc>
              <a:spcBef>
                <a:spcPts val="800"/>
              </a:spcBef>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spcBef>
                <a:spcPts val="800"/>
              </a:spcBef>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spcBef>
                <a:spcPts val="8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Sie die Belastung durch alveolengängiges kristallines Siliziumdioxid (RCS) bei der Durchführung von Wartungs-, Service- und Reparaturarbeiten minimieren können</a:t>
            </a:r>
          </a:p>
          <a:p>
            <a:pPr marL="285750" indent="-285750">
              <a:lnSpc>
                <a:spcPts val="2400"/>
              </a:lnSpc>
              <a:spcBef>
                <a:spcPts val="800"/>
              </a:spcBef>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Weitere Gefahren am Arbeitsplatz</a:t>
            </a:r>
          </a:p>
          <a:p>
            <a:pPr marL="285750" indent="-285750">
              <a:lnSpc>
                <a:spcPts val="2400"/>
              </a:lnSpc>
              <a:spcBef>
                <a:spcPts val="800"/>
              </a:spcBef>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spcBef>
                <a:spcPts val="8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rotWithShape="1">
          <a:blip r:embed="rId4"/>
          <a:srcRect l="9232" r="19242"/>
          <a:stretch/>
        </p:blipFill>
        <p:spPr>
          <a:xfrm>
            <a:off x="7051430" y="1608138"/>
            <a:ext cx="4765919" cy="4437062"/>
          </a:xfrm>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Wartungs-, Service- und Reparaturarbeiten benötigen gute Hygiene und Sauberkeit, was eine der fünf wichtigsten Techniken zur Staubminimierung sind.</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Diese Tätigkeit kann sehr staubig sein.</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ARTEN VON WARTUNGEN, SERVICE UND REPARATUREN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Tägliche geplante präventive Wartungen/Service/Reparaturen</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Routinemäßige geplante präventive Wartungen/Service/Reparaturen</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Betriebsstörungen und Notfälle</a:t>
            </a:r>
          </a:p>
          <a:p>
            <a:pPr>
              <a:lnSpc>
                <a:spcPts val="2400"/>
              </a:lnSpc>
            </a:pPr>
            <a:endParaRPr lang="en-US" sz="1800">
              <a:solidFill>
                <a:schemeClr val="bg1">
                  <a:lumMod val="65000"/>
                </a:schemeClr>
              </a:solidFill>
            </a:endParaRPr>
          </a:p>
          <a:p>
            <a:pPr>
              <a:lnSpc>
                <a:spcPts val="2400"/>
              </a:lnSpc>
            </a:pPr>
            <a:r>
              <a:rPr lang="de" sz="1800" b="0" i="0" strike="noStrike" cap="none" spc="0" baseline="0">
                <a:solidFill>
                  <a:srgbClr val="A6A6A6"/>
                </a:solidFill>
                <a:effectLst/>
                <a:latin typeface="Helvetica"/>
                <a:ea typeface="Helvetica"/>
                <a:cs typeface="Helvetica"/>
              </a:rPr>
              <a:t>    (Keine vollständige Liste)</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UMGEBUNG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6151094" cy="3301845"/>
          </a:xfrm>
        </p:spPr>
        <p:txBody>
          <a:bodyPr/>
          <a:lstStyle/>
          <a:p>
            <a:pPr>
              <a:lnSpc>
                <a:spcPct val="100000"/>
              </a:lnSpc>
              <a:spcBef>
                <a:spcPts val="600"/>
              </a:spcBef>
            </a:pPr>
            <a:r>
              <a:rPr lang="de" sz="1600" b="0" i="0" strike="noStrike" cap="none" spc="0" baseline="0" dirty="0">
                <a:solidFill>
                  <a:srgbClr val="000000"/>
                </a:solidFill>
                <a:effectLst/>
                <a:latin typeface="Helvetica"/>
                <a:ea typeface="Helvetica"/>
                <a:cs typeface="Helvetica"/>
              </a:rPr>
              <a:t>Das kann helfen:</a:t>
            </a:r>
          </a:p>
          <a:p>
            <a:pPr marL="285750" indent="-285750">
              <a:lnSpc>
                <a:spcPct val="100000"/>
              </a:lnSpc>
              <a:spcBef>
                <a:spcPts val="600"/>
              </a:spcBef>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Planen Sie vorausschauend, um mit Verfahren und Ausrüstung (einschließlich persönlicher Schutzausrüstung) für den sicheren Umgang mit Fehlern, Betriebsstörungen und Verschüttungen vorbereitet zu sein.</a:t>
            </a:r>
          </a:p>
          <a:p>
            <a:pPr marL="285750" indent="-285750">
              <a:lnSpc>
                <a:spcPct val="100000"/>
              </a:lnSpc>
              <a:spcBef>
                <a:spcPts val="600"/>
              </a:spcBef>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Sorgen Sie dafür, dass der Arbeitsplatz sauber ist, indem geeignete Reinigungsmethoden angewendet werden.</a:t>
            </a:r>
          </a:p>
          <a:p>
            <a:pPr marL="285750" indent="-285750">
              <a:lnSpc>
                <a:spcPct val="100000"/>
              </a:lnSpc>
              <a:spcBef>
                <a:spcPts val="600"/>
              </a:spcBef>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Reinigen Sie Böden und Geräte mit einem Niederdruck-Reiniger oder per Nassreinigung – kehren Sie Staub niemals mit einem trockenen Besen. </a:t>
            </a:r>
          </a:p>
          <a:p>
            <a:pPr marL="285750" indent="-285750">
              <a:lnSpc>
                <a:spcPct val="100000"/>
              </a:lnSpc>
              <a:spcBef>
                <a:spcPts val="600"/>
              </a:spcBef>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Reinigen Sie verschüttete Flüssigkeiten mit HEPA-Saugsystemen – niemals mit Druckluft.</a:t>
            </a:r>
          </a:p>
          <a:p>
            <a:pPr marL="285750" indent="-285750">
              <a:lnSpc>
                <a:spcPct val="100000"/>
              </a:lnSpc>
              <a:spcBef>
                <a:spcPts val="600"/>
              </a:spcBef>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Stellen Sie sicher, dass die Staubabsaugung eingeschaltet ist.</a:t>
            </a:r>
          </a:p>
          <a:p>
            <a:pPr marL="285750" indent="-285750">
              <a:lnSpc>
                <a:spcPct val="100000"/>
              </a:lnSpc>
              <a:spcBef>
                <a:spcPts val="600"/>
              </a:spcBef>
              <a:buFont typeface="Arial" panose="020B0604020202020204" pitchFamily="34" charset="0"/>
              <a:buChar char="•"/>
            </a:pPr>
            <a:r>
              <a:rPr lang="de" sz="1600" b="0" i="0" strike="noStrike" cap="none" spc="0" baseline="0" dirty="0">
                <a:solidFill>
                  <a:srgbClr val="000000"/>
                </a:solidFill>
                <a:effectLst/>
                <a:latin typeface="Helvetica"/>
                <a:ea typeface="Helvetica"/>
                <a:cs typeface="Helvetica"/>
              </a:rPr>
              <a:t>Stellen Sie Bandabstreifer für Förderbänder bereit.</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876" r="21154"/>
          <a:stretch/>
        </p:blipFill>
        <p:spPr>
          <a:xfrm>
            <a:off x="7278688" y="1608138"/>
            <a:ext cx="4538174"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SONSTIGE GEFAHREN</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de" sz="1800" b="0" i="0" strike="noStrike" cap="none" spc="0" baseline="0" dirty="0">
                <a:solidFill>
                  <a:srgbClr val="000000"/>
                </a:solidFill>
                <a:effectLst/>
                <a:latin typeface="Helvetica"/>
                <a:ea typeface="Helvetica"/>
                <a:cs typeface="Helvetica"/>
              </a:rPr>
              <a:t>Bevor Sie mit Wartungs-, Service- und Reparaturarbeiten beginnen, sollten Sie die folgenden Gefahren beachten:</a:t>
            </a:r>
          </a:p>
          <a:p>
            <a:pPr>
              <a:lnSpc>
                <a:spcPts val="2400"/>
              </a:lnSpc>
            </a:pPr>
            <a:r>
              <a:rPr lang="de" sz="1800" b="0" i="0" strike="noStrike" cap="none" spc="0" baseline="0" dirty="0">
                <a:solidFill>
                  <a:srgbClr val="000000"/>
                </a:solidFill>
                <a:effectLst/>
                <a:latin typeface="Helvetica"/>
                <a:ea typeface="Helvetica"/>
                <a:cs typeface="Helvetica"/>
              </a:rPr>
              <a:t>Übermäßiger Lärm</a:t>
            </a:r>
          </a:p>
          <a:p>
            <a:pPr>
              <a:lnSpc>
                <a:spcPts val="2400"/>
              </a:lnSpc>
            </a:pPr>
            <a:r>
              <a:rPr lang="de" sz="1800" b="0" i="0" strike="noStrike" cap="none" spc="0" baseline="0" dirty="0">
                <a:solidFill>
                  <a:srgbClr val="000000"/>
                </a:solidFill>
                <a:effectLst/>
                <a:latin typeface="Helvetica"/>
                <a:ea typeface="Helvetica"/>
                <a:cs typeface="Helvetica"/>
              </a:rPr>
              <a:t>Arbeiten in großer Höhe</a:t>
            </a:r>
          </a:p>
          <a:p>
            <a:pPr>
              <a:lnSpc>
                <a:spcPts val="2400"/>
              </a:lnSpc>
            </a:pPr>
            <a:r>
              <a:rPr lang="de" sz="1800" b="0" i="0" strike="noStrike" cap="none" spc="0" baseline="0" dirty="0">
                <a:solidFill>
                  <a:srgbClr val="000000"/>
                </a:solidFill>
                <a:effectLst/>
                <a:latin typeface="Helvetica"/>
                <a:ea typeface="Helvetica"/>
                <a:cs typeface="Helvetica"/>
              </a:rPr>
              <a:t>Sich bewegende Maschinen</a:t>
            </a:r>
          </a:p>
          <a:p>
            <a:pPr>
              <a:lnSpc>
                <a:spcPts val="2400"/>
              </a:lnSpc>
            </a:pPr>
            <a:r>
              <a:rPr lang="de" sz="1800" b="0" i="0" strike="noStrike" cap="none" spc="0" baseline="0" dirty="0">
                <a:solidFill>
                  <a:srgbClr val="000000"/>
                </a:solidFill>
                <a:effectLst/>
                <a:latin typeface="Helvetica"/>
                <a:ea typeface="Helvetica"/>
                <a:cs typeface="Helvetica"/>
              </a:rPr>
              <a:t>Wenig Platz</a:t>
            </a:r>
          </a:p>
          <a:p>
            <a:pPr>
              <a:lnSpc>
                <a:spcPts val="2400"/>
              </a:lnSpc>
            </a:pPr>
            <a:r>
              <a:rPr lang="de" sz="1800" b="0" i="0" strike="noStrike" cap="none" spc="0" baseline="0" dirty="0">
                <a:solidFill>
                  <a:srgbClr val="000000"/>
                </a:solidFill>
                <a:effectLst/>
                <a:latin typeface="Helvetica"/>
                <a:ea typeface="Helvetica"/>
                <a:cs typeface="Helvetica"/>
              </a:rPr>
              <a:t>Schweißen, Brennen, Schneiden und Schleifen</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1721" r="5053"/>
          <a:stretch/>
        </p:blipFill>
        <p:spPr>
          <a:xfrm>
            <a:off x="6893168" y="1608138"/>
            <a:ext cx="4924181"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6080758" cy="400110"/>
          </a:xfrm>
          <a:prstGeom prst="rect">
            <a:avLst/>
          </a:prstGeom>
        </p:spPr>
        <p:txBody>
          <a:bodyPr wrap="square">
            <a:spAutoFit/>
          </a:bodyPr>
          <a:lstStyle/>
          <a:p>
            <a:pPr lvl="0">
              <a:lnSpc>
                <a:spcPts val="2400"/>
              </a:lnSpc>
              <a:spcBef>
                <a:spcPts val="1000"/>
              </a:spcBef>
              <a:spcAft>
                <a:spcPts val="1000"/>
              </a:spcAft>
            </a:pPr>
            <a:r>
              <a:rPr lang="de" sz="1800" b="0" i="0" strike="noStrike" cap="none" spc="0" baseline="0" dirty="0">
                <a:solidFill>
                  <a:srgbClr val="000000"/>
                </a:solidFill>
                <a:effectLst/>
                <a:latin typeface="Helvetica"/>
                <a:ea typeface="Helvetica"/>
                <a:cs typeface="Helvetica"/>
              </a:rPr>
              <a:t>Beschränken Sie den Zugang auf autorisiertes Personal.</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BEWÄHRTE PRAKTIKEN FÜR GUTE HYGIENE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Essen Sie in einem Bereich, der von Arbeitsabläufen mit möglicher RCS-Belastung entfernt ist.</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Vor dem Essen, Trinken oder Rauchen müssen die Arbeitskräfte ihre Hände und ihr Gesicht waschen und ihre Kleidung wechseln.</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Rauchen ist schlecht für Ihre Gesundheit und kann die mit kristallinem Siliziumdioxidstaub verbundenen Gesundheitsschäden verstärken.</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DOS UND DON'TS BEI WARTUNG, SERVICE UND REPARATUREN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Planen Sie im Voraus für Fehler, Störungen, und Verschüttungen.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Stellen Sie sicher, dass der Arbeitsplatz sauber ist.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Reinigen Sie Verschüttungen sofort.</a:t>
            </a:r>
          </a:p>
          <a:p>
            <a:pPr marL="285750" indent="-285750">
              <a:lnSpc>
                <a:spcPct val="100000"/>
              </a:lnSpc>
              <a:spcBef>
                <a:spcPts val="600"/>
              </a:spcBef>
              <a:spcAft>
                <a:spcPts val="1000"/>
              </a:spcAft>
              <a:buSzPct val="85000"/>
              <a:buFont typeface=".Apple Color Emoji UI"/>
              <a:buChar char="✅"/>
            </a:pPr>
            <a:r>
              <a:rPr lang="de" sz="1600" b="0" i="0" strike="noStrike" cap="none" spc="0" baseline="0" dirty="0">
                <a:solidFill>
                  <a:srgbClr val="000000"/>
                </a:solidFill>
                <a:effectLst/>
                <a:latin typeface="Helvetica"/>
                <a:ea typeface="Helvetica"/>
                <a:cs typeface="Helvetica"/>
              </a:rPr>
              <a:t>Melden Sie Fälle von beschädigter Ausrüstung und Einrichtungen.</a:t>
            </a:r>
          </a:p>
          <a:p>
            <a:pPr>
              <a:lnSpc>
                <a:spcPct val="100000"/>
              </a:lnSpc>
              <a:spcBef>
                <a:spcPts val="600"/>
              </a:spcBef>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keine beschädigten oder übermäßig abgenutzten Geräte.</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Kehren Sie nicht mit einem trockenen Besen oder Druckluft.</a:t>
            </a:r>
          </a:p>
          <a:p>
            <a:pPr marL="285750" indent="-285750">
              <a:lnSpc>
                <a:spcPct val="100000"/>
              </a:lnSpc>
              <a:spcBef>
                <a:spcPts val="600"/>
              </a:spcBef>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Zusätzliche Informationen erforderlich</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6168680" cy="3682369"/>
          </a:xfrm>
        </p:spPr>
        <p:txBody>
          <a:bodyPr anchor="t"/>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Wartungs-, Service- und Reparaturarbeiten sind in allen Branchen notwendige, routinemäßige Verfahren. </a:t>
            </a:r>
            <a:br>
              <a:rPr lang="de" sz="1800" b="0" i="0" strike="noStrike" cap="none" spc="0" baseline="0" dirty="0">
                <a:solidFill>
                  <a:srgbClr val="000000"/>
                </a:solidFill>
                <a:effectLst/>
                <a:latin typeface="Helvetica"/>
                <a:ea typeface="Helvetica"/>
                <a:cs typeface="Helvetica"/>
              </a:rPr>
            </a:br>
            <a:r>
              <a:rPr lang="de" sz="1800" b="0" i="0" strike="noStrike" cap="none" spc="0" baseline="0" dirty="0">
                <a:solidFill>
                  <a:srgbClr val="000000"/>
                </a:solidFill>
                <a:effectLst/>
                <a:latin typeface="Helvetica"/>
                <a:ea typeface="Helvetica"/>
                <a:cs typeface="Helvetica"/>
              </a:rPr>
              <a:t>Denken Sie daran: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Planen Sie im Voraus für Fehler, Störungen, und Verschüttungen.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Halten Sie den Arbeitsplatz sauber und gut belüftet. </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Achten Sie auf weitere Gefahren am Arbeitsplatz.</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FF0000"/>
                </a:solidFill>
                <a:effectLst/>
                <a:latin typeface="Helvetica"/>
                <a:ea typeface="Helvetica"/>
                <a:cs typeface="Helvetica"/>
              </a:rPr>
              <a:t>Lehrkraft kann weitere Schlussfolgerungen hinzuzufügen.</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7" history="0"/>
              </a:rPr>
              <a:t>Bewährte Praktiken für Wartungs-, Service- und Reparaturarbeiten (Aufgabenblatt 2.1.14)</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8"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9" history="0"/>
              </a:rPr>
              <a:t>NEPSI-Handbuch für KMUs</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10"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8D932DD-CFEB-4B05-A364-F3040DF6FA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43</TotalTime>
  <Words>1260</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26</cp:revision>
  <dcterms:created xsi:type="dcterms:W3CDTF">2020-06-26T08:41:49Z</dcterms:created>
  <dcterms:modified xsi:type="dcterms:W3CDTF">2024-11-13T11:20:19Z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