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client id="{BDAAE71A-6995-48DF-9C12-33CA8B5A4B09}" v="5" dt="2022-09-21T17:15:15.5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túlzott RCS kitettség hosszú távon súlyos egészségügyi problémákat okozhat a munkavállalóknak. Ezért fontos, hogy minden munkavállaló tisztában legyen azokkal az iránymutató gyakorlatokkal, amelyek csökkentik vagy megakadályozzák a szilícium-dioxid pornak való kitettséget.</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a:solidFill>
                  <a:srgbClr val="000000"/>
                </a:solidFill>
                <a:effectLst/>
                <a:latin typeface="Calibri"/>
                <a:ea typeface="Calibri"/>
                <a:cs typeface="Calibri"/>
              </a:rPr>
              <a:t>Ez a képzés útmutatást nyújt a kristályos szilícium-dioxidot tartalmazó anyagokat tartalmazó környezetben végzett karbantartási, szerviz- és javítási tevékenységekhez.</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a:solidFill>
                  <a:srgbClr val="000000"/>
                </a:solidFill>
                <a:effectLst/>
                <a:latin typeface="Calibri"/>
                <a:ea typeface="Calibri"/>
                <a:cs typeface="Calibri"/>
              </a:rPr>
              <a:t>Bizonyos alkalmazottaknak és alvállalkozóknak (pl. szerelők, villanyszerelők, felügyelők és munkások) karbantartási, szerviz- és javítási tevékenységeket kell végezniük. A munkavállalók számos intézkedést tehetnek annak érdekében, hogy ezeket a tevékenységeket zavartalanul végezhessék.</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A munkaterületek forgalmas helyek. Vegye figyelembe a kijelzőn nyomon követett környezeti tényezőket a karbantartási, szerviz- és javítási tevékenységek elősegítése érdekében. </a:t>
            </a:r>
          </a:p>
          <a:p>
            <a:endParaRPr lang="en-US"/>
          </a:p>
          <a:p>
            <a:r>
              <a:rPr lang="hu" sz="1800" b="0" i="0" strike="noStrike" cap="none" spc="0" baseline="0">
                <a:solidFill>
                  <a:srgbClr val="000000"/>
                </a:solidFill>
                <a:effectLst/>
                <a:latin typeface="Calibri"/>
                <a:ea typeface="Calibri"/>
                <a:cs typeface="Calibri"/>
              </a:rPr>
              <a:t>Gondoskodjon arról, hogy a munkaterületen ne legyenek kiömlések, valamint az elszívórendszerek be legyenek kapcsolva és működjenek. Ez csökkenti a személyi sérülés kockázatát - a tiszta környezet biztonságos környezet.</a:t>
            </a:r>
          </a:p>
          <a:p>
            <a:endParaRPr lang="en-US"/>
          </a:p>
          <a:p>
            <a:r>
              <a:rPr lang="hu" sz="1800" b="0" i="0" strike="noStrike" cap="none" spc="0" baseline="0">
                <a:solidFill>
                  <a:srgbClr val="000000"/>
                </a:solidFill>
                <a:effectLst/>
                <a:latin typeface="Calibri"/>
                <a:ea typeface="Calibri"/>
                <a:cs typeface="Calibri"/>
              </a:rPr>
              <a:t>Biztosítson hevedertisztítót a szállítószalagokhoz, így minimalizálhatók a kiömlések.</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Bár a pornak való kitettség a helyszínen dolgozó minden munkavállaló számára komoly problémát jelent, a karbantartási, szerviz- és javítási tevékenységeket végző személyekre nézve további veszélyek is fennállhatnak. Mielőtt bármilyen ilyen tevékenységet elkezdődne, az RCS kitettségen túl vegye figyelembe a kijelzőn nyomon követett veszélyforrásokat is.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800" b="0" i="0" strike="noStrike" cap="none" spc="0" baseline="0">
                <a:solidFill>
                  <a:srgbClr val="000000"/>
                </a:solidFill>
                <a:effectLst/>
                <a:latin typeface="Calibri"/>
                <a:ea typeface="Calibri"/>
                <a:cs typeface="Calibri"/>
              </a:rPr>
              <a:t>Ez a videó a karbantartási, szerviz- és javítási tevékenységek iránymutató gyakorlatait mutatja be.</a:t>
            </a:r>
          </a:p>
          <a:p>
            <a:endParaRPr lang="en-US"/>
          </a:p>
          <a:p>
            <a:r>
              <a:rPr lang="hu" sz="1200" b="0" i="0" strike="noStrike" cap="none" spc="0" baseline="0">
                <a:solidFill>
                  <a:srgbClr val="000000"/>
                </a:solidFill>
                <a:effectLst/>
                <a:latin typeface="Calibri"/>
                <a:ea typeface="Calibri"/>
                <a:cs typeface="Calibri"/>
              </a:rPr>
              <a:t>A videókép mellett egy grafikon és egy piros sáv látható, amely a por koncentrációját mutatja mg/m3-ben.</a:t>
            </a:r>
          </a:p>
          <a:p>
            <a:endParaRPr lang="en-GB" sz="1200" b="0" i="0" u="none" strike="noStrike" kern="1200">
              <a:solidFill>
                <a:schemeClr val="tx1"/>
              </a:solidFill>
              <a:effectLst/>
              <a:latin typeface="+mn-lt"/>
              <a:ea typeface="+mn-ea"/>
              <a:cs typeface="+mn-cs"/>
            </a:endParaRPr>
          </a:p>
          <a:p>
            <a:r>
              <a:rPr lang="hu" sz="1200" b="0" i="0" strike="noStrike" cap="none" spc="0" baseline="0">
                <a:solidFill>
                  <a:srgbClr val="000000"/>
                </a:solidFill>
                <a:effectLst/>
                <a:latin typeface="Calibri"/>
                <a:ea typeface="Calibri"/>
                <a:cs typeface="Calibri"/>
              </a:rPr>
              <a:t>A porkoncentráció mérésének alapja egy sfél-kvantitatív mérés, mely nem a belélegezhető kristályos szilícium-dioxidra vonatkozik. Nem a porkoncentráció értéke a lényeges, hanem az ajánlott és az egyéb gyakorlatok alatti expozíciós szintek közötti relatív különbség.</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hu" sz="1200" b="0" i="0" strike="noStrike" cap="none" spc="0" baseline="0">
                <a:solidFill>
                  <a:srgbClr val="000000"/>
                </a:solidFill>
                <a:effectLst/>
                <a:latin typeface="Calibri"/>
                <a:ea typeface="Calibri"/>
                <a:cs typeface="Calibri"/>
              </a:rPr>
              <a:t>A karbantartási, szerviz- és javítási tevékenységek minden iparágban szükséges, rutinszerű eljárások. Ellenőrizze és alkalmazza a munkavállalót támogató intézkedéseket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KARBANTARTÁSI, SZERVIZ- ÉS JAVÍTÁSI TEVÉKENYSÉGEK IRÁNYMUTATÓ GYAKORLATAINAK ALKALMAZÁSA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534274" cy="1691348"/>
          </a:xfrm>
        </p:spPr>
        <p:txBody>
          <a:bodyPr anchor="t"/>
          <a:lstStyle/>
          <a:p>
            <a:pPr>
              <a:lnSpc>
                <a:spcPct val="100000"/>
              </a:lnSpc>
            </a:pPr>
            <a:r>
              <a:rPr lang="hu" sz="2800" b="1" i="0" strike="noStrike" cap="none" spc="0" baseline="0" dirty="0">
                <a:solidFill>
                  <a:srgbClr val="FFFFFF"/>
                </a:solidFill>
                <a:effectLst/>
                <a:latin typeface="Helvetica"/>
                <a:ea typeface="Helvetica"/>
                <a:cs typeface="Helvetica"/>
              </a:rPr>
              <a:t>KARBANTARTÁSI, SZERVIZ- ÉS JAVÍTÁSI TEVÉKENYSÉGEK IRÁNYMUTATÓ GYAKORLATAINAK ALKALMAZÁSA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8014447" y="257175"/>
            <a:ext cx="3787028"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u" sz="1800" b="1" i="0" strike="noStrike" cap="none" spc="0" baseline="0" dirty="0">
                <a:solidFill>
                  <a:srgbClr val="000000"/>
                </a:solidFill>
                <a:effectLst/>
                <a:latin typeface="Helvetica"/>
                <a:ea typeface="Helvetica"/>
                <a:cs typeface="Helvetica"/>
              </a:rPr>
              <a:t>A munka során felmerülő veszélyek elleni védekezés megtanulása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minimalizálható a belélegezhető kristályos szilícium-dioxid pornak (RCS) való kitettség a karbantartási, szerviz- és javítási tevékenységek végzése során</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További veszélyek a munkahelyen</a:t>
            </a:r>
          </a:p>
          <a:p>
            <a:pPr marL="285750" indent="-285750">
              <a:lnSpc>
                <a:spcPts val="2400"/>
              </a:lnSpc>
              <a:buFont typeface="Arial" panose="020B0604020202020204" pitchFamily="34" charset="0"/>
              <a:buChar char="•"/>
            </a:pPr>
            <a:r>
              <a:rPr lang="hu" sz="18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hu" sz="1800" b="0" i="0" strike="noStrike" cap="none" spc="0" baseline="0">
                <a:solidFill>
                  <a:srgbClr val="000000"/>
                </a:solidFill>
                <a:effectLst/>
                <a:latin typeface="Helvetica"/>
                <a:ea typeface="Helvetica"/>
                <a:cs typeface="Helvetica"/>
              </a:rPr>
              <a:t>A karbantartási, szerviz- és javítási tevékenységekhez hozzájárul a személyes és munkahelyi higiénia, melyek az öt fő porcsökkentési technika egyike.</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EGYÉNI ÉS MUNKAHELYI HIGIÉNIA</a:t>
            </a:r>
          </a:p>
          <a:p>
            <a:r>
              <a:rPr lang="hu" sz="1200" b="0" i="0" strike="noStrike" cap="none" spc="0" baseline="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RCS-t a forrásánál fel kell fogni mielőtt érintkezhetnénk vele, és a szennyezett levegőt tiszta levegőre kell cserélni.</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Az egyéni védőfelszerelés (PPE, pl. arcvédő maszk) védi a munkavállalót a portól, ha a többi védelmi intézkedés nem elegendő a kitettségi kockázatok kezelésére.</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TEVÉKENYSÉGBŐL SZÁRAMAZÓ KOCKÁZATOK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Ez a tevékenység nagy mennyiségű porral jár</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magas RCS-szintnek való hosszú távú kitettség súlyos tüdőbetegséget okozhat.</a:t>
            </a:r>
          </a:p>
          <a:p>
            <a:pPr>
              <a:lnSpc>
                <a:spcPts val="2400"/>
              </a:lnSpc>
            </a:pPr>
            <a:r>
              <a:rPr lang="hu" sz="1800" b="0" i="0" strike="noStrike" cap="none" spc="0" baseline="0" dirty="0">
                <a:solidFill>
                  <a:srgbClr val="000000"/>
                </a:solidFill>
                <a:effectLst/>
                <a:latin typeface="Helvetica"/>
                <a:ea typeface="Helvetica"/>
                <a:cs typeface="Helvetica"/>
              </a:rPr>
              <a:t>Fontos, hogy minden nap védjük magunkat a levegőben szálló portól.</a:t>
            </a:r>
            <a:r>
              <a:rPr lang="hu" sz="1800" dirty="0">
                <a:solidFill>
                  <a:srgbClr val="000000"/>
                </a:solidFill>
                <a:latin typeface="Helvetica"/>
                <a:ea typeface="Helvetica"/>
                <a:cs typeface="Helvetica"/>
              </a:rPr>
              <a:t> </a:t>
            </a:r>
            <a:endParaRPr lang="hu" sz="1800" b="0" i="0" strike="noStrike" cap="none" spc="0" baseline="0" dirty="0">
              <a:solidFill>
                <a:srgbClr val="000000"/>
              </a:solidFill>
              <a:effectLst/>
              <a:latin typeface="Helvetica"/>
              <a:ea typeface="Helvetica"/>
              <a:cs typeface="Helvetica"/>
            </a:endParaRPr>
          </a:p>
          <a:p>
            <a:pPr>
              <a:lnSpc>
                <a:spcPts val="2400"/>
              </a:lnSpc>
            </a:pPr>
            <a:r>
              <a:rPr lang="hu" sz="1800" b="0" i="0" strike="noStrike" cap="none" spc="0" baseline="0" dirty="0">
                <a:solidFill>
                  <a:srgbClr val="000000"/>
                </a:solidFill>
                <a:effectLst/>
                <a:latin typeface="Helvetica"/>
                <a:ea typeface="Helvetica"/>
                <a:cs typeface="Helvetica"/>
              </a:rPr>
              <a:t>Ha ma követjük az iránymutató gyakorlatokat, azzal hosszú távon óvjuk meg egészségünket.</a:t>
            </a:r>
          </a:p>
          <a:p>
            <a:pPr>
              <a:lnSpc>
                <a:spcPts val="2400"/>
              </a:lnSpc>
            </a:pPr>
            <a:r>
              <a:rPr lang="hu" sz="1800">
                <a:solidFill>
                  <a:srgbClr val="000000"/>
                </a:solidFill>
                <a:latin typeface="Helvetica"/>
                <a:ea typeface="Helvetica"/>
                <a:cs typeface="Helvetica"/>
              </a:rPr>
              <a:t>Ön hogyan</a:t>
            </a:r>
            <a:r>
              <a:rPr lang="hu" sz="1800" b="0" i="0" strike="noStrike" cap="none" spc="0" baseline="0">
                <a:solidFill>
                  <a:srgbClr val="000000"/>
                </a:solidFill>
                <a:effectLst/>
                <a:latin typeface="Helvetica"/>
                <a:ea typeface="Helvetica"/>
                <a:cs typeface="Helvetica"/>
              </a:rPr>
              <a:t> fogja tölteni a nyugdíjas éveit?</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A KARBANTARTÁS, SZERVIZ ÉS JAVÍTÁS TÍPUSAI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Napi tervezett megelőző karbantartás/szerviz/javítás</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Rutinszerű tervezett megelőző karbantartás/szerviz/javítás</a:t>
            </a:r>
          </a:p>
          <a:p>
            <a:pPr marL="285750" indent="-285750">
              <a:lnSpc>
                <a:spcPts val="2400"/>
              </a:lnSpc>
              <a:buFont typeface="Arial" panose="020B0604020202020204" pitchFamily="34" charset="0"/>
              <a:buChar char="•"/>
            </a:pPr>
            <a:r>
              <a:rPr lang="hu" sz="1800" b="0" i="0" strike="noStrike" cap="none" spc="0" baseline="0">
                <a:solidFill>
                  <a:srgbClr val="000000"/>
                </a:solidFill>
                <a:effectLst/>
                <a:latin typeface="Helvetica"/>
                <a:ea typeface="Helvetica"/>
                <a:cs typeface="Helvetica"/>
              </a:rPr>
              <a:t>Leállások és vészhelyzetek</a:t>
            </a:r>
          </a:p>
          <a:p>
            <a:pPr>
              <a:lnSpc>
                <a:spcPts val="2400"/>
              </a:lnSpc>
            </a:pPr>
            <a:endParaRPr lang="en-US" sz="1800">
              <a:solidFill>
                <a:schemeClr val="bg1">
                  <a:lumMod val="65000"/>
                </a:schemeClr>
              </a:solidFill>
            </a:endParaRPr>
          </a:p>
          <a:p>
            <a:pPr>
              <a:lnSpc>
                <a:spcPts val="2400"/>
              </a:lnSpc>
            </a:pPr>
            <a:r>
              <a:rPr lang="hu" sz="1800" b="0" i="0" strike="noStrike" cap="none" spc="0" baseline="0">
                <a:solidFill>
                  <a:srgbClr val="A6A6A6"/>
                </a:solidFill>
                <a:effectLst/>
                <a:latin typeface="Helvetica"/>
                <a:ea typeface="Helvetica"/>
                <a:cs typeface="Helvetica"/>
              </a:rPr>
              <a:t>    (A lista nem teljes)</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KÖRNYEZETI TÉNYEZŐK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95032"/>
            <a:ext cx="6520027" cy="3301845"/>
          </a:xfrm>
        </p:spPr>
        <p:txBody>
          <a:bodyPr/>
          <a:lstStyle/>
          <a:p>
            <a:pPr>
              <a:lnSpc>
                <a:spcPct val="100000"/>
              </a:lnSpc>
              <a:spcBef>
                <a:spcPts val="800"/>
              </a:spcBef>
            </a:pPr>
            <a:r>
              <a:rPr lang="hu" sz="1600" b="0" i="0" strike="noStrike" cap="none" spc="0" baseline="0" dirty="0">
                <a:solidFill>
                  <a:srgbClr val="000000"/>
                </a:solidFill>
                <a:effectLst/>
                <a:latin typeface="Helvetica"/>
                <a:ea typeface="Helvetica"/>
                <a:cs typeface="Helvetica"/>
              </a:rPr>
              <a:t>Az alábbiak által segíthet:</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Legyen felkészült, hogy a hibák, leállások és kiömlések biztonságos kezeléséhez szükséges eljárások és felszerelések (beleértve az egyéni védőfelszereléseket is) rendelkezésre álljanak.</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Biztosítsa a munkahely tisztaságát a megfelelő takarítási módszerek alkalmazásával</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A padlót és a berendezéseket alacsony nyomású slaggal vagy nedves törléssel tisztítsa - a port soha ne seperje száraz seprűvel </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A száraz kiömléseket HEPA porszívórendszerrel takarítsa fel - soha ne használjon sűrített levegőt</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Ellenőrizze, hogy a porelszívó rendszerek be vannak-e kapcsolva</a:t>
            </a:r>
          </a:p>
          <a:p>
            <a:pPr marL="285750" indent="-285750">
              <a:lnSpc>
                <a:spcPct val="100000"/>
              </a:lnSpc>
              <a:spcBef>
                <a:spcPts val="800"/>
              </a:spcBef>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rPr>
              <a:t>Biztosítson hevedertisztítót a szállítószalagokhoz</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10685" r="20006"/>
          <a:stretch/>
        </p:blipFill>
        <p:spPr>
          <a:xfrm>
            <a:off x="7189694" y="1608138"/>
            <a:ext cx="4627656"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EGYÉB VESZÉLYEK</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2" y="2362677"/>
            <a:ext cx="10482429" cy="3568786"/>
          </a:xfrm>
        </p:spPr>
        <p:txBody>
          <a:bodyPr/>
          <a:lstStyle/>
          <a:p>
            <a:pPr marL="0" indent="0">
              <a:lnSpc>
                <a:spcPts val="2400"/>
              </a:lnSpc>
              <a:buNone/>
            </a:pPr>
            <a:r>
              <a:rPr lang="hu" sz="1800" b="0" i="0" strike="noStrike" cap="none" spc="0" baseline="0" dirty="0">
                <a:solidFill>
                  <a:srgbClr val="000000"/>
                </a:solidFill>
                <a:effectLst/>
                <a:latin typeface="Helvetica"/>
                <a:ea typeface="Helvetica"/>
                <a:cs typeface="Helvetica"/>
              </a:rPr>
              <a:t>A karbantartási, szerviz- és javítási tevékenységek megkezdése előtt vegye figyelembe a következő veszélyeket:</a:t>
            </a:r>
          </a:p>
          <a:p>
            <a:pPr>
              <a:lnSpc>
                <a:spcPts val="2400"/>
              </a:lnSpc>
            </a:pPr>
            <a:r>
              <a:rPr lang="hu" sz="1800" b="0" i="0" strike="noStrike" cap="none" spc="0" baseline="0" dirty="0">
                <a:solidFill>
                  <a:srgbClr val="000000"/>
                </a:solidFill>
                <a:effectLst/>
                <a:latin typeface="Helvetica"/>
                <a:ea typeface="Helvetica"/>
                <a:cs typeface="Helvetica"/>
              </a:rPr>
              <a:t>Túlzott zaj</a:t>
            </a:r>
          </a:p>
          <a:p>
            <a:pPr>
              <a:lnSpc>
                <a:spcPts val="2400"/>
              </a:lnSpc>
            </a:pPr>
            <a:r>
              <a:rPr lang="hu" sz="1800" b="0" i="0" strike="noStrike" cap="none" spc="0" baseline="0" dirty="0">
                <a:solidFill>
                  <a:srgbClr val="000000"/>
                </a:solidFill>
                <a:effectLst/>
                <a:latin typeface="Helvetica"/>
                <a:ea typeface="Helvetica"/>
                <a:cs typeface="Helvetica"/>
              </a:rPr>
              <a:t>Magasban végzett munka</a:t>
            </a:r>
          </a:p>
          <a:p>
            <a:pPr>
              <a:lnSpc>
                <a:spcPts val="2400"/>
              </a:lnSpc>
            </a:pPr>
            <a:r>
              <a:rPr lang="hu" sz="1800" b="0" i="0" strike="noStrike" cap="none" spc="0" baseline="0" dirty="0">
                <a:solidFill>
                  <a:srgbClr val="000000"/>
                </a:solidFill>
                <a:effectLst/>
                <a:latin typeface="Helvetica"/>
                <a:ea typeface="Helvetica"/>
                <a:cs typeface="Helvetica"/>
              </a:rPr>
              <a:t>Mozgó gépek</a:t>
            </a:r>
          </a:p>
          <a:p>
            <a:pPr>
              <a:lnSpc>
                <a:spcPts val="2400"/>
              </a:lnSpc>
            </a:pPr>
            <a:r>
              <a:rPr lang="hu" sz="1800" b="0" i="0" strike="noStrike" cap="none" spc="0" baseline="0" dirty="0">
                <a:solidFill>
                  <a:srgbClr val="000000"/>
                </a:solidFill>
                <a:effectLst/>
                <a:latin typeface="Helvetica"/>
                <a:ea typeface="Helvetica"/>
                <a:cs typeface="Helvetica"/>
              </a:rPr>
              <a:t>Szűk terek</a:t>
            </a:r>
          </a:p>
          <a:p>
            <a:pPr>
              <a:lnSpc>
                <a:spcPts val="2400"/>
              </a:lnSpc>
            </a:pPr>
            <a:r>
              <a:rPr lang="hu" sz="1800" b="0" i="0" strike="noStrike" cap="none" spc="0" baseline="0" dirty="0">
                <a:solidFill>
                  <a:srgbClr val="000000"/>
                </a:solidFill>
                <a:effectLst/>
                <a:latin typeface="Helvetica"/>
                <a:ea typeface="Helvetica"/>
                <a:cs typeface="Helvetica"/>
              </a:rPr>
              <a:t>Hegesztő-, égető-, vágó- és csiszolóeljárások</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815646" cy="400110"/>
          </a:xfrm>
          <a:prstGeom prst="rect">
            <a:avLst/>
          </a:prstGeom>
        </p:spPr>
        <p:txBody>
          <a:bodyPr wrap="square">
            <a:spAutoFit/>
          </a:bodyPr>
          <a:lstStyle/>
          <a:p>
            <a:pPr lvl="0">
              <a:lnSpc>
                <a:spcPts val="2400"/>
              </a:lnSpc>
              <a:spcBef>
                <a:spcPts val="1000"/>
              </a:spcBef>
              <a:spcAft>
                <a:spcPts val="1000"/>
              </a:spcAft>
            </a:pPr>
            <a:r>
              <a:rPr lang="hu" sz="1800" b="0" i="0" strike="noStrike" cap="none" spc="0" baseline="0" dirty="0">
                <a:solidFill>
                  <a:srgbClr val="000000"/>
                </a:solidFill>
                <a:effectLst/>
                <a:latin typeface="Helvetica"/>
                <a:ea typeface="Helvetica"/>
                <a:cs typeface="Helvetica"/>
              </a:rPr>
              <a:t>Korlátozza a hozzáférést csak az arra jogosultakra</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IRÁNYMUTATÓ HIGIÉNIAI GYAKORLATOK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Étkezzen az RCS-nek való lehetséges kitettséggel járó munkafolyamatoktól távol eső helyen</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Evés, ivás vagy dohányzás előtt a munkavállalóknak kezet és arcot kell mosniuk, és át kell öltözniük</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dohányzás káros az egészségre és súlyosbíthatja a kristályos szilícium-dioxid por okozta egészségkárosodást.</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802876"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KARBANTARTÁS, SZERVIZ ÉS JAVÍTÁS SZABÁLYAI ÉS TILALMAI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hu" sz="1600" b="1" i="0" strike="noStrike" cap="none" spc="0" baseline="0">
                <a:solidFill>
                  <a:srgbClr val="000000"/>
                </a:solidFill>
                <a:effectLst/>
                <a:latin typeface="Helvetica"/>
                <a:ea typeface="Helvetica"/>
                <a:cs typeface="Helvetica"/>
              </a:rPr>
              <a:t>MINDIG</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Készüljön fel előre a meghibásodásokra, leállásokra és kiömlésekre</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Biztosítsa a munkahely tisztaságát</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Azonnal takarítsa fel a kiömléseket</a:t>
            </a:r>
          </a:p>
          <a:p>
            <a:pPr marL="285750" indent="-285750">
              <a:lnSpc>
                <a:spcPct val="100000"/>
              </a:lnSpc>
              <a:spcBef>
                <a:spcPts val="600"/>
              </a:spcBef>
              <a:spcAft>
                <a:spcPts val="1000"/>
              </a:spcAft>
              <a:buSzPct val="85000"/>
              <a:buFont typeface=".Apple Color Emoji UI"/>
              <a:buChar char="✅"/>
            </a:pPr>
            <a:r>
              <a:rPr lang="hu" sz="1600" b="0" i="0" strike="noStrike" cap="none" spc="0" baseline="0">
                <a:solidFill>
                  <a:srgbClr val="000000"/>
                </a:solidFill>
                <a:effectLst/>
                <a:latin typeface="Helvetica"/>
                <a:ea typeface="Helvetica"/>
                <a:cs typeface="Helvetica"/>
              </a:rPr>
              <a:t>Jelentse a berendezések vagy létesítmények megrongálódását</a:t>
            </a:r>
          </a:p>
          <a:p>
            <a:pPr>
              <a:lnSpc>
                <a:spcPct val="100000"/>
              </a:lnSpc>
              <a:spcBef>
                <a:spcPts val="600"/>
              </a:spcBef>
            </a:pPr>
            <a:r>
              <a:rPr lang="hu" sz="1600" b="1" i="0" strike="noStrike" cap="none" spc="0" baseline="0">
                <a:solidFill>
                  <a:srgbClr val="000000"/>
                </a:solidFill>
                <a:effectLst/>
                <a:latin typeface="Helvetica"/>
                <a:ea typeface="Helvetica"/>
                <a:cs typeface="Helvetica"/>
              </a:rPr>
              <a:t>KERÜLJE</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A sérült vagy túlzottan elhasználódott berendezések használatát</a:t>
            </a:r>
          </a:p>
          <a:p>
            <a:pPr marL="285750" indent="-285750">
              <a:lnSpc>
                <a:spcPct val="100000"/>
              </a:lnSpc>
              <a:spcBef>
                <a:spcPts val="600"/>
              </a:spcBef>
              <a:buSzPct val="85000"/>
              <a:buFont typeface=".Apple Color Emoji UI"/>
              <a:buChar char="❌"/>
            </a:pPr>
            <a:r>
              <a:rPr lang="hu" sz="1600" b="0" i="0" strike="noStrike" cap="none" spc="0" baseline="0">
                <a:solidFill>
                  <a:srgbClr val="000000"/>
                </a:solidFill>
                <a:effectLst/>
                <a:latin typeface="Helvetica"/>
                <a:ea typeface="Helvetica"/>
                <a:cs typeface="Helvetica"/>
              </a:rPr>
              <a:t>A száraz seprűvel vagy sűrített levegővel való takarítást</a:t>
            </a:r>
          </a:p>
          <a:p>
            <a:pPr marL="285750" indent="-285750">
              <a:lnSpc>
                <a:spcPct val="100000"/>
              </a:lnSpc>
              <a:spcBef>
                <a:spcPts val="600"/>
              </a:spcBef>
              <a:buSzPct val="85000"/>
              <a:buFont typeface=".Apple Color Emoji UI"/>
              <a:buChar char="❌"/>
            </a:pPr>
            <a:r>
              <a:rPr lang="hu" sz="1600" b="0" i="0" strike="noStrike" cap="none" spc="0" baseline="0">
                <a:solidFill>
                  <a:srgbClr val="FF0000"/>
                </a:solidFill>
                <a:effectLst/>
                <a:latin typeface="Helvetica"/>
                <a:ea typeface="Helvetica"/>
                <a:cs typeface="Helvetica"/>
              </a:rPr>
              <a:t>Oktató által kitöltendő - további szükséges információk</a:t>
            </a:r>
          </a:p>
          <a:p>
            <a:pPr>
              <a:lnSpc>
                <a:spcPct val="100000"/>
              </a:lnSpc>
              <a:spcBef>
                <a:spcPts val="600"/>
              </a:spcBef>
              <a:buSzPct val="85000"/>
            </a:pPr>
            <a:endParaRPr lang="en-US"/>
          </a:p>
          <a:p>
            <a:pPr marL="285750" indent="-285750">
              <a:lnSpc>
                <a:spcPct val="100000"/>
              </a:lnSpc>
              <a:spcBef>
                <a:spcPts val="600"/>
              </a:spcBef>
              <a:buSzPct val="85000"/>
              <a:buFont typeface=".Apple Color Emoji UI"/>
              <a:buChar char="✅"/>
            </a:pPr>
            <a:endParaRPr lang="en-US"/>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hu" sz="1800" b="0" i="0" strike="noStrike" cap="none" spc="0" baseline="0">
                <a:solidFill>
                  <a:srgbClr val="000000"/>
                </a:solidFill>
                <a:effectLst/>
                <a:latin typeface="Helvetica"/>
                <a:ea typeface="Helvetica"/>
                <a:cs typeface="Helvetica"/>
              </a:rPr>
              <a:t>A karbantartási, szerviz- és javítási tevékenységek minden iparágban szükséges, rutinszerű eljárások. Ne feledje: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Készüljön fel előre a meghibásodásokra, leállásokra és kiömlésekre</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A munkahely legyen tiszta és jól szellőző </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000000"/>
                </a:solidFill>
                <a:effectLst/>
                <a:latin typeface="Helvetica"/>
                <a:ea typeface="Helvetica"/>
                <a:cs typeface="Helvetica"/>
              </a:rPr>
              <a:t>Óvakodjon a munkahelyen előforduló további veszélyektől</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a:solidFill>
                  <a:srgbClr val="FF0000"/>
                </a:solidFill>
                <a:effectLst/>
                <a:latin typeface="Helvetica"/>
                <a:ea typeface="Helvetica"/>
                <a:cs typeface="Helvetica"/>
              </a:rPr>
              <a:t>Az oktató kapcsolódó következtetései</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marL="285750" indent="-285750">
              <a:lnSpc>
                <a:spcPts val="2400"/>
              </a:lnSpc>
              <a:spcBef>
                <a:spcPts val="600"/>
              </a:spcBef>
              <a:spcAft>
                <a:spcPts val="600"/>
              </a:spcAft>
              <a:buClr>
                <a:srgbClr val="F1B600"/>
              </a:buClr>
              <a:buSzPct val="120000"/>
              <a:buFont typeface="Wingdings" pitchFamily="2" charset="2"/>
              <a:buChar char="q"/>
            </a:pPr>
            <a:endParaRPr lang="en-GB" sz="1800"/>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7" history="0"/>
              </a:rPr>
              <a:t>A karbantartási, szerviz- és javítási tevékenységek iránymutató gyakorlatai (2.1.14.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8"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a:solidFill>
                  <a:srgbClr val="000000"/>
                </a:solidFill>
                <a:effectLst/>
                <a:latin typeface="Helvetica"/>
                <a:ea typeface="Helvetica"/>
                <a:cs typeface="Helvetica"/>
                <a:hlinkClick r:id="rId9" history="0"/>
              </a:rPr>
              <a:t>NEPSI útmutató kkv-k számára</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10"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C9212E6A-5AC6-4472-8A17-F0CACFCD48D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58</TotalTime>
  <Words>1148</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28</cp:revision>
  <dcterms:created xsi:type="dcterms:W3CDTF">2020-06-26T08:41:49Z</dcterms:created>
  <dcterms:modified xsi:type="dcterms:W3CDTF">2024-11-13T12:12:58Z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