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dwar l-attivitajiet ta’ manutenzjoni, ta’ servizz u ta’ tiswija f’ambjenti li jużaw materjali li jkun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Ċertu impjegati u kuntratturi — eż. Fitters, elektrixins, għassiesa u ħaddiema — huma meħtieġa biex iwettqu attivitajiet ta’ manutenzjoni, ta’ servizz u ta’ tiswija. L-impjegati jistgħu jieħdu bosta miżuri biex jassiguraw li dawn l-attivitajiet jitwettqu mingħajr interruzzjoni.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Il-postijiet tax-xogħol ma jeqfux mill-attività. Ikkunsidra fatturi ambjentali fuq l-iskrin sabiex tgħin l-attivitajiet ta’ manutenzjoni, ta’ servizz u ta’ tiswija. </a:t>
            </a:r>
          </a:p>
          <a:p>
            <a:endParaRPr lang="en-US" sz="1200" dirty="0">
              <a:latin typeface="+mn-lt"/>
            </a:endParaRPr>
          </a:p>
          <a:p>
            <a:r>
              <a:rPr lang="mt" sz="1200" b="0" i="0" strike="noStrike" cap="none" spc="0" baseline="0" dirty="0">
                <a:solidFill>
                  <a:srgbClr val="000000"/>
                </a:solidFill>
                <a:effectLst/>
                <a:latin typeface="+mn-lt"/>
                <a:ea typeface="Calibri"/>
                <a:cs typeface="Calibri"/>
              </a:rPr>
              <a:t>Assigura li l-post tax-xogħol huwa nadif mit-tixrid u li s-sistemi tal-estrazzjoni huma mixgħula u jaħdmu. Dan ser inaqqas ir-riskju ta’ ġrieħi — ambjent nadif huwa ambjent sigur.</a:t>
            </a:r>
          </a:p>
          <a:p>
            <a:endParaRPr lang="en-US" sz="1200" dirty="0">
              <a:latin typeface="+mn-lt"/>
            </a:endParaRPr>
          </a:p>
          <a:p>
            <a:r>
              <a:rPr lang="mt" sz="1200" b="0" i="0" strike="noStrike" cap="none" spc="0" baseline="0" dirty="0">
                <a:solidFill>
                  <a:srgbClr val="000000"/>
                </a:solidFill>
                <a:effectLst/>
                <a:latin typeface="+mn-lt"/>
                <a:ea typeface="Calibri"/>
                <a:cs typeface="Calibri"/>
              </a:rPr>
              <a:t>Il-forniment ta’ barraxa taċ-ċinturini ser inaqssu t-tixrid.</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Għalkemm l-esponiment għat-trab huwa ta’ tħassib maġġuri għall-ħaddiema kollha fuq il-post, perikli addizzjonali jistgħu jkunu ta’ riskju għall-individwi li jkunu qed iwettqu attivitajiet ta’ manutenzjoni, ta’ servizz u ta’ tiswija. Qabel ma’ tali attivitajiet jibdew, ikkunsidra l-perikli minn fuq l-iskrin lil hinn mill-esponiment tal-RCS.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Dan il-vidjo jkopri prattiċi tajbin għal attivitajiet ta’ manutenzjoni, ta’ servizz u ta’ tiswija.</a:t>
            </a:r>
          </a:p>
          <a:p>
            <a:endParaRPr lang="en-US" sz="1200" dirty="0">
              <a:latin typeface="+mn-lt"/>
            </a:endParaRPr>
          </a:p>
          <a:p>
            <a:r>
              <a:rPr lang="mt" sz="1200" b="0" i="0" strike="noStrike" cap="none" spc="0" baseline="0" dirty="0">
                <a:solidFill>
                  <a:srgbClr val="000000"/>
                </a:solidFill>
                <a:effectLst/>
                <a:latin typeface="+mn-lt"/>
                <a:ea typeface="Calibri"/>
                <a:cs typeface="Calibri"/>
              </a:rPr>
              <a:t>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Attivitajiet ta’ manutenzjoni, ta’ servizz u ta’ tiswija huma proċeduri meħtieġa u ta’ rutina għall-industriji kollha. Iċċekkja u implimenta miżuri biex tgħin lill-ħaddiem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a:t>
            </a:r>
            <a:br>
              <a:rPr lang="en-IN" sz="1400" b="1" i="0" strike="noStrike" cap="none" spc="0" baseline="0" dirty="0">
                <a:solidFill>
                  <a:srgbClr val="F6A317"/>
                </a:solidFill>
                <a:effectLst/>
                <a:latin typeface="Helvetica"/>
                <a:ea typeface="Helvetica"/>
                <a:cs typeface="Helvetica"/>
              </a:rPr>
            </a:br>
            <a:r>
              <a:rPr lang="mt" sz="1400" b="1" i="0" strike="noStrike" cap="none" spc="0" baseline="0" dirty="0">
                <a:solidFill>
                  <a:srgbClr val="F6A317"/>
                </a:solidFill>
                <a:effectLst/>
                <a:latin typeface="Helvetica"/>
                <a:ea typeface="Helvetica"/>
                <a:cs typeface="Helvetica"/>
              </a:rPr>
              <a:t>GĦAL ATTIVITAJIET TA’ MANUTENZJONI, </a:t>
            </a:r>
            <a:br>
              <a:rPr lang="en-IN" sz="1400" b="1" i="0" strike="noStrike" cap="none" spc="0" baseline="0" dirty="0">
                <a:solidFill>
                  <a:srgbClr val="F6A317"/>
                </a:solidFill>
                <a:effectLst/>
                <a:latin typeface="Helvetica"/>
                <a:ea typeface="Helvetica"/>
                <a:cs typeface="Helvetica"/>
              </a:rPr>
            </a:br>
            <a:r>
              <a:rPr lang="mt" sz="1400" b="1" i="0" strike="noStrike" cap="none" spc="0" baseline="0" dirty="0">
                <a:solidFill>
                  <a:srgbClr val="F6A317"/>
                </a:solidFill>
                <a:effectLst/>
                <a:latin typeface="Helvetica"/>
                <a:ea typeface="Helvetica"/>
                <a:cs typeface="Helvetica"/>
              </a:rPr>
              <a:t>TA’ SERVIZZ U TA’ TISWIJA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277002" cy="1691348"/>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GĦAL ATTIVITAJIET TA’ MANUTENZJONI,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TA’ SERVIZZ U TA’ TISWIJA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8122023" y="257175"/>
            <a:ext cx="367945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tnaqqas l-esponiment għat-trab tas-silika kristallina respirabbli u ta’ periklu meta jitwettqu attivitajiet ta’ manutenzjoni, ta’ servizz u ta’ tiswija</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Perikli addizzjonali fuq il-post tax-xogħol</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189203"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Attivitajiet ta’ manutenzjoni, ta’ servizz u ta’ tiswija huwa mgħejuna b’iġjene tajba u b’żamma tad-dar li huwa wieħed mill-ħames tekniki ewlenin għall-kontroll tat-trab.</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186523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2303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MANUTENZJONI, SERVIZZ U TISWIJA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Manutenzjoni/Servizz/Tiswija Ppjanat ta’ kuljum għall-Prevenzjoni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Manutenzjoni/Servizz/Tiswija Ppjanat ta’ rutina għall-Prevenzjoni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Malfunzjonijiet u Emerġenzi</a:t>
            </a:r>
          </a:p>
          <a:p>
            <a:pPr>
              <a:lnSpc>
                <a:spcPts val="2400"/>
              </a:lnSpc>
            </a:pPr>
            <a:endParaRPr lang="en-US" sz="1800">
              <a:solidFill>
                <a:schemeClr val="bg1">
                  <a:lumMod val="65000"/>
                </a:schemeClr>
              </a:solidFill>
            </a:endParaRPr>
          </a:p>
          <a:p>
            <a:pPr>
              <a:lnSpc>
                <a:spcPts val="2400"/>
              </a:lnSpc>
            </a:pPr>
            <a:r>
              <a:rPr lang="mt" sz="1800" b="0" i="0" strike="noStrike" cap="none" spc="0" baseline="0">
                <a:solidFill>
                  <a:srgbClr val="A6A6A6"/>
                </a:solidFill>
                <a:effectLst/>
                <a:latin typeface="Helvetica"/>
                <a:ea typeface="Helvetica"/>
                <a:cs typeface="Helvetica"/>
              </a:rPr>
              <a:t>    (Lista mhux eżawrjenti)</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FATTURI AMBJENTALI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lnSpc>
                <a:spcPct val="100000"/>
              </a:lnSpc>
              <a:spcBef>
                <a:spcPts val="600"/>
              </a:spcBef>
            </a:pPr>
            <a:r>
              <a:rPr lang="mt" sz="1600" b="0" i="0" strike="noStrike" cap="none" spc="0" baseline="0" dirty="0">
                <a:solidFill>
                  <a:srgbClr val="000000"/>
                </a:solidFill>
                <a:effectLst/>
                <a:latin typeface="Helvetica"/>
                <a:ea typeface="Helvetica"/>
                <a:cs typeface="Helvetica"/>
              </a:rPr>
              <a:t>Għajnuna billi:</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Tippjana’l quddiem, biex ikun hemm proċeduri u tagħmir (inkluż tagħmir protettiv personali) stabbiliti biex jimmaniġjaw ħsarat, twaqqif tal-makkinarju u tixrid b'mod sigur</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Jassiguraw li l-post tax-xogħol huwa nadif billi jintużaw metodi ta’ tindif xieraq</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Inaddfu l-artijiet u t-tagħmir b’pajpijiet tal-ilma bi pressjoni baxxa jew bi knis imxarrab — qatt tiknes trab bi xkupa xotta </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Naddaf tixrid xott bis-sistema tat-tindif tal-vakum HEPA — qatt tnaddaf bl-arja ikkumpressata</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Iċċekkja li s-sistemi tal-estrazzjoni tat-trab huma mixgħula</a:t>
            </a:r>
          </a:p>
          <a:p>
            <a:pPr marL="285750" indent="-285750">
              <a:lnSpc>
                <a:spcPct val="100000"/>
              </a:lnSpc>
              <a:spcBef>
                <a:spcPts val="600"/>
              </a:spcBef>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Ipprovdi barraxa taċ-ċinturin lill-conveyors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4713" r="10876"/>
          <a:stretch/>
        </p:blipFill>
        <p:spPr>
          <a:xfrm>
            <a:off x="6849034" y="1608138"/>
            <a:ext cx="496831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PERIKLI OĦRA</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mt" sz="1800" b="0" i="0" strike="noStrike" cap="none" spc="0" baseline="0">
                <a:solidFill>
                  <a:srgbClr val="000000"/>
                </a:solidFill>
                <a:effectLst/>
                <a:latin typeface="Helvetica"/>
                <a:ea typeface="Helvetica"/>
                <a:cs typeface="Helvetica"/>
              </a:rPr>
              <a:t>Qabel tibda l-attivitajiet ta’ manutenzjoni, ta’ servizz u ta’ tiswija, ikkunsidra l-perikli sussegwenti:</a:t>
            </a:r>
          </a:p>
          <a:p>
            <a:pPr>
              <a:lnSpc>
                <a:spcPts val="2400"/>
              </a:lnSpc>
            </a:pPr>
            <a:r>
              <a:rPr lang="mt" sz="1800" b="0" i="0" strike="noStrike" cap="none" spc="0" baseline="0">
                <a:solidFill>
                  <a:srgbClr val="000000"/>
                </a:solidFill>
                <a:effectLst/>
                <a:latin typeface="Helvetica"/>
                <a:ea typeface="Helvetica"/>
                <a:cs typeface="Helvetica"/>
              </a:rPr>
              <a:t>Storbju eċċessiv</a:t>
            </a:r>
          </a:p>
          <a:p>
            <a:pPr>
              <a:lnSpc>
                <a:spcPts val="2400"/>
              </a:lnSpc>
            </a:pPr>
            <a:r>
              <a:rPr lang="mt" sz="1800" b="0" i="0" strike="noStrike" cap="none" spc="0" baseline="0">
                <a:solidFill>
                  <a:srgbClr val="000000"/>
                </a:solidFill>
                <a:effectLst/>
                <a:latin typeface="Helvetica"/>
                <a:ea typeface="Helvetica"/>
                <a:cs typeface="Helvetica"/>
              </a:rPr>
              <a:t>Ħidma fil-għoli</a:t>
            </a:r>
          </a:p>
          <a:p>
            <a:pPr>
              <a:lnSpc>
                <a:spcPts val="2400"/>
              </a:lnSpc>
            </a:pPr>
            <a:r>
              <a:rPr lang="mt" sz="1800" b="0" i="0" strike="noStrike" cap="none" spc="0" baseline="0">
                <a:solidFill>
                  <a:srgbClr val="000000"/>
                </a:solidFill>
                <a:effectLst/>
                <a:latin typeface="Helvetica"/>
                <a:ea typeface="Helvetica"/>
                <a:cs typeface="Helvetica"/>
              </a:rPr>
              <a:t>Makkinarju li jmexxi l-oġġetti</a:t>
            </a:r>
          </a:p>
          <a:p>
            <a:pPr>
              <a:lnSpc>
                <a:spcPts val="2400"/>
              </a:lnSpc>
            </a:pPr>
            <a:r>
              <a:rPr lang="mt" sz="1800" b="0" i="0" strike="noStrike" cap="none" spc="0" baseline="0">
                <a:solidFill>
                  <a:srgbClr val="000000"/>
                </a:solidFill>
                <a:effectLst/>
                <a:latin typeface="Helvetica"/>
                <a:ea typeface="Helvetica"/>
                <a:cs typeface="Helvetica"/>
              </a:rPr>
              <a:t>Spazji magħluqa</a:t>
            </a:r>
          </a:p>
          <a:p>
            <a:pPr>
              <a:lnSpc>
                <a:spcPts val="2400"/>
              </a:lnSpc>
            </a:pPr>
            <a:r>
              <a:rPr lang="mt" sz="1800" b="0" i="0" strike="noStrike" cap="none" spc="0" baseline="0">
                <a:solidFill>
                  <a:srgbClr val="000000"/>
                </a:solidFill>
                <a:effectLst/>
                <a:latin typeface="Helvetica"/>
                <a:ea typeface="Helvetica"/>
                <a:cs typeface="Helvetica"/>
              </a:rPr>
              <a:t>Iwweldjar, ħruq, qtugħ u proċessi tat-tħin</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mt" sz="1800" b="0" i="0" strike="noStrike" cap="none" spc="0" baseline="0">
                <a:solidFill>
                  <a:srgbClr val="000000"/>
                </a:solidFill>
                <a:effectLst/>
                <a:latin typeface="Helvetica"/>
                <a:ea typeface="Helvetica"/>
                <a:cs typeface="Helvetica"/>
              </a:rPr>
              <a:t>Illimita l-aċċess lil persunal awtorizzat biss</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dirty="0">
                <a:solidFill>
                  <a:srgbClr val="F6A317"/>
                </a:solidFill>
                <a:effectLst/>
                <a:latin typeface="Helvetica"/>
                <a:ea typeface="Helvetica"/>
                <a:cs typeface="Helvetica"/>
              </a:rPr>
              <a:t>PRATTIĊI TA’ IĠJENE TAJBA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455942"/>
            <a:ext cx="5856640" cy="3301845"/>
          </a:xfrm>
        </p:spPr>
        <p:txBody>
          <a:bodyPr/>
          <a:lstStyle/>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Kul f’żona ’il bogħod mill-proċessi tax-xogħol li huwa possibbli li jinvolvu esponiment għall-RCS</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Qabel tiekol, tixrob jew tpejjep, il-ħaddiema jeħtieġ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li jaħslu idejhom u wiċċhom u jbiddlu ħwejjiġhom</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It-tipjip huwa ħażin għal saħħtek u jista’ jżid il-ħsara tas-saħħa assoċjata mat-trab tas-silika tal-kristallina.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388732"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GĦALL-MANUTENZJONI, GĦAS-SERVIZZ U GĦAT-TISWIJA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Tippjana bil-quddiem għal ħsarat, twaqqif ta’ makkinarju u tixrid</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l-post tax-xogħol huwa nadif</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kwalunkwe tixrid immedjatament</a:t>
            </a:r>
          </a:p>
          <a:p>
            <a:pPr marL="285750" indent="-285750">
              <a:lnSpc>
                <a:spcPct val="100000"/>
              </a:lnSpc>
              <a:spcBef>
                <a:spcPts val="6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Tirrapporta każijiet ta’ tagħmir u faċilitajiet bil-ħsara </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tagħmir bil-ħsara jew li huwa mherri b’mod eċċessiv</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billi tuża’ braxx xotta jew arja kumpressata</a:t>
            </a:r>
          </a:p>
          <a:p>
            <a:pPr marL="285750" indent="-285750">
              <a:lnSpc>
                <a:spcPct val="100000"/>
              </a:lnSpc>
              <a:spcBef>
                <a:spcPts val="600"/>
              </a:spcBef>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Informazzjoni addizzjonali meħtieġa</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143510" cy="3682369"/>
          </a:xfrm>
        </p:spPr>
        <p:txBody>
          <a:bodyPr anchor="t"/>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Attivitajiet ta’ manutenzjoni, ta’ servizz u ta’ tiswija huma proċeduri meħtieġa u ta’ rutina għall-industriji kollha.</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Ippjana bil-quddiem għal ħsarat, twaqqif ta’ makkinarju u tixrid</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Żomm il-post tax-xogħol nadif u ventilat tajjeb </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Kun konxju ta’ periklu addizzjonali fuq il-post tax-xogħol</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 Attivitajiet ta’ Manutenzjoni, </a:t>
            </a:r>
            <a:br>
              <a:rPr lang="en-IN" sz="1600" b="0" i="0" strike="noStrike" cap="none" spc="0" baseline="0" dirty="0">
                <a:solidFill>
                  <a:srgbClr val="000000"/>
                </a:solidFill>
                <a:effectLst/>
                <a:latin typeface="Helvetica"/>
                <a:ea typeface="Helvetica"/>
                <a:cs typeface="Helvetica"/>
                <a:hlinkClick r:id="rId7" history="0"/>
              </a:rPr>
            </a:br>
            <a:r>
              <a:rPr lang="mt" sz="1600" b="0" i="0" strike="noStrike" cap="none" spc="0" baseline="0" dirty="0">
                <a:solidFill>
                  <a:srgbClr val="000000"/>
                </a:solidFill>
                <a:effectLst/>
                <a:latin typeface="Helvetica"/>
                <a:ea typeface="Helvetica"/>
                <a:cs typeface="Helvetica"/>
                <a:hlinkClick r:id="rId7" history="0"/>
              </a:rPr>
              <a:t>ta’ Servizz u ta’ Tiswija (Folja ta’ Ħidma 2.1.14)</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05608B9D-A6CE-452D-A57B-C16CF6B39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64</TotalTime>
  <Words>1240</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2020-06-26T08:41:49Z</dcterms:created>
  <dcterms:modified xsi:type="dcterms:W3CDTF">2024-11-13T12:17:51Z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