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811C8C-4704-4584-8482-58F79D2D6A0F}" v="22" dt="2022-09-21T17:01:50.0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75510"/>
  </p:normalViewPr>
  <p:slideViewPr>
    <p:cSldViewPr snapToGrid="0" snapToObjects="1">
      <p:cViewPr varScale="1">
        <p:scale>
          <a:sx n="90" d="100"/>
          <a:sy n="90" d="100"/>
        </p:scale>
        <p:origin x="2176"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korlátozzák vagy megszüntetik a szilícium-dioxidnak való kitettséget.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a:solidFill>
                  <a:schemeClr val="tx1"/>
                </a:solidFill>
                <a:effectLst/>
                <a:latin typeface="Helvetica" pitchFamily="2" charset="0"/>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000000"/>
                </a:solidFill>
                <a:effectLst/>
                <a:latin typeface="Helvetica"/>
                <a:ea typeface="Helvetica"/>
                <a:cs typeface="Helvetica"/>
              </a:rPr>
              <a:t>Ez az oktatóanyag a belélegezhető kristályos szilícium-dioxid (RCS) pornak kitett munkavállalók egyéni védőfelszerelésének (PPE) helyes használatát tárgyalja. </a:t>
            </a:r>
          </a:p>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hu" sz="1200" b="0" i="0" strike="noStrike" cap="none" spc="0" baseline="0">
                <a:solidFill>
                  <a:srgbClr val="000000"/>
                </a:solidFill>
                <a:effectLst/>
                <a:latin typeface="Helvetica"/>
                <a:ea typeface="Helvetica"/>
                <a:cs typeface="Helvetica"/>
              </a:rPr>
              <a:t>PPE minden olyan védőruházat vagy védőfelszerelés, amelyet arra terveztek, hogy megvédje viselőjét a sérüléstől vagy fertőzéstől. </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hu" sz="1200" b="0" i="0" strike="noStrike" cap="none" spc="0" baseline="0">
                <a:solidFill>
                  <a:srgbClr val="000000"/>
                </a:solidFill>
                <a:effectLst/>
                <a:latin typeface="Helvetica"/>
                <a:ea typeface="Helvetica"/>
                <a:cs typeface="Helvetica"/>
              </a:rPr>
              <a:t>Bár PPE-knek minden telephelyen rendelkezésre kell állniuk, használatuk csak a végső megoldás lehet, ha már minden intézkedést kipróbáltak, de nem sikerült megfelelően csökkenteni a porterhelést.</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a:solidFill>
                  <a:srgbClr val="000000"/>
                </a:solidFill>
                <a:effectLst/>
                <a:latin typeface="Calibri"/>
                <a:ea typeface="Calibri"/>
                <a:cs typeface="Calibri"/>
              </a:rPr>
              <a:t>Az alábbi ábra összefoglalja a kockázatkezelési folyamatot a munkáltató és a munkavállaló szemszögéből, a belélegezhető kristályos szilícium-dioxid ellenőrzés tekintetében. A vállalatoknál bevezetett egészségvédelmi és biztonsági rendszereket a munkáltatónak és a munkavállalónak egyaránt tiszteletben kell tartania.</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hu" sz="1200" b="0" i="0" strike="noStrike" cap="none" spc="0" baseline="0">
                <a:solidFill>
                  <a:srgbClr val="000000"/>
                </a:solidFill>
                <a:effectLst/>
                <a:latin typeface="Helvetica"/>
                <a:ea typeface="Helvetica"/>
                <a:cs typeface="Helvetica"/>
              </a:rPr>
              <a:t>A PPE-t csak akkor szabad viselni, ha erre külön utasítást kapunk, és azt a teljesítmény (pl. védelmi tényező), a kényelem és a tartósság alapján kell kiválasztani.</a:t>
            </a:r>
          </a:p>
          <a:p>
            <a:pPr algn="l">
              <a:lnSpc>
                <a:spcPts val="2300"/>
              </a:lnSpc>
              <a:spcBef>
                <a:spcPts val="600"/>
              </a:spcBef>
              <a:spcAft>
                <a:spcPts val="600"/>
              </a:spcAft>
            </a:pPr>
            <a:r>
              <a:rPr lang="hu" sz="1200" b="0" i="0" strike="noStrike" cap="none" spc="0" baseline="0">
                <a:solidFill>
                  <a:srgbClr val="000000"/>
                </a:solidFill>
                <a:effectLst/>
                <a:latin typeface="Helvetica"/>
                <a:ea typeface="Helvetica"/>
                <a:cs typeface="Helvetica"/>
              </a:rPr>
              <a:t>A PPE használatát igénylő feladatokat megfelelő jelzésekkel és piktogramokkal jelzik.</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hu" sz="1200" b="0" i="0" strike="noStrike" cap="none" spc="0" baseline="0">
                <a:solidFill>
                  <a:srgbClr val="000000"/>
                </a:solidFill>
                <a:effectLst/>
                <a:latin typeface="Helvetica"/>
                <a:ea typeface="Helvetica"/>
                <a:cs typeface="Helvetica"/>
              </a:rPr>
              <a:t>Minden poros munka során védőruhát (overált) kell használni. A porszennyezettség jelzésére sötét színű overál használható.</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hu" sz="1200" b="0" i="0" strike="noStrike" cap="none" spc="0" baseline="0">
                <a:solidFill>
                  <a:srgbClr val="000000"/>
                </a:solidFill>
                <a:effectLst/>
                <a:latin typeface="Helvetica"/>
                <a:ea typeface="Helvetica"/>
                <a:cs typeface="Helvetica"/>
              </a:rPr>
              <a:t>Miután bebizonyosodott, hogy az adott feladathoz szükség van védőfelszerelésre, a munkavállalóknak meg kell győződniük arról, hogy a ruhadarab nem sérült vagy túlzottan elhasználódott.</a:t>
            </a:r>
          </a:p>
          <a:p>
            <a:pPr marL="0" indent="0" algn="l">
              <a:lnSpc>
                <a:spcPts val="2300"/>
              </a:lnSpc>
              <a:spcBef>
                <a:spcPts val="600"/>
              </a:spcBef>
              <a:spcAft>
                <a:spcPts val="600"/>
              </a:spcAft>
              <a:buFont typeface="Arial" panose="020B0604020202020204" pitchFamily="34" charset="0"/>
              <a:buNone/>
            </a:pPr>
            <a:r>
              <a:rPr lang="hu" sz="1200" b="0" i="0" strike="noStrike" cap="none" spc="0" baseline="0">
                <a:solidFill>
                  <a:srgbClr val="000000"/>
                </a:solidFill>
                <a:effectLst/>
                <a:latin typeface="Helvetica"/>
                <a:ea typeface="Helvetica"/>
                <a:cs typeface="Helvetica"/>
              </a:rPr>
              <a:t>A sérült PPE-k felesleges kockázatnak teszik ki a munkavállalókat. Ha egy tárgyat rendszeresen használnak, vagy a dolgozók megosztják egymás között, többszöri és hosszabb használat után valószínűleg károsodás következik be.</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Helvetica" pitchFamily="2" charset="0"/>
              <a:ea typeface="+mn-ea"/>
              <a:cs typeface="+mn-cs"/>
            </a:endParaRPr>
          </a:p>
          <a:p>
            <a:pPr marL="0" indent="0" algn="l">
              <a:lnSpc>
                <a:spcPts val="2300"/>
              </a:lnSpc>
              <a:spcBef>
                <a:spcPts val="600"/>
              </a:spcBef>
              <a:spcAft>
                <a:spcPts val="600"/>
              </a:spcAft>
              <a:buFont typeface="Arial" panose="020B0604020202020204" pitchFamily="34" charset="0"/>
              <a:buNone/>
            </a:pPr>
            <a:r>
              <a:rPr lang="hu" sz="1200" b="0" i="0" strike="noStrike" cap="none" spc="0" baseline="0">
                <a:solidFill>
                  <a:srgbClr val="000000"/>
                </a:solidFill>
                <a:effectLst/>
                <a:latin typeface="Helvetica"/>
                <a:ea typeface="Helvetica"/>
                <a:cs typeface="Helvetica"/>
              </a:rPr>
              <a:t>Amint a PPE megsérül, azonnal ki kell cserélni.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hu" sz="1200" b="0" i="0" strike="noStrike" cap="none" spc="0" baseline="0">
                <a:solidFill>
                  <a:srgbClr val="000000"/>
                </a:solidFill>
                <a:effectLst/>
                <a:latin typeface="Helvetica"/>
                <a:ea typeface="Helvetica"/>
                <a:cs typeface="Helvetica"/>
              </a:rPr>
              <a:t>A PPE-k viselése nem feltétlenül kényelmes, de fontos, hogy helyesen viseljük őket.</a:t>
            </a:r>
          </a:p>
          <a:p>
            <a:pPr algn="l">
              <a:lnSpc>
                <a:spcPts val="2300"/>
              </a:lnSpc>
              <a:spcBef>
                <a:spcPts val="600"/>
              </a:spcBef>
              <a:spcAft>
                <a:spcPts val="600"/>
              </a:spcAft>
            </a:pPr>
            <a:r>
              <a:rPr lang="hu" sz="1200" b="0" i="0" strike="noStrike" cap="none" spc="0" baseline="0">
                <a:solidFill>
                  <a:srgbClr val="000000"/>
                </a:solidFill>
                <a:effectLst/>
                <a:latin typeface="Helvetica"/>
                <a:ea typeface="Helvetica"/>
                <a:cs typeface="Helvetica"/>
              </a:rPr>
              <a:t>Az olyan termékeket, mint a maszkok, védőszemüvegek és sisakok, a viselőjük méreteihez kell igazítani.</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hu" sz="1200" b="0" i="0" strike="noStrike" cap="none" spc="0" baseline="0">
                <a:solidFill>
                  <a:srgbClr val="000000"/>
                </a:solidFill>
                <a:effectLst/>
                <a:latin typeface="Helvetica"/>
                <a:ea typeface="Helvetica"/>
                <a:cs typeface="Helvetica"/>
              </a:rPr>
              <a:t>Ha többféle PPE-t (például porvédő maszkot és hegesztőszemüveget) visel, győződjön meg arról, hogy azok kompatibilisek.</a:t>
            </a:r>
          </a:p>
          <a:p>
            <a:pPr marL="0" marR="0" indent="0" algn="l" defTabSz="914400" rtl="0" eaLnBrk="1" fontAlgn="auto" latinLnBrk="0" hangingPunct="1">
              <a:lnSpc>
                <a:spcPts val="2300"/>
              </a:lnSpc>
              <a:spcBef>
                <a:spcPts val="600"/>
              </a:spcBef>
              <a:spcAft>
                <a:spcPts val="600"/>
              </a:spcAft>
              <a:buClrTx/>
              <a:buSzTx/>
              <a:buFontTx/>
              <a:buNone/>
              <a:defRPr/>
            </a:pPr>
            <a:r>
              <a:rPr lang="hu" sz="1200" b="0" i="0" strike="noStrike" cap="none" spc="0" baseline="0">
                <a:solidFill>
                  <a:srgbClr val="000000"/>
                </a:solidFill>
                <a:effectLst/>
                <a:latin typeface="Helvetica"/>
                <a:ea typeface="Helvetica"/>
                <a:cs typeface="Helvetica"/>
              </a:rPr>
              <a:t>Legyen tisztában más olyan tényezőkkel is, amelyek csökkenthetik a PPE-k hatékonyságát, például az arcszőrzet. Az arcszőrzetet viselőknek nyomólevegős légzésvédőt kell használniuk, hogy elkerüljék a por bejutását a maszkba.</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hu" sz="1200" b="0" i="0" strike="noStrike" cap="none" spc="0" baseline="0">
                <a:solidFill>
                  <a:srgbClr val="000000"/>
                </a:solidFill>
                <a:effectLst/>
                <a:latin typeface="Helvetica"/>
                <a:ea typeface="Helvetica"/>
                <a:cs typeface="Helvetica"/>
              </a:rPr>
              <a:t>Használat után a PPE-t (ha szükséges) meg kell tisztítani, és megfelelő helyen kell tárolni. A PPE-t, például a ruhákat, a munkáltatónak kell tisztítania.</a:t>
            </a:r>
          </a:p>
          <a:p>
            <a:pPr algn="l">
              <a:lnSpc>
                <a:spcPts val="2300"/>
              </a:lnSpc>
              <a:spcBef>
                <a:spcPts val="600"/>
              </a:spcBef>
              <a:spcAft>
                <a:spcPts val="600"/>
              </a:spcAft>
            </a:pPr>
            <a:r>
              <a:rPr lang="hu" sz="1200" b="0" i="0" strike="noStrike" cap="none" spc="0" baseline="0">
                <a:solidFill>
                  <a:srgbClr val="000000"/>
                </a:solidFill>
                <a:effectLst/>
                <a:latin typeface="Helvetica"/>
                <a:ea typeface="Helvetica"/>
                <a:cs typeface="Helvetica"/>
              </a:rPr>
              <a:t>Soha, semmilyen körülmények között nem szabad hazavinni a PPE-t.</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Az alábbiakban a PPE-k tisztításával kapcsolatos iránymutató gyakorlatokat mutatjuk be. </a:t>
            </a:r>
            <a:r>
              <a:rPr lang="hu" sz="1200" b="0" i="0" strike="noStrike" cap="none" spc="0" baseline="0">
                <a:solidFill>
                  <a:srgbClr val="000000"/>
                </a:solidFill>
                <a:effectLst/>
                <a:latin typeface="Calibri"/>
                <a:ea typeface="Calibri"/>
                <a:cs typeface="Calibri"/>
              </a:rPr>
              <a:t>A videóba ágyazott jelenet mellett egy grafikon és egy piros sáv látható, amely a por koncentrációját mutatja mg/m3-ben.</a:t>
            </a:r>
          </a:p>
          <a:p>
            <a:endParaRPr lang="en-GB"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A por koncentrációjának mérése nem a belélegezhető kristályos szilícium-dioxidról szól, hanem egy félkvantitatív mérésen alapul. Nem a porkoncentráció értéke a lényeges, hanem az ajánlott módszer és más módszerek használata közbeni expozíciós szintek közötti relatív különbség.</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hu" sz="1800" b="0" i="0" strike="noStrike" cap="none" spc="0" baseline="0">
                <a:solidFill>
                  <a:srgbClr val="000000"/>
                </a:solidFill>
                <a:effectLst/>
                <a:latin typeface="Calibri"/>
                <a:ea typeface="Calibri"/>
                <a:cs typeface="Calibri"/>
              </a:rPr>
              <a:t>A PPE csak </a:t>
            </a:r>
            <a:r>
              <a:rPr lang="hu" sz="1800" b="1" i="0" strike="noStrike" cap="none" spc="0" baseline="0">
                <a:solidFill>
                  <a:srgbClr val="000000"/>
                </a:solidFill>
                <a:effectLst/>
                <a:latin typeface="Calibri"/>
                <a:ea typeface="Calibri"/>
                <a:cs typeface="Calibri"/>
              </a:rPr>
              <a:t>végső megoldásként használható</a:t>
            </a:r>
            <a:r>
              <a:rPr lang="hu" sz="1800" b="0" i="0" strike="noStrike" cap="none" spc="0" baseline="0">
                <a:solidFill>
                  <a:srgbClr val="000000"/>
                </a:solidFill>
                <a:effectLst/>
                <a:latin typeface="Calibri"/>
                <a:ea typeface="Calibri"/>
                <a:cs typeface="Calibri"/>
              </a:rPr>
              <a:t>, ha az összes többi intézkedés nem elegendő a porexpozíció ellenőrzésére. Ha szükség van PPE-kre, azok használatát ellenőrizni és felügyelni kell.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746273" y="429114"/>
            <a:ext cx="407107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AZ EGYÉNI VÉDŐFELSZERELÉS (PPE) IRÁNYMUTATÓ GYAKORLATAINAK ALKALMAZÁSA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6"/>
            <a:ext cx="6904967" cy="1440413"/>
          </a:xfrm>
        </p:spPr>
        <p:txBody>
          <a:bodyPr/>
          <a:lstStyle/>
          <a:p>
            <a:pPr>
              <a:lnSpc>
                <a:spcPct val="100000"/>
              </a:lnSpc>
            </a:pPr>
            <a:r>
              <a:rPr lang="hu" sz="2800" b="1" i="0" strike="noStrike" cap="none" spc="0" baseline="0" dirty="0">
                <a:solidFill>
                  <a:srgbClr val="FFFFFF"/>
                </a:solidFill>
                <a:effectLst/>
                <a:latin typeface="Helvetica"/>
                <a:ea typeface="Helvetica"/>
                <a:cs typeface="Helvetica"/>
              </a:rPr>
              <a:t>AZ EGYÉNI VÉDŐFELSZERELÉS (PPE) IRÁNYMUTATÓ GYAKORLATAINAK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a:p>
            <a:pPr>
              <a:lnSpc>
                <a:spcPts val="2400"/>
              </a:lnSpc>
            </a:pPr>
            <a:endParaRPr lang="hu-HU" sz="1800" dirty="0">
              <a:latin typeface="Helvetica"/>
              <a:cs typeface="Helvetica"/>
            </a:endParaRPr>
          </a:p>
          <a:p>
            <a:pPr>
              <a:lnSpc>
                <a:spcPts val="2400"/>
              </a:lnSpc>
            </a:pPr>
            <a:endParaRPr lang="hu-HU" sz="1800" dirty="0">
              <a:latin typeface="Helvetica"/>
              <a:cs typeface="Helvetica"/>
            </a:endParaRP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815466" cy="3682369"/>
          </a:xfrm>
        </p:spPr>
        <p:txBody>
          <a:bodyPr/>
          <a:lstStyle/>
          <a:p>
            <a:pPr>
              <a:lnSpc>
                <a:spcPct val="1000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ct val="100000"/>
              </a:lnSpc>
            </a:pPr>
            <a:r>
              <a:rPr lang="hu" sz="1800" b="0" i="0" strike="noStrike" cap="none" spc="0" baseline="0" dirty="0">
                <a:solidFill>
                  <a:srgbClr val="000000"/>
                </a:solidFill>
                <a:effectLst/>
                <a:latin typeface="Helvetica"/>
                <a:ea typeface="Helvetica"/>
                <a:cs typeface="Helvetica"/>
              </a:rPr>
              <a:t>Ezen a képzésen a következőket tanulhatja meg: </a:t>
            </a:r>
          </a:p>
          <a:p>
            <a:pPr marL="342900" indent="-342900">
              <a:lnSpc>
                <a:spcPct val="1000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Mi az </a:t>
            </a:r>
            <a:r>
              <a:rPr lang="hu" sz="1800" b="1" i="0" strike="noStrike" cap="none" spc="0" baseline="0" dirty="0">
                <a:solidFill>
                  <a:srgbClr val="000000"/>
                </a:solidFill>
                <a:effectLst/>
                <a:latin typeface="Helvetica"/>
                <a:ea typeface="Helvetica"/>
                <a:cs typeface="Helvetica"/>
              </a:rPr>
              <a:t>egyéni védőfelszerelés (PPE)</a:t>
            </a:r>
            <a:r>
              <a:rPr lang="hu" sz="1800" b="0" i="0" strike="noStrike" cap="none" spc="0" baseline="0" dirty="0">
                <a:solidFill>
                  <a:srgbClr val="000000"/>
                </a:solidFill>
                <a:effectLst/>
                <a:latin typeface="Helvetica"/>
                <a:ea typeface="Helvetica"/>
                <a:cs typeface="Helvetica"/>
              </a:rPr>
              <a:t>, és hogyan segíthet a káros belélegezhető kristályos szilícium-dioxid (RCS) kitettség minimalizálásában.</a:t>
            </a:r>
          </a:p>
          <a:p>
            <a:pPr marL="342900" indent="-342900">
              <a:lnSpc>
                <a:spcPct val="1000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Mikor és hogyan kell PPE-t viselni</a:t>
            </a:r>
          </a:p>
          <a:p>
            <a:pPr marL="342900" indent="-342900">
              <a:lnSpc>
                <a:spcPct val="1000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Iránymutató gyakorlatok a PPE használatához</a:t>
            </a:r>
          </a:p>
          <a:p>
            <a:pPr marL="285750" indent="-285750">
              <a:lnSpc>
                <a:spcPct val="100000"/>
              </a:lnSpc>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Oktató által kitöltendő - egyéni dia beillesztése esetén írjon ide egy rövid áttekintést annak tartalmáról.</a:t>
            </a:r>
          </a:p>
          <a:p>
            <a:pPr marL="342900" indent="-342900">
              <a:lnSpc>
                <a:spcPct val="100000"/>
              </a:lnSpc>
              <a:buFont typeface="Arial" panose="020B0604020202020204" pitchFamily="34" charset="0"/>
              <a:buChar char="•"/>
            </a:pPr>
            <a:endParaRPr lang="en-US" sz="1800" dirty="0"/>
          </a:p>
          <a:p>
            <a:pPr>
              <a:lnSpc>
                <a:spcPct val="100000"/>
              </a:lnSpc>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hu" sz="1800" b="0" i="0" strike="noStrike" cap="none" spc="0" baseline="0">
                <a:solidFill>
                  <a:srgbClr val="000000"/>
                </a:solidFill>
                <a:effectLst/>
                <a:latin typeface="Helvetica"/>
                <a:ea typeface="Helvetica"/>
                <a:cs typeface="Helvetica"/>
              </a:rPr>
              <a:t>A PPE az öt fő porszabályozási technika egyike.</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447522"/>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447522"/>
            <a:ext cx="2134063" cy="1700960"/>
          </a:xfrm>
          <a:prstGeom prst="rect">
            <a:avLst/>
          </a:prstGeom>
          <a:noFill/>
        </p:spPr>
        <p:txBody>
          <a:bodyPr wrap="square" rtlCol="0">
            <a:spAutoFit/>
          </a:bodyPr>
          <a:lstStyle/>
          <a:p>
            <a:pPr>
              <a:spcAft>
                <a:spcPts val="300"/>
              </a:spcAft>
            </a:pPr>
            <a:r>
              <a:rPr lang="hu" sz="1050" b="1" i="0" strike="noStrike" cap="none" spc="50" baseline="0" dirty="0">
                <a:solidFill>
                  <a:srgbClr val="EF9A2E"/>
                </a:solidFill>
                <a:effectLst/>
                <a:latin typeface="Futura Medium"/>
                <a:ea typeface="Futura Medium"/>
                <a:cs typeface="Futura Medium"/>
              </a:rPr>
              <a:t>ELKERÍTÉS</a:t>
            </a:r>
          </a:p>
          <a:p>
            <a:pPr>
              <a:spcAft>
                <a:spcPts val="300"/>
              </a:spcAft>
            </a:pPr>
            <a:r>
              <a:rPr lang="hu" sz="1200" b="0" i="0" strike="noStrike" cap="none" spc="0" baseline="0" dirty="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dirty="0"/>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 PPE-k (pl. arcvédő maszkok) védik a munkavállalókat a portól, ha más intézkedések nem elegendőek az expozíciós kockázatok kezelésére.</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SZEMÉLYES MŰSZEREK TÍPUSAI</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a:xfrm>
            <a:off x="777243" y="2696783"/>
            <a:ext cx="5453624" cy="3682369"/>
          </a:xfrm>
        </p:spPr>
        <p:txBody>
          <a:bodyPr/>
          <a:lstStyle/>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Fülvédő</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Sisak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Szemüveg</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Maszk / légzésvédelmi eszköz</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Overál</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Kabát</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Csizma</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Kesztyű</a:t>
            </a:r>
          </a:p>
          <a:p>
            <a:pPr>
              <a:lnSpc>
                <a:spcPts val="2400"/>
              </a:lnSpc>
            </a:pPr>
            <a:endParaRPr lang="en-US" sz="1800"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MIÉRT HASZNÁLJON PPE-T?</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PPE arra szolgál, hogy megvédje használóját a fizikai sérülésektől és foglalkozási ártalmaktól, beleértve a belélegezhető kristályos szilícium-dioxid port is.</a:t>
            </a:r>
          </a:p>
          <a:p>
            <a:pPr marL="342900" indent="-34290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PPE használata (ha szükséges) azért fontos, mert ez a kockázatokat kezelő technikák közül egy megelőző intézkedés.</a:t>
            </a:r>
          </a:p>
          <a:p>
            <a:pPr marL="342900" indent="-342900">
              <a:lnSpc>
                <a:spcPts val="2400"/>
              </a:lnSpc>
              <a:buFont typeface="Arial" panose="020B0604020202020204" pitchFamily="34" charset="0"/>
              <a:buChar char="•"/>
            </a:pPr>
            <a:r>
              <a:rPr lang="hu" sz="1800" b="0" i="0" strike="noStrike" cap="none" spc="0" baseline="0">
                <a:solidFill>
                  <a:srgbClr val="FF0000"/>
                </a:solidFill>
                <a:effectLst/>
                <a:latin typeface="Helvetica"/>
                <a:ea typeface="Helvetica"/>
                <a:cs typeface="Helvetica"/>
              </a:rPr>
              <a:t>A légzésvédelmi eszköz segít minimalizálni a káros belélegezhető kristályos szilikapornak (RCS) való kitettséget.</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felszerelések megfelelő működése elengedhetetlen az RCS elleni védelemhez.</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hosszútávon óvjuk meg egészségünket</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400"/>
              </a:lnSpc>
            </a:pPr>
            <a:r>
              <a:rPr lang="hu" sz="1800" b="0" i="0" strike="noStrike" cap="none" spc="0" baseline="0" dirty="0">
                <a:solidFill>
                  <a:srgbClr val="000000"/>
                </a:solidFill>
                <a:effectLst/>
                <a:latin typeface="Helvetica"/>
                <a:ea typeface="Helvetica"/>
                <a:cs typeface="Helvetica"/>
              </a:rPr>
              <a:t>A PPE-k csak a viselőjüket védik, rosszul használhatják őket vagy akár meg is sérülhetnek, ezért nem teljesen megbízhatóak. </a:t>
            </a:r>
          </a:p>
          <a:p>
            <a:pPr>
              <a:lnSpc>
                <a:spcPts val="2400"/>
              </a:lnSpc>
            </a:pPr>
            <a:r>
              <a:rPr lang="hu" sz="1800" b="0" i="0" strike="noStrike" cap="none" spc="0" baseline="0" dirty="0">
                <a:solidFill>
                  <a:srgbClr val="000000"/>
                </a:solidFill>
                <a:effectLst/>
                <a:latin typeface="Helvetica"/>
                <a:ea typeface="Helvetica"/>
                <a:cs typeface="Helvetica"/>
              </a:rPr>
              <a:t>A munkavállalók csak akkor viseljenek PPE-t, ha erre felszólítják őket, és csak </a:t>
            </a:r>
            <a:r>
              <a:rPr lang="hu" sz="1800" b="1" i="0" strike="noStrike" cap="none" spc="0" baseline="0" dirty="0">
                <a:solidFill>
                  <a:srgbClr val="000000"/>
                </a:solidFill>
                <a:effectLst/>
                <a:latin typeface="Helvetica"/>
                <a:ea typeface="Helvetica"/>
                <a:cs typeface="Helvetica"/>
              </a:rPr>
              <a:t>végső megoldásként, amennyiben a többi védekezési intézkedés nem elegendő</a:t>
            </a:r>
            <a:r>
              <a:rPr lang="hu" sz="1800" b="0" i="0" strike="noStrike" cap="none" spc="0" baseline="0" dirty="0">
                <a:solidFill>
                  <a:srgbClr val="000000"/>
                </a:solidFill>
                <a:effectLst/>
                <a:latin typeface="Helvetica"/>
                <a:ea typeface="Helvetica"/>
                <a:cs typeface="Helvetica"/>
              </a:rPr>
              <a:t>.</a:t>
            </a:r>
          </a:p>
          <a:p>
            <a:pPr>
              <a:lnSpc>
                <a:spcPts val="2400"/>
              </a:lnSpc>
            </a:pPr>
            <a:endParaRPr lang="en-US" sz="18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KOCKÁZATKEZELÉS HIERARCHIÁJA</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a:xfrm>
            <a:off x="777244" y="1640901"/>
            <a:ext cx="5834571"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MILYEN PPE-T HASZNÁLJUNK?</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400"/>
              </a:lnSpc>
              <a:spcBef>
                <a:spcPts val="600"/>
              </a:spcBef>
              <a:spcAft>
                <a:spcPts val="600"/>
              </a:spcAft>
              <a:defRPr/>
            </a:pPr>
            <a:r>
              <a:rPr lang="hu" sz="1800" b="0" i="0" strike="noStrike" cap="none" spc="0" baseline="0" dirty="0">
                <a:solidFill>
                  <a:srgbClr val="FF0000"/>
                </a:solidFill>
                <a:effectLst/>
                <a:latin typeface="Helvetica"/>
                <a:ea typeface="Helvetica"/>
                <a:cs typeface="Helvetica"/>
              </a:rPr>
              <a:t>Szöveg az oktató számára - Szúrjon be az Ön konkrét munkakörülményeihez illő PPE-vel kapcsolatos információkat.</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A SÉRÜLÉSEK ELLENŐRZÉSE</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lnSpc>
                <a:spcPts val="2400"/>
              </a:lnSpc>
              <a:spcAft>
                <a:spcPts val="1000"/>
              </a:spcAft>
            </a:pPr>
            <a:r>
              <a:rPr lang="hu" sz="1800" b="0" i="0" strike="noStrike" cap="none" spc="0" baseline="0" dirty="0">
                <a:solidFill>
                  <a:srgbClr val="000000"/>
                </a:solidFill>
                <a:effectLst/>
                <a:latin typeface="Helvetica"/>
                <a:ea typeface="Helvetica"/>
                <a:cs typeface="Helvetica"/>
              </a:rPr>
              <a:t>A személyi védőeszközök felvétele előtt ellenőrizze, hogy nincsenek-e sérülések, például:</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Szakadások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Hasadások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Foltok</a:t>
            </a:r>
          </a:p>
          <a:p>
            <a:pPr marL="285750" indent="-285750">
              <a:lnSpc>
                <a:spcPts val="2400"/>
              </a:lnSpc>
              <a:spcAft>
                <a:spcPts val="10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Repedések, ütődések (sisakok, maszkok, védőszemüvegek, sapkák)</a:t>
            </a:r>
          </a:p>
          <a:p>
            <a:pPr>
              <a:lnSpc>
                <a:spcPts val="2400"/>
              </a:lnSpc>
            </a:pPr>
            <a:r>
              <a:rPr lang="hu" sz="1800" b="1" i="0" strike="noStrike" cap="none" spc="0" baseline="0" dirty="0">
                <a:solidFill>
                  <a:srgbClr val="000000"/>
                </a:solidFill>
                <a:effectLst/>
                <a:latin typeface="Helvetica"/>
                <a:ea typeface="Helvetica"/>
                <a:cs typeface="Helvetica"/>
              </a:rPr>
              <a:t>Azonnal cserélje ki a sérült PPE-t.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673499" y="3389357"/>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3076455" y="3643724"/>
            <a:ext cx="2700736" cy="366126"/>
          </a:xfrm>
          <a:prstGeom prst="rect">
            <a:avLst/>
          </a:prstGeom>
          <a:noFill/>
        </p:spPr>
        <p:txBody>
          <a:bodyPr wrap="none" rtlCol="0">
            <a:spAutoFit/>
          </a:bodyPr>
          <a:lstStyle/>
          <a:p>
            <a:r>
              <a:rPr lang="hu" sz="1800" b="0" i="0" strike="noStrike" cap="none" spc="0" baseline="0" dirty="0">
                <a:solidFill>
                  <a:srgbClr val="000000"/>
                </a:solidFill>
                <a:effectLst/>
                <a:latin typeface="Helvetica"/>
                <a:ea typeface="Helvetica"/>
                <a:cs typeface="Helvetica"/>
              </a:rPr>
              <a:t>(overál, kesztyű, csizma)</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HELYES HASZNÁLAT</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hu" sz="1800" b="0" i="0" strike="noStrike" cap="none" spc="0" baseline="0" dirty="0">
                <a:solidFill>
                  <a:srgbClr val="000000"/>
                </a:solidFill>
                <a:effectLst/>
                <a:latin typeface="Helvetica"/>
                <a:ea typeface="Helvetica"/>
                <a:cs typeface="Helvetica"/>
              </a:rPr>
              <a:t>A védőeszközök felvételekor ügyeljen arra, hogy:</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Megfelelően illeszkedik a viselőjéhez</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Nem gátolja a viselőjét a feladat biztonságos elvégzésében (pl. túlzottan korlátozott látás).</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kompatibilis a további PPE-kkel</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HASZNÁLAT UTÁN</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Ahol rendelkezésre állnak, használjanak olyan létesítményeket, mint a légzuhanyok, hogy biztonságosan eltávolítsák a port a PPE-kről.</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piszkos ruhákat és felszereléseket az erre kijelölt helyiségekben tárolja</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Kerülje a piszkos PPE hazavitelét</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Cserélje ki a PPE-t a gyártó utasításainak megfelelően.</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SZŰRŐK</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porvédő maszkokat és szűrőket általában FFP1, FFP2 és FFP3 kategóriába sorolják.  </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Mivel a belélegezhető kristályos szilikapor (RCS) magas kockázatú, káros pornak minősül, a kockázatértékelésnek megfelelően mindenképpen FFP2 vagy FFP3 osztályú, szűrővel ellátott porvédő maszkot, vagy N95-ös vagy annál magasabb osztályú szűrőt használjon. </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maszk besorolása a címkén látható.</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RUHÁK TISZTÍTÁSA</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felesleges porterhelés elkerülése érdekében mindig használjon megfelelő tisztítóberendezést, ha van ilyen.</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909556"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 PPE-K ÁLTALÁNOS SZABÁLYAI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pPr>
            <a:r>
              <a:rPr lang="hu" sz="1600" b="1" i="0" strike="noStrike" cap="none" spc="0" baseline="0" dirty="0">
                <a:solidFill>
                  <a:srgbClr val="000000"/>
                </a:solidFill>
                <a:effectLst/>
                <a:latin typeface="Helvetica"/>
                <a:ea typeface="Helvetica"/>
                <a:cs typeface="Helvetica"/>
              </a:rPr>
              <a:t>MINDIG</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Kövesse a gyártó utasításait</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Győződjön meg arról, hogy a PPE-k megfelelően illeszkednek. Az arcszőrzet ne akadályozza a légzésvédelmi eszközöket.</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Ellenőrizze, hogy a PPE-k kompatibilisek-e egymással kombinált használatuk esetén.</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Szükség esetén tisztítsa meg az újrafelhasználható PPE-ket használat után, és tárolja az erre kijelölt tiszta helyen.</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Tartsa a piszkos overált a tiszta ruháktól elkülönítve, és rendszeresen mossa ki őket.</a:t>
            </a:r>
          </a:p>
          <a:p>
            <a:pPr>
              <a:lnSpc>
                <a:spcPct val="100000"/>
              </a:lnSpc>
            </a:pPr>
            <a:r>
              <a:rPr lang="hu" sz="1600" b="1" i="0" strike="noStrike" cap="none" spc="0" baseline="0" dirty="0">
                <a:solidFill>
                  <a:srgbClr val="000000"/>
                </a:solidFill>
                <a:effectLst/>
                <a:latin typeface="Helvetica"/>
                <a:ea typeface="Helvetica"/>
                <a:cs typeface="Helvetica"/>
              </a:rPr>
              <a:t>KERÜLJE</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tönkrement vagy túlzottan elhasználódott PPE-k használatát</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PPE-k szükségtelen használatát. Egyes PPE-k korlátozhatják viselőjüket a feladat biztonságos elvégzésében.</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PPE-k hazavitelét</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lIns="91440" tIns="45720" rIns="91440" bIns="45720" anchor="t"/>
          <a:lstStyle/>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A PPE-k használatakor 3 egyszerű lépést kell megjegyezni:</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Ellenőrizze, hogy a </a:t>
            </a:r>
            <a:r>
              <a:rPr lang="hu" sz="1800" dirty="0">
                <a:solidFill>
                  <a:srgbClr val="000000"/>
                </a:solidFill>
                <a:latin typeface="Helvetica"/>
                <a:ea typeface="Helvetica"/>
                <a:cs typeface="Helvetica"/>
              </a:rPr>
              <a:t>PPE nem sérült</a:t>
            </a:r>
          </a:p>
          <a:p>
            <a:pPr marL="285750" indent="-285750">
              <a:lnSpc>
                <a:spcPts val="2400"/>
              </a:lnSpc>
              <a:spcBef>
                <a:spcPts val="600"/>
              </a:spcBef>
              <a:spcAft>
                <a:spcPts val="600"/>
              </a:spcAft>
              <a:buClr>
                <a:srgbClr val="F1B600"/>
              </a:buClr>
              <a:buSzPct val="120000"/>
              <a:buFont typeface="Wingdings" pitchFamily="2" charset="2"/>
              <a:buChar char="q"/>
            </a:pPr>
            <a:r>
              <a:rPr lang="hu" sz="1800" dirty="0">
                <a:solidFill>
                  <a:srgbClr val="000000"/>
                </a:solidFill>
                <a:latin typeface="Helvetica"/>
                <a:ea typeface="Helvetica"/>
                <a:cs typeface="Helvetica"/>
              </a:rPr>
              <a:t>Biztosítsa</a:t>
            </a:r>
            <a:r>
              <a:rPr lang="hu" sz="1800" b="0" i="0" strike="noStrike" cap="none" spc="0" baseline="0" dirty="0">
                <a:solidFill>
                  <a:srgbClr val="000000"/>
                </a:solidFill>
                <a:effectLst/>
                <a:latin typeface="Helvetica"/>
                <a:ea typeface="Helvetica"/>
                <a:cs typeface="Helvetica"/>
              </a:rPr>
              <a:t> a PPE-k megfelelő illeszkedését (és azt, hogy a légzésvédelmi eszközöket ne </a:t>
            </a:r>
            <a:r>
              <a:rPr lang="hu" sz="1800" dirty="0">
                <a:solidFill>
                  <a:srgbClr val="000000"/>
                </a:solidFill>
                <a:latin typeface="Helvetica"/>
                <a:ea typeface="Helvetica"/>
                <a:cs typeface="Helvetica"/>
              </a:rPr>
              <a:t>zavarja az</a:t>
            </a:r>
            <a:r>
              <a:rPr lang="hu" sz="1800" b="0" i="0" strike="noStrike" cap="none" spc="0" baseline="0" dirty="0">
                <a:solidFill>
                  <a:srgbClr val="000000"/>
                </a:solidFill>
                <a:effectLst/>
                <a:latin typeface="Helvetica"/>
                <a:ea typeface="Helvetica"/>
                <a:cs typeface="Helvetica"/>
              </a:rPr>
              <a:t> arcszőrzet).</a:t>
            </a:r>
            <a:endParaRPr lang="hu" dirty="0"/>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Használat után tárolja a PPE-ket egy arra alkalmas, tiszta helyen.</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FF0000"/>
                </a:solidFill>
                <a:effectLst/>
                <a:latin typeface="Helvetica"/>
                <a:ea typeface="Helvetica"/>
                <a:cs typeface="Helvetica"/>
              </a:rPr>
              <a:t>Az oktató kapcsolódó következtetései</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7" history="0"/>
              </a:rPr>
              <a:t>Az egyéni védőeszközökre vonatkozó iránymutató gyakorlatok (2.1.15.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8"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9" history="0"/>
              </a:rPr>
              <a:t>NEPSI útmutató kkv-k számára</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10"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1052AAAC-11B8-4AE5-B80D-3C1757F4D6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69</TotalTime>
  <Words>1528</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52</cp:revision>
  <dcterms:created xsi:type="dcterms:W3CDTF">2020-01-29T17:43:15Z</dcterms:created>
  <dcterms:modified xsi:type="dcterms:W3CDTF">2024-11-13T12:13:40Z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