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client id="{F21D90DD-88B3-45D6-B4AE-CAE7887639BE}" v="3" dt="2022-09-21T17:14:06.0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Ez a képzés a csomagolórendszerek porszabályozásáról nyújt tájékoztatást. Ne feledje, hogy egy csomagolórendszer tervezésekor kockázatértékelésre van szükség, bár ez elsősorban a vezetőség felelőssége.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CSOMAGOLÓRENDSZEREK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hu" sz="2800" b="1" i="0" strike="noStrike" cap="none" spc="0" baseline="0" dirty="0">
                <a:solidFill>
                  <a:srgbClr val="FFFFFF"/>
                </a:solidFill>
                <a:effectLst/>
                <a:latin typeface="Helvetica"/>
                <a:ea typeface="Helvetica"/>
                <a:cs typeface="Helvetica"/>
              </a:rPr>
              <a:t>A CSOMAGOLÓRENDSZEREK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165433" y="304800"/>
            <a:ext cx="3670968"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kerül por a levegőbe a csomagolási folyamatok során</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tervezik meg a csomagolórendszereket, hogy minimalizálják a por, pl. a belélegezhető kristályos szilícium-dioxid por (RCS) levegőbe jutását</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Milyen iránymutató gyakorlatokat kell követnie, hogy megóvja magát a levegőben szálló portól</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csomagolórendszerek által levegőbe juttatott por szabályozható elkerítéssel, elszívással/szellőztetéssel, egyéni védővédőfelszereléssel, valamint a személyes és munkahelyi higiénia fenntartásával. E négy porcsökkentési technika része az öt fő porcsökkentési technikának.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45893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458935"/>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 a tevékenység nagy mennyiségű porral jár</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7390711"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HOGYAN KELETKEZIK RCS A CSOMAGOLÓRENDSZEREK ÁLTAL</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hu" sz="1800" b="0" i="0" strike="noStrike" cap="none" spc="0" baseline="0" dirty="0">
                <a:solidFill>
                  <a:srgbClr val="000000"/>
                </a:solidFill>
                <a:effectLst/>
                <a:latin typeface="Helvetica"/>
                <a:ea typeface="Helvetica"/>
                <a:cs typeface="Helvetica"/>
              </a:rPr>
              <a:t>A csomagolórendszerek nagy mennyiségű anyagot kezelnek, amely gyakran tartalmaz kristályos szilícium-dioxidot. </a:t>
            </a:r>
          </a:p>
          <a:p>
            <a:pPr>
              <a:lnSpc>
                <a:spcPts val="2400"/>
              </a:lnSpc>
            </a:pPr>
            <a:r>
              <a:rPr lang="hu" sz="1800" b="0" i="0" strike="noStrike" cap="none" spc="0" baseline="0" dirty="0">
                <a:solidFill>
                  <a:srgbClr val="000000"/>
                </a:solidFill>
                <a:effectLst/>
                <a:latin typeface="Helvetica"/>
                <a:ea typeface="Helvetica"/>
                <a:cs typeface="Helvetica"/>
              </a:rPr>
              <a:t>A csomagolás módja befolyásolja, hogy mennyi belélegezhető por szabadul fel. </a:t>
            </a:r>
          </a:p>
          <a:p>
            <a:pPr marL="342900" indent="-342900">
              <a:lnSpc>
                <a:spcPts val="2400"/>
              </a:lnSpc>
              <a:spcBef>
                <a:spcPct val="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száraz anyagokból általában több por keletkezik, mint a nedves anyagokból.</a:t>
            </a:r>
          </a:p>
          <a:p>
            <a:pPr marL="342900" indent="-342900">
              <a:lnSpc>
                <a:spcPts val="2400"/>
              </a:lnSpc>
              <a:spcBef>
                <a:spcPct val="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gyorsabb, nagyobb energiaigényű csomagolás általában több port termel.</a:t>
            </a:r>
          </a:p>
          <a:p>
            <a:pPr marL="342900" indent="-342900">
              <a:lnSpc>
                <a:spcPts val="2400"/>
              </a:lnSpc>
              <a:spcBef>
                <a:spcPct val="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Amikor porított anyagot sűrített levegővel fluidizálnak, több por szabadulhat fel.</a:t>
            </a:r>
          </a:p>
          <a:p>
            <a:pPr marL="342900" indent="-342900">
              <a:lnSpc>
                <a:spcPts val="2400"/>
              </a:lnSpc>
              <a:spcBef>
                <a:spcPct val="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Szintén több por keletkezik, ha az anyagok magasabbról hullanak.</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PORTERHELÉS CSÖKKENTÉSE CSOMAGOLÓRENDSZEREKKEL</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115673" cy="3220629"/>
          </a:xfrm>
        </p:spPr>
        <p:txBody>
          <a:bodyPr anchor="t"/>
          <a:lstStyle/>
          <a:p>
            <a:pPr>
              <a:lnSpc>
                <a:spcPct val="100000"/>
              </a:lnSpc>
              <a:spcAft>
                <a:spcPts val="600"/>
              </a:spcAft>
            </a:pPr>
            <a:r>
              <a:rPr lang="hu" sz="1600" b="0" i="0" strike="noStrike" cap="none" spc="0" baseline="0" dirty="0">
                <a:solidFill>
                  <a:srgbClr val="000000"/>
                </a:solidFill>
                <a:effectLst/>
                <a:latin typeface="Helvetica"/>
                <a:ea typeface="Helvetica"/>
                <a:cs typeface="Helvetica"/>
              </a:rPr>
              <a:t>A fő porcsökkentő intézkedések közé tartozik az automatizálás, a folyamatok elkerítése és a szellőztetés.</a:t>
            </a:r>
          </a:p>
          <a:p>
            <a:pPr marL="342900" indent="-342900">
              <a:lnSpc>
                <a:spcPct val="100000"/>
              </a:lnSpc>
              <a:spcAft>
                <a:spcPts val="600"/>
              </a:spcAft>
              <a:buFont typeface="Arial" panose="020B0604020202020204" pitchFamily="34" charset="0"/>
              <a:buChar char="•"/>
            </a:pPr>
            <a:r>
              <a:rPr lang="hu" sz="1600" b="1" i="0" strike="noStrike" cap="none" spc="0" baseline="0" dirty="0">
                <a:solidFill>
                  <a:srgbClr val="000000"/>
                </a:solidFill>
                <a:effectLst/>
                <a:latin typeface="Helvetica"/>
                <a:ea typeface="Helvetica"/>
                <a:cs typeface="Helvetica"/>
              </a:rPr>
              <a:t>Az automatizálás</a:t>
            </a:r>
            <a:r>
              <a:rPr lang="hu" sz="1600" b="0" i="0" strike="noStrike" cap="none" spc="0" baseline="0" dirty="0">
                <a:solidFill>
                  <a:srgbClr val="000000"/>
                </a:solidFill>
                <a:effectLst/>
                <a:latin typeface="Helvetica"/>
                <a:ea typeface="Helvetica"/>
                <a:cs typeface="Helvetica"/>
              </a:rPr>
              <a:t> segít minimálisra csökkenteni a dolgozók porral járó folyamatokkal való érintkezését, és gyakran lehetővé teszi, hogy a munkafolyamatokat távolról, egy tiszta vezérlőhelyiségből felügyeljék</a:t>
            </a:r>
          </a:p>
          <a:p>
            <a:pPr marL="342900" indent="-342900">
              <a:lnSpc>
                <a:spcPct val="100000"/>
              </a:lnSpc>
              <a:spcAft>
                <a:spcPts val="600"/>
              </a:spcAft>
              <a:buFont typeface="Arial" panose="020B0604020202020204" pitchFamily="34" charset="0"/>
              <a:buChar char="•"/>
            </a:pPr>
            <a:r>
              <a:rPr lang="hu" sz="1600" b="1" i="0" strike="noStrike" cap="none" spc="0" baseline="0" dirty="0">
                <a:solidFill>
                  <a:srgbClr val="000000"/>
                </a:solidFill>
                <a:effectLst/>
                <a:latin typeface="Helvetica"/>
                <a:ea typeface="Helvetica"/>
                <a:cs typeface="Helvetica"/>
              </a:rPr>
              <a:t>Az elkerítés</a:t>
            </a:r>
            <a:r>
              <a:rPr lang="hu" sz="1600" b="0" i="0" strike="noStrike" cap="none" spc="0" baseline="0" dirty="0">
                <a:solidFill>
                  <a:srgbClr val="000000"/>
                </a:solidFill>
                <a:effectLst/>
                <a:latin typeface="Helvetica"/>
                <a:ea typeface="Helvetica"/>
                <a:cs typeface="Helvetica"/>
              </a:rPr>
              <a:t> segít minimalizálni a por forrásától való tovaterjedését. </a:t>
            </a:r>
          </a:p>
          <a:p>
            <a:pPr marL="1028700" lvl="1" indent="-342900">
              <a:lnSpc>
                <a:spcPct val="100000"/>
              </a:lnSpc>
              <a:spcAft>
                <a:spcPts val="600"/>
              </a:spcAft>
            </a:pPr>
            <a:r>
              <a:rPr lang="hu" sz="1600" b="0" i="0" strike="noStrike" cap="none" spc="0" baseline="0" dirty="0">
                <a:solidFill>
                  <a:srgbClr val="000000"/>
                </a:solidFill>
                <a:effectLst/>
                <a:latin typeface="Helvetica"/>
                <a:ea typeface="Helvetica"/>
                <a:cs typeface="Helvetica"/>
              </a:rPr>
              <a:t>A folyamat és a munkavállaló közötti fizikai elhatárolás magas szintű védelmet biztosíthat. Ugyanakkor óvintézkedéseket kell tenni a kitettség ellen az elkerített térbe való belépéskor!</a:t>
            </a:r>
          </a:p>
          <a:p>
            <a:pPr marL="1028700" lvl="1" indent="-342900">
              <a:lnSpc>
                <a:spcPct val="100000"/>
              </a:lnSpc>
              <a:spcAft>
                <a:spcPts val="600"/>
              </a:spcAft>
            </a:pPr>
            <a:r>
              <a:rPr lang="hu" sz="1600" b="0" i="0" strike="noStrike" cap="none" spc="0" baseline="0" dirty="0">
                <a:solidFill>
                  <a:srgbClr val="000000"/>
                </a:solidFill>
                <a:effectLst/>
                <a:latin typeface="Helvetica"/>
                <a:ea typeface="Helvetica"/>
                <a:cs typeface="Helvetica"/>
              </a:rPr>
              <a:t>A töltőcső és a zsák közötti szoros tömítés biztosítása segít megakadályozni a por kiszabadulását</a:t>
            </a:r>
          </a:p>
          <a:p>
            <a:pPr marL="342900" indent="-342900">
              <a:lnSpc>
                <a:spcPct val="100000"/>
              </a:lnSpc>
              <a:spcAft>
                <a:spcPts val="600"/>
              </a:spcAft>
              <a:buFont typeface="Arial" panose="020B0604020202020204" pitchFamily="34" charset="0"/>
              <a:buChar char="•"/>
            </a:pPr>
            <a:r>
              <a:rPr lang="hu" sz="1600" b="1" i="0" strike="noStrike" cap="none" spc="0" baseline="0" dirty="0">
                <a:solidFill>
                  <a:srgbClr val="000000"/>
                </a:solidFill>
                <a:effectLst/>
                <a:latin typeface="Helvetica"/>
                <a:ea typeface="Helvetica"/>
                <a:cs typeface="Helvetica"/>
              </a:rPr>
              <a:t>A légelszívás</a:t>
            </a:r>
            <a:r>
              <a:rPr lang="hu" sz="1600" b="0" i="0" strike="noStrike" cap="none" spc="0" baseline="0" dirty="0">
                <a:solidFill>
                  <a:srgbClr val="000000"/>
                </a:solidFill>
                <a:effectLst/>
                <a:latin typeface="Helvetica"/>
                <a:ea typeface="Helvetica"/>
                <a:cs typeface="Helvetica"/>
              </a:rPr>
              <a:t> a levegőben szálló port a forrásánál fogja fel, még mielőtt érintkezhetnénk vele</a:t>
            </a:r>
          </a:p>
          <a:p>
            <a:pPr marL="342900" indent="-342900">
              <a:lnSpc>
                <a:spcPct val="100000"/>
              </a:lnSpc>
              <a:spcAft>
                <a:spcPts val="600"/>
              </a:spcAft>
              <a:buFont typeface="Arial" panose="020B0604020202020204" pitchFamily="34" charset="0"/>
              <a:buChar char="•"/>
            </a:pPr>
            <a:r>
              <a:rPr lang="hu" sz="1600" b="1" i="0" strike="noStrike" cap="none" spc="0" baseline="0" dirty="0">
                <a:solidFill>
                  <a:srgbClr val="000000"/>
                </a:solidFill>
                <a:effectLst/>
                <a:latin typeface="Helvetica"/>
                <a:ea typeface="Helvetica"/>
                <a:cs typeface="Helvetica"/>
              </a:rPr>
              <a:t>Légzésvédelmi eszközre </a:t>
            </a:r>
            <a:r>
              <a:rPr lang="hu" sz="1600" b="0" i="0" strike="noStrike" cap="none" spc="0" baseline="0" dirty="0">
                <a:solidFill>
                  <a:srgbClr val="000000"/>
                </a:solidFill>
                <a:effectLst/>
                <a:latin typeface="Helvetica"/>
                <a:ea typeface="Helvetica"/>
                <a:cs typeface="Helvetica"/>
              </a:rPr>
              <a:t>is szükség lehet, ha az előbbi intézkedések nem elegendőek.</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479051"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 CSOMAGOLÓRENDSZEREKKEL KAPCSOLATOS SZABÁLYOK ÉS TILALMAK</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70259"/>
            <a:ext cx="10995657" cy="3230407"/>
          </a:xfrm>
        </p:spPr>
        <p:txBody>
          <a:bodyPr/>
          <a:lstStyle/>
          <a:p>
            <a:pPr>
              <a:lnSpc>
                <a:spcPct val="100000"/>
              </a:lnSpc>
            </a:pPr>
            <a:r>
              <a:rPr lang="hu" sz="14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Használja a biztosított porcsökkentési intézkedéseket. Ezenkívül légzésvédelmi eszközre is szükség lehet.</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Készüljön fel előre a kiömlések biztonságos kezelésére, és azonnal takarítsa fel azokat porszívóval vagy nedves takarítási módszerekkel.</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Győződjön meg a szellőztetőrendszerek hatékony működéséről</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Jelentse a hibákat a felettesének</a:t>
            </a:r>
          </a:p>
          <a:p>
            <a:pPr>
              <a:lnSpc>
                <a:spcPct val="100000"/>
              </a:lnSpc>
            </a:pPr>
            <a:r>
              <a:rPr lang="hu" sz="14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Az elkerített térbe való belépést anélkül, hogy óvintézkedéseket tett volna az expozíció ellen, pl. légzésvédelmi eszközt használt volna</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Az ellenőrző intézkedések akadályozását. Ezek az Ön biztonságát és egészségét szolgálják.</a:t>
            </a:r>
          </a:p>
          <a:p>
            <a:pPr marL="285750" indent="-285750">
              <a:lnSpc>
                <a:spcPct val="100000"/>
              </a:lnSpc>
              <a:buSzPct val="85000"/>
              <a:buFont typeface=".Apple Color Emoji UI"/>
              <a:buChar char="❌"/>
            </a:pPr>
            <a:r>
              <a:rPr lang="hu" sz="1400" b="0" i="0" strike="noStrike" cap="none" spc="0" baseline="0" dirty="0">
                <a:solidFill>
                  <a:srgbClr val="000000"/>
                </a:solidFill>
                <a:effectLst/>
                <a:latin typeface="Helvetica"/>
                <a:ea typeface="Helvetica"/>
                <a:cs typeface="Helvetica"/>
              </a:rPr>
              <a:t>A száraz ecsettel való tisztítást. Használjon inkább porszívót vagy nedves tisztítást.</a:t>
            </a:r>
          </a:p>
          <a:p>
            <a:pPr marL="285750" indent="-285750">
              <a:lnSpc>
                <a:spcPct val="100000"/>
              </a:lnSpc>
              <a:buSzPct val="85000"/>
              <a:buFont typeface=".Apple Color Emoji UI"/>
              <a:buChar char="❌"/>
            </a:pPr>
            <a:r>
              <a:rPr lang="hu" sz="1400" b="0" i="0" strike="noStrike" cap="none" spc="0" baseline="0" dirty="0">
                <a:solidFill>
                  <a:srgbClr val="FF0000"/>
                </a:solidFill>
                <a:effectLst/>
                <a:latin typeface="Helvetica"/>
                <a:ea typeface="Helvetica"/>
                <a:cs typeface="Helvetica"/>
              </a:rPr>
              <a:t>Oktató által kitöltendő - Adjon hozzá további, a saját kontextusához és céljaihoz kapcsolódó információt</a:t>
            </a:r>
          </a:p>
          <a:p>
            <a:pPr marL="285750" indent="-285750">
              <a:lnSpc>
                <a:spcPct val="100000"/>
              </a:lnSpc>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55641"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csomagolórendszerek megfelelő használata segíthet a biztonságos, pormentes munkakörnyezet fenntartásában.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Mindig alkalmazza a megadott porszabályozási intézkedéseket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Ha arra gyanakszik, hogy a porszabályozási intézkedések nem megfelelőek, jelentse ezt a helyszíni vezetőnek.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Azonnal szüntesse meg a kiömléseket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FF0000"/>
                </a:solidFill>
                <a:effectLst/>
                <a:latin typeface="Helvetica"/>
                <a:ea typeface="Helvetica"/>
                <a:cs typeface="Helvetica"/>
              </a:rPr>
              <a:t>Az oktató kapcsolódó következtetései</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3" history="0"/>
              </a:rPr>
              <a:t>A csomagolórendszerek iránymutató gyakorlata (2.1.18.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280743-7D26-4E25-B17C-813593D442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66</TotalTime>
  <Words>985</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46</cp:revision>
  <dcterms:created xsi:type="dcterms:W3CDTF">2020-07-22T07:31:06Z</dcterms:created>
  <dcterms:modified xsi:type="dcterms:W3CDTF">2024-11-13T12:13:04Z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