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E174B9B5-2EDC-415B-B09F-2CC1517A0321}" v="10" dt="2022-09-21T17:13:27.3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a kristályos szilícium-dioxidot tartalmazó anyagok vízadagoló rendszerrel ellátott elektromos kéziszerszámokkal történő megmunkálásához (pl. fúrás, vágás, csiszolás).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Hogy elkerüljük a nagy energiaigényű folyamatok során keletkező veszélyes mennyiségű pornak való kitettséget, nedves eljárásokat kell alkalmazni. Víz használatával a por felfogható, így a kitettség minimális marad.</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Az alábbi videó bemutatja a víz, mint porcsökkentő eszköz, hatását a nedves eljárások során A videókép mellett egy grafikon és egy piros sáv látható, amely a por koncentrációját mutatja mg/m3-ben.</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A porkoncentráció mérésének alapja egy fél-kvantitatív mérés, mely nem a belélegezhető kristályos szilícium-dioxidra vonatkozik. Nem a porkoncentráció értéke a lényeges, hanem az ajánlott és az egyéb gyakorlatok alatti expozíciós szintek közötti relatív különbség.</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Ha rendelkezésre állnak, mindig nedves eljárásokat kell alkalmazni, hogy korlátozzuk a por levegőbe kerülését. Nem minden elektromos szerszám alkalmas nedves eljárások során történő használatra. Győződjön meg arról, hogy a használt felszerelés megfelel az adott feladatnak.</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nedves eljárások alkalmazása előtt győződjön meg arról, hogy a berendezés és a vízadagoló rendszer megfelelően működik. Ha arra gyanakszik, hogy a berendezés nem működik megfelelően, értesítse a helyszínen tartózkodó vezetőt.</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NEDVES ELJÁRÁSOK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NEDVES ELJÁRÁSOK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935132" y="308919"/>
            <a:ext cx="386557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alkalmaznak vizet nagy energiaigényű ipari folyamatokban a belélegezhető kristályos szilícium-dioxid pornak (RCS) való kitettség csökkentésére</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és mikor használunk nedves eljárásokat</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nedves eljárásokra vonatkozó bevált gyakorlatok, szabályok és tilalmak </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nedves eljárások alkalmazása az öt fő porcsökkentési technika egyike.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441261"/>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441261"/>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berendezések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HOGYAN CSÖKKENTIK A NEDVES ELJÁRÁSOK AZ RCS KITETTSÉGET</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3020033"/>
            <a:ext cx="5453624" cy="3669152"/>
          </a:xfrm>
        </p:spPr>
        <p:txBody>
          <a:bodyPr/>
          <a:lstStyle/>
          <a:p>
            <a:pPr>
              <a:lnSpc>
                <a:spcPct val="95000"/>
              </a:lnSpc>
              <a:spcBef>
                <a:spcPts val="800"/>
              </a:spcBef>
            </a:pPr>
            <a:r>
              <a:rPr lang="hu" sz="1800" b="0" i="0" strike="noStrike" cap="none" spc="0" baseline="0" dirty="0">
                <a:solidFill>
                  <a:srgbClr val="000000"/>
                </a:solidFill>
                <a:effectLst/>
                <a:latin typeface="Helvetica"/>
                <a:ea typeface="Helvetica"/>
                <a:cs typeface="Helvetica"/>
              </a:rPr>
              <a:t>A nedves eljárásokat olyan nagy energiaigényű ipari folyamatokban alkalmazzák, melyekben kristályos szilícium-dioxidot tartalmazó anyagokkal dolgoznak. Ilyenek pl. a fúrás, vágás, köszörülés és csiszolás. A vízadagoló rendszerek beépíthetők a szerszámokba és berendezésekbe.</a:t>
            </a:r>
          </a:p>
          <a:p>
            <a:pPr>
              <a:lnSpc>
                <a:spcPct val="95000"/>
              </a:lnSpc>
              <a:spcBef>
                <a:spcPts val="800"/>
              </a:spcBef>
            </a:pPr>
            <a:r>
              <a:rPr lang="hu" sz="1800" b="0" i="0" strike="noStrike" cap="none" spc="0" baseline="0" dirty="0">
                <a:solidFill>
                  <a:srgbClr val="000000"/>
                </a:solidFill>
                <a:effectLst/>
                <a:latin typeface="Helvetica"/>
                <a:ea typeface="Helvetica"/>
                <a:cs typeface="Helvetica"/>
              </a:rPr>
              <a:t>A víz felhasználható az utakon és építkezéseken mozgó járművek által a levegőbe juttatott szálló por megfékezésére, valamint általános tisztításra is.</a:t>
            </a:r>
          </a:p>
          <a:p>
            <a:pPr>
              <a:lnSpc>
                <a:spcPct val="95000"/>
              </a:lnSpc>
              <a:spcBef>
                <a:spcPts val="800"/>
              </a:spcBef>
            </a:pPr>
            <a:r>
              <a:rPr lang="hu" sz="1800" b="0" i="0" strike="noStrike" cap="none" spc="0" baseline="0" dirty="0">
                <a:solidFill>
                  <a:srgbClr val="000000"/>
                </a:solidFill>
                <a:effectLst/>
                <a:latin typeface="Helvetica"/>
                <a:ea typeface="Helvetica"/>
                <a:cs typeface="Helvetica"/>
              </a:rPr>
              <a:t>A víz csapdába ejti a porszemcséket, és megakadályozza, hogy azok a levegőbe kerüljenek.</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VÍZZEL TÁMOGATOTT PORCSÖKKENTÉS</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hu" sz="1800" b="0" i="0" strike="noStrike" cap="none" spc="0" baseline="0">
                <a:solidFill>
                  <a:srgbClr val="000000"/>
                </a:solidFill>
                <a:effectLst/>
                <a:latin typeface="Helvetica"/>
                <a:ea typeface="Helvetica"/>
                <a:cs typeface="Helvetica"/>
              </a:rPr>
              <a:t>A víz csökkenti a nagy energiaigényű folyamatok során keletkező por mennyiségét.</a:t>
            </a:r>
          </a:p>
          <a:p>
            <a:pPr>
              <a:lnSpc>
                <a:spcPts val="2400"/>
              </a:lnSpc>
            </a:pPr>
            <a:r>
              <a:rPr lang="hu" sz="1800" b="0" i="0" strike="noStrike" cap="none" spc="0" baseline="0">
                <a:solidFill>
                  <a:srgbClr val="000000"/>
                </a:solidFill>
                <a:effectLst/>
                <a:latin typeface="Helvetica"/>
                <a:ea typeface="Helvetica"/>
                <a:cs typeface="Helvetica"/>
              </a:rPr>
              <a:t>(Kattintson a videó lejátszásához.)</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NEDVES ELJÁRÁSOK ALKALMAZÁSA</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41646"/>
            <a:ext cx="6274486" cy="3682369"/>
          </a:xfrm>
        </p:spPr>
        <p:txBody>
          <a:bodyPr anchor="t"/>
          <a:lstStyle/>
          <a:p>
            <a:pPr>
              <a:lnSpc>
                <a:spcPts val="2400"/>
              </a:lnSpc>
            </a:pPr>
            <a:r>
              <a:rPr lang="hu" sz="1800" b="0" i="0" strike="noStrike" cap="none" spc="0" baseline="0" dirty="0">
                <a:solidFill>
                  <a:srgbClr val="000000"/>
                </a:solidFill>
                <a:effectLst/>
                <a:latin typeface="Helvetica"/>
                <a:ea typeface="Helvetica"/>
                <a:cs typeface="Helvetica"/>
              </a:rPr>
              <a:t>A nedves eljárásokat mindig előnyben részesítjük, amennyiben rendelkezésre állnak (és biztonságosan alkalmazhatók). Nedves eljárások alkalmazásakor: </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Győződjön meg arról, hogy a helyiség jól szellőzik</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Győződjön meg arról, hogy a vízellátás megfelelő és elegendő az adott feladathoz</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takarítás nedves módszerekkel történjen</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vízellátás fagyás ellen védve legyen </a:t>
            </a:r>
          </a:p>
          <a:p>
            <a:pPr marL="342900" indent="-34290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Ellenőrizze a baktériumok elszaporodását olyan vízforrásoknál, ahol cseppek képződhetnek a levegőben</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rotWithShape="1">
          <a:blip r:embed="rId6"/>
          <a:srcRect l="10595" t="15165" r="22124" b="213"/>
          <a:stretch/>
        </p:blipFill>
        <p:spPr>
          <a:xfrm>
            <a:off x="7113722" y="1608138"/>
            <a:ext cx="4703628"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787984"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NEDVES ELJÁRÁSOK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7"/>
            <a:ext cx="11001469" cy="3230407"/>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Használjon vízzel támogatott porcsökkentést, ha rendelkezésre áll és biztonságosan alkalmazható</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Biztosítani kell a víz elvezetését megfelelő elvezető rendszeren keresztül</a:t>
            </a:r>
          </a:p>
          <a:p>
            <a:pPr marL="285750" indent="-285750">
              <a:lnSpc>
                <a:spcPct val="100000"/>
              </a:lnSpc>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Takarítsa fel a kiömlött folyadékokat és tócsákat</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szükségesnél nagyobb víznyomást, mely felkavarhatja a leülepedett port A permet hatékonyabb, mint a vízsugár</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vizes porcsökkentést olyan eszközökön, amelyek nem vízállóak</a:t>
            </a:r>
          </a:p>
          <a:p>
            <a:pPr marL="285750" indent="-285750">
              <a:lnSpc>
                <a:spcPct val="100000"/>
              </a:lnSpc>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Adjon hozzá további, a nedves folyamatokkal kapcsolatos intézkedésekről szóló szöveget a saját kontextusának és céljainak megfelelően</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További diák létrehozásához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692941" cy="3682369"/>
          </a:xfrm>
        </p:spPr>
        <p:txBody>
          <a:bodyPr anchor="t"/>
          <a:lstStyle/>
          <a:p>
            <a:pPr>
              <a:lnSpc>
                <a:spcPts val="2400"/>
              </a:lnSpc>
              <a:spcBef>
                <a:spcPts val="600"/>
              </a:spcBef>
              <a:spcAft>
                <a:spcPts val="1000"/>
              </a:spcAft>
            </a:pPr>
            <a:r>
              <a:rPr lang="hu" sz="2000" b="0" i="0" strike="noStrike" cap="none" spc="0" baseline="0" dirty="0">
                <a:solidFill>
                  <a:srgbClr val="000000"/>
                </a:solidFill>
                <a:effectLst/>
                <a:latin typeface="Helvetica"/>
                <a:ea typeface="Helvetica"/>
                <a:cs typeface="Helvetica"/>
              </a:rPr>
              <a:t>A nedves eljárások minimalizálják a por mennyiségét és az RCS kitettség kockázatát.</a:t>
            </a:r>
          </a:p>
          <a:p>
            <a:pPr>
              <a:lnSpc>
                <a:spcPts val="2400"/>
              </a:lnSpc>
              <a:spcBef>
                <a:spcPts val="600"/>
              </a:spcBef>
              <a:spcAft>
                <a:spcPts val="1000"/>
              </a:spcAft>
            </a:pPr>
            <a:r>
              <a:rPr lang="hu" sz="20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2000" b="0" i="0" strike="noStrike" cap="none" spc="0" baseline="0" dirty="0">
                <a:solidFill>
                  <a:srgbClr val="000000"/>
                </a:solidFill>
                <a:effectLst/>
                <a:latin typeface="Helvetica"/>
                <a:ea typeface="Helvetica"/>
                <a:cs typeface="Helvetica"/>
              </a:rPr>
              <a:t>Mindig használjon vízadagoló rendszereket, ha rendelkezésre állnak</a:t>
            </a:r>
          </a:p>
          <a:p>
            <a:pPr marL="285750" indent="-285750">
              <a:lnSpc>
                <a:spcPts val="2400"/>
              </a:lnSpc>
              <a:spcBef>
                <a:spcPts val="600"/>
              </a:spcBef>
              <a:spcAft>
                <a:spcPts val="600"/>
              </a:spcAft>
              <a:buClr>
                <a:srgbClr val="F1B600"/>
              </a:buClr>
              <a:buSzPct val="120000"/>
              <a:buFont typeface="Wingdings" pitchFamily="2" charset="2"/>
              <a:buChar char="q"/>
            </a:pPr>
            <a:r>
              <a:rPr lang="hu" sz="2000" b="0" i="0" strike="noStrike" cap="none" spc="0" baseline="0" dirty="0">
                <a:solidFill>
                  <a:srgbClr val="000000"/>
                </a:solidFill>
                <a:effectLst/>
                <a:latin typeface="Helvetica"/>
                <a:ea typeface="Helvetica"/>
                <a:cs typeface="Helvetica"/>
              </a:rPr>
              <a:t>Biztosítani kell, hogy a vízadagoló rendszerek megfelelőek és elegendőek legyenek az adott feladathoz</a:t>
            </a:r>
          </a:p>
          <a:p>
            <a:pPr marL="285750" indent="-285750">
              <a:lnSpc>
                <a:spcPts val="2400"/>
              </a:lnSpc>
              <a:spcBef>
                <a:spcPts val="600"/>
              </a:spcBef>
              <a:spcAft>
                <a:spcPts val="600"/>
              </a:spcAft>
              <a:buClr>
                <a:srgbClr val="F1B600"/>
              </a:buClr>
              <a:buSzPct val="120000"/>
              <a:buFont typeface="Wingdings" pitchFamily="2" charset="2"/>
              <a:buChar char="q"/>
            </a:pPr>
            <a:r>
              <a:rPr lang="hu" sz="2000" b="0" i="0" strike="noStrike" cap="none" spc="0" baseline="0" dirty="0">
                <a:solidFill>
                  <a:srgbClr val="000000"/>
                </a:solidFill>
                <a:effectLst/>
                <a:latin typeface="Helvetica"/>
                <a:ea typeface="Helvetica"/>
                <a:cs typeface="Helvetica"/>
              </a:rPr>
              <a:t>Ha arra gyanakszik, hogy a vízadagoló rendszer nem működik megfelelően, forduljon a helyszíni vezetőhöz.</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A kristályos szilícium-dioxidot tartalmazó ásvány munkadarabok elektromos kézi szerszámokkal történő nedves megmunkálásának iránymutató gyakorlata (2.1.14d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Iránymutató gyakorlat víz/adalékanyagok használatához az utakon vagy nyílt felületeken jelenlévő pormennyiség csökkentése érdekében (2.2.27. feladatlap)</a:t>
            </a:r>
            <a:endParaRPr lang="en-IN"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endParaRPr lang="hu"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A vízzel támogatott porcsökkentés iránymutató gyakorlata (2.2.35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7" history="0"/>
              </a:rPr>
              <a:t>A falazóelemek, agglomerált és természetes kövek nedves vágási eljárásainak iránymutató gyakorlata (2.2.42.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8"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9" history="0"/>
              </a:rPr>
              <a:t>NEPSI útmutató kkv-k számára</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10"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516E1EA-F8C1-498E-9F60-A19F3A0941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64</TotalTime>
  <Words>1133</Words>
  <Application>Microsoft Macintosh PowerPoint</Application>
  <PresentationFormat>Widescreen</PresentationFormat>
  <Paragraphs>97</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36</cp:revision>
  <dcterms:created xsi:type="dcterms:W3CDTF">2020-01-29T17:43:15Z</dcterms:created>
  <dcterms:modified xsi:type="dcterms:W3CDTF">2024-11-13T12:13:11Z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