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94150" autoAdjust="0"/>
  </p:normalViewPr>
  <p:slideViewPr>
    <p:cSldViewPr snapToGrid="0" snapToObjects="1">
      <p:cViewPr varScale="1">
        <p:scale>
          <a:sx n="116" d="100"/>
          <a:sy n="116" d="100"/>
        </p:scale>
        <p:origin x="576"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Toto školenie poskytuje návod na spracovanie (napr. vŕtanie, rezanie, pieskovanie) materiálov obsahujúcich kryštalický kremeň pomocou ručného elektrického náradia s vodným systémom.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Aby ste predišli vystaveniu nebezpečným úrovniam prachu generovaného vysokoenergetickými procesmi, udržujte procesy mokré. Použitie vody zachytáva prach, čím sa expozícia udržiava na minime.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Nasledujúce video ukazuje vplyv vody ako prostriedku na potlačenie prašnosti v mokrých procesoch. Vedľa obrázka videa vidíte graf a červený pruh znázorňujúci koncentráciu prachu v mg/m3.</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Meranie koncentrácie prachu sa netýka dýchateľného kryštalického kremeňa, je založené na semikvantitatívnom meraní. Podstatná nie je hodnota koncentrácie prachu, ale relatívny rozdiel medzi úrovňami expozície počas odporúčaného a iného postupu.</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Ak je to možné, vždy by sa mali používať mokré procesy, aby sa obmedzila tvorba polietavého prachu. Nie všetky elektrické nástroje sú prispôsobené mokrému procesu. Uistite sa, že používané zariadenie je vhodné pre danú úlohu.</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Pred použitím mokrých procesov sa uistite, že zariadenie a vodný systém fungujú správne. Ak máte podozrenie, že zariadenie nefunguje správne, kontaktujte správcu pracoviska.</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7276011" y="429114"/>
            <a:ext cx="454133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 sz="1400" b="1" i="0" strike="noStrike" cap="none" spc="0" baseline="0" dirty="0">
                <a:solidFill>
                  <a:srgbClr val="F6A317"/>
                </a:solidFill>
                <a:effectLst/>
                <a:latin typeface="Helvetica"/>
                <a:ea typeface="Helvetica"/>
                <a:cs typeface="Helvetica"/>
              </a:rPr>
              <a:t>ŠKOLENIE ZAMERANÉ NA OSVEDČENÉ POSTUPY V OBLASTI MOKRÝCH PROCESOV</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9056961" cy="850900"/>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MOKRÝCH PROCESOV</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6621517" y="308919"/>
            <a:ext cx="5179186"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sú vo forme prezentácie PowerPoint a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396067" cy="3682369"/>
          </a:xfrm>
        </p:spPr>
        <p:txBody>
          <a:bodyPr/>
          <a:lstStyle/>
          <a:p>
            <a:pPr>
              <a:lnSpc>
                <a:spcPts val="2200"/>
              </a:lnSpc>
              <a:spcBef>
                <a:spcPts val="600"/>
              </a:spcBef>
              <a:spcAft>
                <a:spcPts val="600"/>
              </a:spcAft>
            </a:pPr>
            <a:r>
              <a:rPr lang="sk" sz="17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ts val="2200"/>
              </a:lnSpc>
              <a:spcBef>
                <a:spcPts val="600"/>
              </a:spcBef>
            </a:pPr>
            <a:r>
              <a:rPr lang="sk" sz="1700" b="0" i="0" strike="noStrike" cap="none" spc="0" baseline="0" dirty="0">
                <a:solidFill>
                  <a:srgbClr val="000000"/>
                </a:solidFill>
                <a:effectLst/>
                <a:latin typeface="Helvetica"/>
                <a:ea typeface="Helvetica"/>
                <a:cs typeface="Helvetica"/>
              </a:rPr>
              <a:t>Na tomto školení vo forme prezentácie PowerPoint sa dozviete nasledovné:</a:t>
            </a:r>
          </a:p>
          <a:p>
            <a:pPr marL="285750" indent="-285750">
              <a:lnSpc>
                <a:spcPts val="2200"/>
              </a:lnSpc>
              <a:spcBef>
                <a:spcPts val="600"/>
              </a:spcBef>
              <a:buFont typeface="Arial" panose="020B0604020202020204" pitchFamily="34" charset="0"/>
              <a:buChar char="•"/>
            </a:pPr>
            <a:r>
              <a:rPr lang="en-US" sz="1700" b="0" i="0" strike="noStrike" cap="none" spc="0" baseline="0" dirty="0">
                <a:solidFill>
                  <a:srgbClr val="000000"/>
                </a:solidFill>
                <a:effectLst/>
                <a:latin typeface="Helvetica"/>
                <a:ea typeface="Helvetica"/>
                <a:cs typeface="Helvetica"/>
              </a:rPr>
              <a:t>A</a:t>
            </a:r>
            <a:r>
              <a:rPr lang="sk" sz="1700" b="0" i="0" strike="noStrike" cap="none" spc="0" baseline="0" dirty="0">
                <a:solidFill>
                  <a:srgbClr val="000000"/>
                </a:solidFill>
                <a:effectLst/>
                <a:latin typeface="Helvetica"/>
                <a:ea typeface="Helvetica"/>
                <a:cs typeface="Helvetica"/>
              </a:rPr>
              <a:t>ko sa využíva voda vo vysokoenergetických priemyselných procesoch na zníženie vystavenia prachu dýchateľného kryštalického kremeňa (respirable crystalline silica, RCS)</a:t>
            </a:r>
          </a:p>
          <a:p>
            <a:pPr marL="285750" indent="-285750">
              <a:lnSpc>
                <a:spcPts val="2200"/>
              </a:lnSpc>
              <a:spcBef>
                <a:spcPts val="600"/>
              </a:spcBef>
              <a:buFont typeface="Arial" panose="020B0604020202020204" pitchFamily="34" charset="0"/>
              <a:buChar char="•"/>
            </a:pPr>
            <a:r>
              <a:rPr lang="sk" sz="1700" b="0" i="0" strike="noStrike" cap="none" spc="0" baseline="0" dirty="0">
                <a:solidFill>
                  <a:srgbClr val="000000"/>
                </a:solidFill>
                <a:effectLst/>
                <a:latin typeface="Helvetica"/>
                <a:ea typeface="Helvetica"/>
                <a:cs typeface="Helvetica"/>
              </a:rPr>
              <a:t>Ako a kedy používať mokré procesy</a:t>
            </a:r>
          </a:p>
          <a:p>
            <a:pPr marL="285750" indent="-285750">
              <a:lnSpc>
                <a:spcPts val="2200"/>
              </a:lnSpc>
              <a:spcBef>
                <a:spcPts val="600"/>
              </a:spcBef>
              <a:buFont typeface="Arial" panose="020B0604020202020204" pitchFamily="34" charset="0"/>
              <a:buChar char="•"/>
            </a:pPr>
            <a:r>
              <a:rPr lang="sk" sz="1700" b="0" i="0" strike="noStrike" cap="none" spc="0" baseline="0" dirty="0">
                <a:solidFill>
                  <a:srgbClr val="000000"/>
                </a:solidFill>
                <a:effectLst/>
                <a:latin typeface="Helvetica"/>
                <a:ea typeface="Helvetica"/>
                <a:cs typeface="Helvetica"/>
              </a:rPr>
              <a:t>Najlepšie postupy a odporúčané a zakázané aktivity v oblasti mokrých procesov</a:t>
            </a:r>
          </a:p>
          <a:p>
            <a:pPr marL="285750" indent="-285750">
              <a:lnSpc>
                <a:spcPts val="2200"/>
              </a:lnSpc>
              <a:spcBef>
                <a:spcPts val="600"/>
              </a:spcBef>
              <a:buFont typeface="Arial" panose="020B0604020202020204" pitchFamily="34" charset="0"/>
              <a:buChar char="•"/>
            </a:pPr>
            <a:r>
              <a:rPr lang="sk" sz="17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200"/>
              </a:lnSpc>
              <a:spcBef>
                <a:spcPts val="600"/>
              </a:spcBef>
              <a:buFont typeface="Arial" panose="020B0604020202020204" pitchFamily="34" charset="0"/>
              <a:buChar char="•"/>
            </a:pPr>
            <a:endParaRPr lang="en-US" sz="17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Mokré procesy sú jednou z piatich hlavných techník na kontrolu prachu.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328003"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OCHRANNÉ VYBAVENIE</a:t>
            </a:r>
          </a:p>
          <a:p>
            <a:r>
              <a:rPr lang="sk" sz="1200" b="0" i="0" strike="noStrike" cap="none" spc="0" baseline="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8"/>
            <a:ext cx="5453624" cy="3735857"/>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Správne fungovanie tohto vybavenia je nevyhnutné na ochranu pred RCS.</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AKO MOKRÉ PROCESY ZNIŽUJÚ EXPOZÍCIU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2617077"/>
            <a:ext cx="5639323" cy="3669152"/>
          </a:xfrm>
        </p:spPr>
        <p:txBody>
          <a:bodyPr/>
          <a:lstStyle/>
          <a:p>
            <a:pPr>
              <a:lnSpc>
                <a:spcPts val="2400"/>
              </a:lnSpc>
              <a:spcBef>
                <a:spcPts val="600"/>
              </a:spcBef>
              <a:spcAft>
                <a:spcPts val="600"/>
              </a:spcAft>
            </a:pPr>
            <a:r>
              <a:rPr lang="sk" sz="1800" b="0" i="0" strike="noStrike" cap="none" spc="0" baseline="0" dirty="0">
                <a:solidFill>
                  <a:srgbClr val="000000"/>
                </a:solidFill>
                <a:effectLst/>
                <a:latin typeface="Helvetica"/>
                <a:ea typeface="Helvetica"/>
                <a:cs typeface="Helvetica"/>
              </a:rPr>
              <a:t>Mokré procesy sa používajú vo vysokoenergetických priemyselných procesoch zahŕňajúcich materiály, ktoré obsahujú kryštalický kremeň, ako je vŕtanie, rezanie, brúsenie a pieskovanie. Vodné systémy môžu byť integrované do nástrojov a zariadení.</a:t>
            </a:r>
          </a:p>
          <a:p>
            <a:pPr>
              <a:lnSpc>
                <a:spcPts val="2400"/>
              </a:lnSpc>
              <a:spcBef>
                <a:spcPts val="600"/>
              </a:spcBef>
              <a:spcAft>
                <a:spcPts val="600"/>
              </a:spcAft>
            </a:pPr>
            <a:r>
              <a:rPr lang="sk" sz="1800" b="0" i="0" strike="noStrike" cap="none" spc="0" baseline="0" dirty="0">
                <a:solidFill>
                  <a:srgbClr val="000000"/>
                </a:solidFill>
                <a:effectLst/>
                <a:latin typeface="Helvetica"/>
                <a:ea typeface="Helvetica"/>
                <a:cs typeface="Helvetica"/>
              </a:rPr>
              <a:t>Vodu možno použiť na kontrolu polietavého prachu vznikajúceho pri pohybe vozidiel na cestách a staveniskách a tiež na všeobecné čistenie.</a:t>
            </a:r>
          </a:p>
          <a:p>
            <a:pPr>
              <a:lnSpc>
                <a:spcPts val="2400"/>
              </a:lnSpc>
              <a:spcBef>
                <a:spcPts val="600"/>
              </a:spcBef>
              <a:spcAft>
                <a:spcPts val="600"/>
              </a:spcAft>
            </a:pPr>
            <a:r>
              <a:rPr lang="sk" sz="1800" b="0" i="0" strike="noStrike" cap="none" spc="0" baseline="0" dirty="0">
                <a:solidFill>
                  <a:srgbClr val="000000"/>
                </a:solidFill>
                <a:effectLst/>
                <a:latin typeface="Helvetica"/>
                <a:ea typeface="Helvetica"/>
                <a:cs typeface="Helvetica"/>
              </a:rPr>
              <a:t>Voda zachytáva prachové častice a bráni im stať sa polietavými.</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TLMENIE PRACHU PROSTREDNÍCTVOM VODY</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sk" sz="1800" b="0" i="0" strike="noStrike" cap="none" spc="0" baseline="0">
                <a:solidFill>
                  <a:srgbClr val="000000"/>
                </a:solidFill>
                <a:effectLst/>
                <a:latin typeface="Helvetica"/>
                <a:ea typeface="Helvetica"/>
                <a:cs typeface="Helvetica"/>
              </a:rPr>
              <a:t>Voda znižuje úroveň prachu generovaného vysokoenergetickými procesmi.</a:t>
            </a:r>
          </a:p>
          <a:p>
            <a:pPr>
              <a:lnSpc>
                <a:spcPts val="2400"/>
              </a:lnSpc>
            </a:pPr>
            <a:r>
              <a:rPr lang="sk" sz="1800" b="0" i="0" strike="noStrike" cap="none" spc="0" baseline="0">
                <a:solidFill>
                  <a:srgbClr val="000000"/>
                </a:solidFill>
                <a:effectLst/>
                <a:latin typeface="Helvetica"/>
                <a:ea typeface="Helvetica"/>
                <a:cs typeface="Helvetica"/>
              </a:rPr>
              <a:t>(Video prehráte kliknutím.)</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a:xfrm>
            <a:off x="777244" y="1640901"/>
            <a:ext cx="5670853" cy="850900"/>
          </a:xfrm>
        </p:spPr>
        <p:txBody>
          <a:bodyPr/>
          <a:lstStyle/>
          <a:p>
            <a:pPr>
              <a:lnSpc>
                <a:spcPct val="100000"/>
              </a:lnSpc>
            </a:pPr>
            <a:r>
              <a:rPr lang="sk" sz="2700" b="1" i="0" strike="noStrike" cap="none" spc="0" baseline="0" dirty="0">
                <a:solidFill>
                  <a:srgbClr val="F6A317"/>
                </a:solidFill>
                <a:effectLst/>
                <a:latin typeface="Helvetica"/>
                <a:ea typeface="Helvetica"/>
                <a:cs typeface="Helvetica"/>
              </a:rPr>
              <a:t>POUŽITIE MOKRÝCH PROCESOV</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238704"/>
            <a:ext cx="5453624" cy="3806342"/>
          </a:xfrm>
        </p:spPr>
        <p:txBody>
          <a:bodyPr anchor="t"/>
          <a:lstStyle/>
          <a:p>
            <a:pPr>
              <a:lnSpc>
                <a:spcPts val="2400"/>
              </a:lnSpc>
              <a:spcBef>
                <a:spcPts val="600"/>
              </a:spcBef>
            </a:pPr>
            <a:r>
              <a:rPr lang="sk" sz="1800" b="0" i="0" strike="noStrike" cap="none" spc="0" baseline="0" dirty="0">
                <a:solidFill>
                  <a:srgbClr val="000000"/>
                </a:solidFill>
                <a:effectLst/>
                <a:latin typeface="Helvetica"/>
                <a:ea typeface="Helvetica"/>
                <a:cs typeface="Helvetica"/>
              </a:rPr>
              <a:t>Mokré procesy sú vždy preferované, ak sú k dispozícii (a sú bezpečné na použitie). Pri použití mokrých procesov: </a:t>
            </a:r>
          </a:p>
          <a:p>
            <a:pPr marL="342900" indent="-34290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Uistite sa, že priestor je dobre vetraný.</a:t>
            </a:r>
          </a:p>
          <a:p>
            <a:pPr marL="342900" indent="-34290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Uistite sa, že prívod vody je vhodný a dostatočný pre danú úlohu.</a:t>
            </a:r>
          </a:p>
          <a:p>
            <a:pPr marL="342900" indent="-34290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Čistite mokrými metódami</a:t>
            </a:r>
          </a:p>
          <a:p>
            <a:pPr marL="342900" indent="-34290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Zásoby vody chráňte pred zamrznutím</a:t>
            </a:r>
          </a:p>
          <a:p>
            <a:pPr marL="342900" indent="-34290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Skontrolujte bakteriálny rast spôsobený vodnými zdrojmi, kde sa môžu vytvárať kvapôčky vo vzduchu</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7026686"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MOKRÝCH PROCESOV</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750996"/>
            <a:ext cx="11046895" cy="3230407"/>
          </a:xfrm>
        </p:spPr>
        <p:txBody>
          <a:bodyPr/>
          <a:lstStyle/>
          <a:p>
            <a:pPr>
              <a:lnSpc>
                <a:spcPct val="100000"/>
              </a:lnSpc>
            </a:pPr>
            <a:r>
              <a:rPr lang="sk" sz="1600" b="1" i="0" strike="noStrike" cap="none" spc="0" baseline="0" dirty="0">
                <a:solidFill>
                  <a:srgbClr val="000000"/>
                </a:solidFill>
                <a:effectLst/>
                <a:latin typeface="Helvetica"/>
                <a:ea typeface="Helvetica"/>
                <a:cs typeface="Helvetica"/>
              </a:rPr>
              <a:t>ODPORÚČANÉ AKTIVITY</a:t>
            </a:r>
          </a:p>
          <a:p>
            <a:pPr marL="285750" indent="-285750">
              <a:lnSpc>
                <a:spcPct val="100000"/>
              </a:lnSpc>
              <a:buSzPct val="85000"/>
              <a:buFont typeface=".Apple Color Emoji UI"/>
              <a:buChar char="✅"/>
            </a:pPr>
            <a:r>
              <a:rPr lang="sk" sz="1600" b="0" i="0" strike="noStrike" cap="none" spc="0" baseline="0" dirty="0">
                <a:solidFill>
                  <a:srgbClr val="000000"/>
                </a:solidFill>
                <a:effectLst/>
                <a:latin typeface="Helvetica"/>
                <a:ea typeface="Helvetica"/>
                <a:cs typeface="Helvetica"/>
              </a:rPr>
              <a:t>Ak je to možné a bezpečné, potláčajte prach pomocou vody.</a:t>
            </a:r>
          </a:p>
          <a:p>
            <a:pPr marL="285750" indent="-285750">
              <a:lnSpc>
                <a:spcPct val="100000"/>
              </a:lnSpc>
              <a:buSzPct val="85000"/>
              <a:buFont typeface=".Apple Color Emoji UI"/>
              <a:buChar char="✅"/>
            </a:pPr>
            <a:r>
              <a:rPr lang="sk" sz="1600" b="0" i="0" strike="noStrike" cap="none" spc="0" baseline="0" dirty="0">
                <a:solidFill>
                  <a:srgbClr val="000000"/>
                </a:solidFill>
                <a:effectLst/>
                <a:latin typeface="Helvetica"/>
                <a:ea typeface="Helvetica"/>
                <a:cs typeface="Helvetica"/>
              </a:rPr>
              <a:t>Uistite sa, že voda je odvádzaná do vhodného drenážneho systému.</a:t>
            </a:r>
          </a:p>
          <a:p>
            <a:pPr marL="285750" indent="-285750">
              <a:lnSpc>
                <a:spcPct val="100000"/>
              </a:lnSpc>
              <a:spcAft>
                <a:spcPts val="1000"/>
              </a:spcAft>
              <a:buSzPct val="85000"/>
              <a:buFont typeface=".Apple Color Emoji UI"/>
              <a:buChar char="✅"/>
            </a:pPr>
            <a:r>
              <a:rPr lang="sk" sz="1600" b="0" i="0" strike="noStrike" cap="none" spc="0" baseline="0" dirty="0">
                <a:solidFill>
                  <a:srgbClr val="000000"/>
                </a:solidFill>
                <a:effectLst/>
                <a:latin typeface="Helvetica"/>
                <a:ea typeface="Helvetica"/>
                <a:cs typeface="Helvetica"/>
              </a:rPr>
              <a:t>Rozliate látky a kaluže ihneď vyčistite.</a:t>
            </a:r>
          </a:p>
          <a:p>
            <a:pPr>
              <a:lnSpc>
                <a:spcPct val="100000"/>
              </a:lnSpc>
            </a:pPr>
            <a:r>
              <a:rPr lang="sk" sz="1600" b="1" i="0" strike="noStrike" cap="none" spc="0" baseline="0" dirty="0">
                <a:solidFill>
                  <a:srgbClr val="000000"/>
                </a:solidFill>
                <a:effectLst/>
                <a:latin typeface="Helvetica"/>
                <a:ea typeface="Helvetica"/>
                <a:cs typeface="Helvetica"/>
              </a:rPr>
              <a:t>ZAKÁZANÉ AKTIVITY</a:t>
            </a:r>
          </a:p>
          <a:p>
            <a:pPr marL="285750" indent="-285750">
              <a:lnSpc>
                <a:spcPct val="100000"/>
              </a:lnSpc>
              <a:buSzPct val="85000"/>
              <a:buFont typeface=".Apple Color Emoji UI"/>
              <a:buChar char="❌"/>
            </a:pPr>
            <a:r>
              <a:rPr lang="sk" sz="1600" b="0" i="0" strike="noStrike" cap="none" spc="0" baseline="0" dirty="0">
                <a:solidFill>
                  <a:srgbClr val="000000"/>
                </a:solidFill>
                <a:effectLst/>
                <a:latin typeface="Helvetica"/>
                <a:ea typeface="Helvetica"/>
                <a:cs typeface="Helvetica"/>
              </a:rPr>
              <a:t>Používajte nadmerný tlak vody, ktorý môže narušiť usadený prach. Jemná hmla alebo sprej sú účinnejšie ako prúd vody.</a:t>
            </a:r>
          </a:p>
          <a:p>
            <a:pPr marL="285750" indent="-285750">
              <a:lnSpc>
                <a:spcPct val="100000"/>
              </a:lnSpc>
              <a:buSzPct val="85000"/>
              <a:buFont typeface=".Apple Color Emoji UI"/>
              <a:buChar char="❌"/>
            </a:pPr>
            <a:r>
              <a:rPr lang="sk" sz="1600" b="0" i="0" strike="noStrike" cap="none" spc="0" baseline="0" dirty="0">
                <a:solidFill>
                  <a:srgbClr val="000000"/>
                </a:solidFill>
                <a:effectLst/>
                <a:latin typeface="Helvetica"/>
                <a:ea typeface="Helvetica"/>
                <a:cs typeface="Helvetica"/>
              </a:rPr>
              <a:t>Na zariadeniach, ktoré nepodporujú infiltráciu vody, potlačte prach pomocou vody.</a:t>
            </a:r>
          </a:p>
          <a:p>
            <a:pPr marL="285750" indent="-285750">
              <a:lnSpc>
                <a:spcPct val="100000"/>
              </a:lnSpc>
              <a:buSzPct val="85000"/>
              <a:buFont typeface=".Apple Color Emoji UI"/>
              <a:buChar char="❌"/>
            </a:pPr>
            <a:r>
              <a:rPr lang="sk" sz="1600" b="0" i="0" strike="noStrike" cap="none" spc="0" baseline="0" dirty="0">
                <a:solidFill>
                  <a:srgbClr val="FF0000"/>
                </a:solidFill>
                <a:effectLst/>
                <a:latin typeface="Helvetica"/>
                <a:ea typeface="Helvetica"/>
                <a:cs typeface="Helvetica"/>
              </a:rPr>
              <a:t>Text pre školiteľa — pridajte ďalší text o opatreniach súvisiacich s mokrými procesmi relevantnými pre váš vlastný kontext.</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sk" sz="2000" b="0" i="0" strike="noStrike" cap="none" spc="0" baseline="0" dirty="0">
                <a:solidFill>
                  <a:srgbClr val="000000"/>
                </a:solidFill>
                <a:effectLst/>
                <a:latin typeface="Helvetica"/>
                <a:ea typeface="Helvetica"/>
                <a:cs typeface="Helvetica"/>
              </a:rPr>
              <a:t>Mokré procesy udržiavajú prach na minime a znižujú riziko vystavenia sa RCS.</a:t>
            </a:r>
          </a:p>
          <a:p>
            <a:pPr>
              <a:lnSpc>
                <a:spcPts val="2400"/>
              </a:lnSpc>
              <a:spcBef>
                <a:spcPts val="600"/>
              </a:spcBef>
              <a:spcAft>
                <a:spcPts val="1000"/>
              </a:spcAft>
            </a:pPr>
            <a:r>
              <a:rPr lang="sk" sz="2000" b="0" i="0" strike="noStrike" cap="none" spc="0" baseline="0" dirty="0">
                <a:solidFill>
                  <a:srgbClr val="000000"/>
                </a:solidFill>
                <a:effectLst/>
                <a:latin typeface="Helvetica"/>
                <a:ea typeface="Helvetica"/>
                <a:cs typeface="Helvetica"/>
              </a:rPr>
              <a:t>Pamätajte si:</a:t>
            </a:r>
          </a:p>
          <a:p>
            <a:pPr marL="285750" indent="-285750">
              <a:lnSpc>
                <a:spcPts val="2400"/>
              </a:lnSpc>
              <a:spcBef>
                <a:spcPts val="200"/>
              </a:spcBef>
              <a:spcAft>
                <a:spcPts val="600"/>
              </a:spcAft>
              <a:buClr>
                <a:srgbClr val="F1B600"/>
              </a:buClr>
              <a:buSzPct val="120000"/>
              <a:buFont typeface="Wingdings" pitchFamily="2" charset="2"/>
              <a:buChar char="q"/>
            </a:pPr>
            <a:r>
              <a:rPr lang="sk" sz="2000" b="0" i="0" strike="noStrike" cap="none" spc="0" baseline="0" dirty="0">
                <a:solidFill>
                  <a:srgbClr val="000000"/>
                </a:solidFill>
                <a:effectLst/>
                <a:latin typeface="Helvetica"/>
                <a:ea typeface="Helvetica"/>
                <a:cs typeface="Helvetica"/>
              </a:rPr>
              <a:t>Vždy používajte vodné systémy, ak sú k dispozícii.</a:t>
            </a:r>
          </a:p>
          <a:p>
            <a:pPr marL="285750" indent="-285750">
              <a:lnSpc>
                <a:spcPts val="2400"/>
              </a:lnSpc>
              <a:spcBef>
                <a:spcPts val="200"/>
              </a:spcBef>
              <a:spcAft>
                <a:spcPts val="600"/>
              </a:spcAft>
              <a:buClr>
                <a:srgbClr val="F1B600"/>
              </a:buClr>
              <a:buSzPct val="120000"/>
              <a:buFont typeface="Wingdings" pitchFamily="2" charset="2"/>
              <a:buChar char="q"/>
            </a:pPr>
            <a:r>
              <a:rPr lang="sk" sz="2000" b="0" i="0" strike="noStrike" cap="none" spc="0" baseline="0" dirty="0">
                <a:solidFill>
                  <a:srgbClr val="000000"/>
                </a:solidFill>
                <a:effectLst/>
                <a:latin typeface="Helvetica"/>
                <a:ea typeface="Helvetica"/>
                <a:cs typeface="Helvetica"/>
              </a:rPr>
              <a:t>Uistite sa, že vodné systémy sú vhodné a primerané pre danú úlohu.</a:t>
            </a:r>
          </a:p>
          <a:p>
            <a:pPr marL="285750" indent="-285750">
              <a:lnSpc>
                <a:spcPts val="2400"/>
              </a:lnSpc>
              <a:spcBef>
                <a:spcPts val="200"/>
              </a:spcBef>
              <a:spcAft>
                <a:spcPts val="600"/>
              </a:spcAft>
              <a:buClr>
                <a:srgbClr val="F1B600"/>
              </a:buClr>
              <a:buSzPct val="120000"/>
              <a:buFont typeface="Wingdings" pitchFamily="2" charset="2"/>
              <a:buChar char="q"/>
            </a:pPr>
            <a:r>
              <a:rPr lang="sk" sz="2000" b="0" i="0" strike="noStrike" cap="none" spc="0" baseline="0" dirty="0">
                <a:solidFill>
                  <a:srgbClr val="000000"/>
                </a:solidFill>
                <a:effectLst/>
                <a:latin typeface="Helvetica"/>
                <a:ea typeface="Helvetica"/>
                <a:cs typeface="Helvetica"/>
              </a:rPr>
              <a:t>Ak máte podozrenie, že vodovodný systém nefunguje správne, kontaktujte správcu pracoviska.</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ĎALŠIE VZDELÁVANIE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7" history="0"/>
              </a:rPr>
              <a:t>Osvedčené postupy mokrého spracovania minerálnych obrobkov obsahujúcich kryštalický kremeň pomocou ručných elektrických nástrojov (Hárok úloh 2.1.14d)</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7" history="0"/>
              </a:rPr>
              <a:t>Osvedčené postupy používania vody/aditív na cestách alebo otvorených povrchoch na zníženie úrovní prachu (Hárok úloh 2.2.27)</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7" history="0"/>
              </a:rPr>
              <a:t>Osvedčené postupy odstraňovania prachu pomocou vody (Hárok úloh 2.2.35)</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7" history="0"/>
              </a:rPr>
              <a:t>Osvedčené postupy pre procesy mokrého rezania murovacích prvkov, aglomerovaných a prírodných kameňov (Hárok úloh 2.2.42)</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8"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9" history="0"/>
              </a:rPr>
              <a:t>Príručka NEPSI pre MSP</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33671"/>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10"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C71505B9-B03E-4CD0-9E12-1534252941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otalTime>60</TotalTime>
  <Words>1133</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38</cp:revision>
  <dcterms:created xsi:type="dcterms:W3CDTF">2020-01-29T17:43:15Z</dcterms:created>
  <dcterms:modified xsi:type="dcterms:W3CDTF">2024-11-13T12:21:29Z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