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8.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11.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12.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13.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14.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8" r:id="rId7"/>
    <p:sldId id="272" r:id="rId8"/>
    <p:sldId id="277" r:id="rId9"/>
    <p:sldId id="279" r:id="rId10"/>
    <p:sldId id="261" r:id="rId11"/>
    <p:sldId id="260" r:id="rId12"/>
    <p:sldId id="271" r:id="rId13"/>
    <p:sldId id="263" r:id="rId14"/>
    <p:sldId id="262" r:id="rId15"/>
    <p:sldId id="268" r:id="rId16"/>
    <p:sldId id="266" r:id="rId17"/>
    <p:sldId id="264"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14D"/>
    <a:srgbClr val="EF9A2E"/>
    <a:srgbClr val="F7A315"/>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783023-2107-4D27-8346-99F1D4FC9E53}" v="2" dt="2022-09-21T17:12:29.826"/>
    <p1510:client id="{76F60457-E851-D148-9610-8B8C19439D12}" v="2" dt="2020-12-09T20:13:12.5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02" autoAdjust="0"/>
    <p:restoredTop sz="88844"/>
  </p:normalViewPr>
  <p:slideViewPr>
    <p:cSldViewPr snapToGrid="0" snapToObjects="1">
      <p:cViewPr varScale="1">
        <p:scale>
          <a:sx n="109" d="100"/>
          <a:sy n="109" d="100"/>
        </p:scale>
        <p:origin x="1184"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slide" Target="../slides/slide10.xml"/><Relationship Id="rId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slide" Target="../slides/slide11.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ags" Target="../tags/tag27.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601692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u" sz="1800" b="0" i="0" strike="noStrike" cap="none" spc="0" baseline="0">
                <a:solidFill>
                  <a:srgbClr val="000000"/>
                </a:solidFill>
                <a:effectLst/>
                <a:latin typeface="Calibri"/>
                <a:ea typeface="Calibri"/>
                <a:cs typeface="Calibri"/>
              </a:rPr>
              <a:t>A túlzott RCS kitettség hosszú távon súlyos egészségügyi problémákat okozhat a munkavállalóknak. Ezért fontos, hogy minden munkavállaló tisztában legyen azokkal az iránymutató gyakorlatokkal, amelyek korlátozzák vagy megszüntetik a szilikapornak való kitettséget.</a:t>
            </a:r>
          </a:p>
          <a:p>
            <a:endParaRPr lang="en-US" sz="1200" b="0" i="0" u="none" strike="noStrike" kern="1200">
              <a:solidFill>
                <a:schemeClr val="tx1"/>
              </a:solidFill>
              <a:effectLst/>
              <a:latin typeface="+mn-lt"/>
              <a:ea typeface="+mn-ea"/>
              <a:cs typeface="+mn-cs"/>
            </a:endParaRPr>
          </a:p>
          <a:p>
            <a:r>
              <a:rPr lang="hu" sz="1200" b="0" i="0" strike="noStrike" cap="none" spc="0" baseline="0">
                <a:solidFill>
                  <a:srgbClr val="000000"/>
                </a:solidFill>
                <a:effectLst/>
                <a:latin typeface="Calibri"/>
                <a:ea typeface="Calibri"/>
                <a:cs typeface="Calibri"/>
              </a:rPr>
              <a:t>Ez a képzés a takarításról és a személyes higiéniáról ad tájékoztatást. Ne feledje, hogy minden tisztítási folyamat megkezdése előtt kockázatértékelésre van szükség, bár ez elsősorban a vezetőségre hárul.</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06802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u" sz="1800" b="0" i="0" strike="noStrike" cap="none" spc="0" baseline="0">
                <a:solidFill>
                  <a:srgbClr val="000000"/>
                </a:solidFill>
                <a:effectLst/>
                <a:latin typeface="Calibri"/>
                <a:ea typeface="Calibri"/>
                <a:cs typeface="Calibri"/>
              </a:rPr>
              <a:t>Amikor a különböző munkatevékenységek (fűrészelés, zúzás, zsákolás stb.) eredményeként szilícium-dioxid keletkezik, apró por töredékek jönnek létre. Ha a megfelelő tisztítási folyamatokat nem végzik, a belélegezhető por napokig a levegőben maradhat a zárt térben, ami komoly kockázatot jelent a munkavállalókra.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u" sz="1200" b="0" i="0" strike="noStrike" cap="none" spc="0" baseline="0">
                <a:solidFill>
                  <a:srgbClr val="000000"/>
                </a:solidFill>
                <a:effectLst/>
                <a:latin typeface="Calibri"/>
                <a:ea typeface="Calibri"/>
                <a:cs typeface="Calibri"/>
              </a:rPr>
              <a:t>A portalanítani kétféle tisztítási módszerrel lehet: száraz és nedves tisztítással.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u" sz="1800" b="0" i="0" strike="noStrike" cap="none" spc="0" baseline="0">
                <a:solidFill>
                  <a:srgbClr val="000000"/>
                </a:solidFill>
                <a:effectLst/>
                <a:latin typeface="Calibri"/>
                <a:ea typeface="Calibri"/>
                <a:cs typeface="Calibri"/>
              </a:rPr>
              <a:t>Az alábbi videó a padlótisztítással kapcsolatos iránymutató gyakorlatokat mutatja be. </a:t>
            </a:r>
            <a:r>
              <a:rPr lang="hu" sz="1200" b="0" i="0" strike="noStrike" cap="none" spc="0" baseline="0">
                <a:solidFill>
                  <a:srgbClr val="000000"/>
                </a:solidFill>
                <a:effectLst/>
                <a:latin typeface="Calibri"/>
                <a:ea typeface="Calibri"/>
                <a:cs typeface="Calibri"/>
              </a:rPr>
              <a:t>A videóba ágyazott jelenet mellett egy grafikon és egy piros sáv látható, amely a por koncentrációját mutatja mg/m3-ben.</a:t>
            </a:r>
          </a:p>
          <a:p>
            <a:endParaRPr lang="en-GB" sz="1200" b="0" i="0" u="none" strike="noStrike" kern="1200">
              <a:solidFill>
                <a:schemeClr val="tx1"/>
              </a:solidFill>
              <a:effectLst/>
              <a:latin typeface="+mn-lt"/>
              <a:ea typeface="+mn-ea"/>
              <a:cs typeface="+mn-cs"/>
            </a:endParaRPr>
          </a:p>
          <a:p>
            <a:r>
              <a:rPr lang="hu" sz="1200" b="0" i="0" strike="noStrike" cap="none" spc="0" baseline="0">
                <a:solidFill>
                  <a:srgbClr val="000000"/>
                </a:solidFill>
                <a:effectLst/>
                <a:latin typeface="Calibri"/>
                <a:ea typeface="Calibri"/>
                <a:cs typeface="Calibri"/>
              </a:rPr>
              <a:t>A por koncentrációjának mérése nem a belélegezhető kristályos szilícium-dioxidról szól, hanem egy félkvantitatív mérésen alapul. Nem a porkoncentráció értéke a lényeges, hanem az ajánlott módszer és más módszerek használata közbeni expozíciós szintek közötti relatív különbség.</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3928522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hu" sz="1200" b="0" i="0" strike="noStrike" cap="none" spc="0" baseline="0">
                <a:solidFill>
                  <a:srgbClr val="000000"/>
                </a:solidFill>
                <a:effectLst/>
                <a:latin typeface="Calibri"/>
                <a:ea typeface="Calibri"/>
                <a:cs typeface="Calibri"/>
              </a:rPr>
              <a:t>A tisztítóberendezések használata előtt legalább hetente egyszer szemrevételezéssel ellenőrizze, hogy a berendezéseken nincsenek sérülés jelei. Az állandó használatban lévő berendezések esetében gyakoribb ellenőrzésekre van szükség. Ha a sérülés látható, tájékoztassa a helyszínen tartózkodó vezetőt a problémáról.</a:t>
            </a:r>
          </a:p>
          <a:p>
            <a:endParaRPr lang="en-GB" sz="1200" b="0" i="0" u="none" strike="noStrike" kern="1200">
              <a:solidFill>
                <a:schemeClr val="tx1"/>
              </a:solidFill>
              <a:effectLst/>
              <a:latin typeface="+mn-lt"/>
              <a:ea typeface="+mn-ea"/>
              <a:cs typeface="+mn-cs"/>
            </a:endParaRPr>
          </a:p>
          <a:p>
            <a:r>
              <a:rPr lang="hu" sz="1200" b="0" i="0" strike="noStrike" cap="none" spc="0" baseline="0">
                <a:solidFill>
                  <a:srgbClr val="000000"/>
                </a:solidFill>
                <a:effectLst/>
                <a:latin typeface="Calibri"/>
                <a:ea typeface="Calibri"/>
                <a:cs typeface="Calibri"/>
              </a:rPr>
              <a:t>Kerülje a száraz kefe porseprésre való használatát zárt térben (lásd a képet).</a:t>
            </a:r>
          </a:p>
          <a:p>
            <a:endParaRPr lang="en-GB" sz="1200" b="0" i="0" u="none" strike="noStrike" kern="1200">
              <a:solidFill>
                <a:schemeClr val="tx1"/>
              </a:solidFill>
              <a:effectLst/>
              <a:latin typeface="+mn-lt"/>
              <a:ea typeface="+mn-ea"/>
              <a:cs typeface="+mn-cs"/>
            </a:endParaRPr>
          </a:p>
          <a:p>
            <a:r>
              <a:rPr lang="hu" sz="1200" b="0" i="0" strike="noStrike" cap="none" spc="0" baseline="0">
                <a:solidFill>
                  <a:srgbClr val="000000"/>
                </a:solidFill>
                <a:effectLst/>
                <a:latin typeface="Calibri"/>
                <a:ea typeface="Calibri"/>
                <a:cs typeface="Calibri"/>
              </a:rPr>
              <a:t>Ne használjon sűrített levegőt, mert az felkavarja a port, és az újra a levegőbe kerül. A sűrített levegő használata a munkaruhák portalanítására csak speciális, erre a célra szolgáló berendezésekkel (pl. légzuhanykabin) történhet. </a:t>
            </a:r>
          </a:p>
          <a:p>
            <a:endParaRPr lang="en-GB" sz="1200" b="0" i="0" u="none" strike="noStrike" kern="1200">
              <a:solidFill>
                <a:schemeClr val="tx1"/>
              </a:solidFill>
              <a:effectLst/>
              <a:latin typeface="+mn-lt"/>
              <a:ea typeface="+mn-ea"/>
              <a:cs typeface="+mn-cs"/>
            </a:endParaRPr>
          </a:p>
          <a:p>
            <a:r>
              <a:rPr lang="hu" sz="1200" b="0" i="0" strike="noStrike" cap="none" spc="0" baseline="0">
                <a:solidFill>
                  <a:srgbClr val="000000"/>
                </a:solidFill>
                <a:effectLst/>
                <a:latin typeface="Calibri"/>
                <a:ea typeface="Calibri"/>
                <a:cs typeface="Calibri"/>
              </a:rPr>
              <a:t>Vegye figyelembe, hogy a porszívórendszerek általában nem alkalmasak nedves anyagok feltakarítására.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239811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hu" sz="1800" b="0" i="0" strike="noStrike" cap="none" spc="0" baseline="0">
                <a:solidFill>
                  <a:srgbClr val="000000"/>
                </a:solidFill>
                <a:effectLst/>
                <a:latin typeface="Calibri"/>
                <a:ea typeface="Calibri"/>
                <a:cs typeface="Calibri"/>
              </a:rPr>
              <a:t>A nedves tisztítás általában hatékonyabb, mivel a nedves tisztítási módszerek megakadályozzák a finom por levegőbe kerülését azáltal, hogy a víz megköti a levegőbe jutó port.</a:t>
            </a:r>
          </a:p>
          <a:p>
            <a:endParaRPr lang="en-GB" sz="1200" b="0" i="0" u="none" strike="noStrike" kern="1200">
              <a:solidFill>
                <a:schemeClr val="tx1"/>
              </a:solidFill>
              <a:effectLst/>
              <a:latin typeface="+mn-lt"/>
              <a:ea typeface="+mn-ea"/>
              <a:cs typeface="+mn-cs"/>
            </a:endParaRPr>
          </a:p>
          <a:p>
            <a:r>
              <a:rPr lang="hu" sz="1200" b="0" i="0" strike="noStrike" cap="none" spc="0" baseline="0">
                <a:solidFill>
                  <a:srgbClr val="000000"/>
                </a:solidFill>
                <a:effectLst/>
                <a:latin typeface="Calibri"/>
                <a:ea typeface="Calibri"/>
                <a:cs typeface="Calibri"/>
              </a:rPr>
              <a:t>Fontos, hogy a víznyomást az adott tisztítási feladattól függően állítsa be. A nagy mennyiségű finom, száraz, poros kiömlött anyag nedvesítésére a legjobb, ha finom permetet használ. Az erős vízsugár használatával a por ismét a levegőbe kerül. </a:t>
            </a:r>
          </a:p>
          <a:p>
            <a:endParaRPr lang="en-GB" sz="1200" b="0" i="0" u="none" strike="noStrike" kern="1200">
              <a:solidFill>
                <a:schemeClr val="tx1"/>
              </a:solidFill>
              <a:effectLst/>
              <a:latin typeface="+mn-lt"/>
              <a:ea typeface="+mn-ea"/>
              <a:cs typeface="+mn-cs"/>
            </a:endParaRPr>
          </a:p>
          <a:p>
            <a:r>
              <a:rPr lang="hu" sz="1200" b="0" i="0" strike="noStrike" cap="none" spc="0" baseline="0">
                <a:solidFill>
                  <a:srgbClr val="000000"/>
                </a:solidFill>
                <a:effectLst/>
                <a:latin typeface="Calibri"/>
                <a:ea typeface="Calibri"/>
                <a:cs typeface="Calibri"/>
              </a:rPr>
              <a:t>Végezetül, nedves eljárások esetében, ha vízpermetet és tömlőt használ, gondoskodjon a megfelelő vízelvezetésről.</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6286056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695539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hu" sz="1000" b="0" i="0" strike="noStrike" cap="none" spc="0" baseline="0">
                <a:solidFill>
                  <a:srgbClr val="000000"/>
                </a:solidFill>
                <a:effectLst/>
                <a:latin typeface="Helvetica"/>
                <a:ea typeface="Helvetica"/>
                <a:cs typeface="Helvetica"/>
              </a:rPr>
              <a:t>Ez a képzési csomag a NEPSI Gyakorlati Útmutatójának részeként készült - látogasson el a guide.nepsi.eu oldalra.</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14CAEE0D-32B3-2D48-8333-B1030B4D5BB3}"/>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5A83FF5C-A01B-AF41-AC27-5BE83C80073B}"/>
              </a:ext>
            </a:extLst>
          </p:cNvPr>
          <p:cNvSpPr txBox="1"/>
          <p:nvPr userDrawn="1"/>
        </p:nvSpPr>
        <p:spPr>
          <a:xfrm>
            <a:off x="8112033" y="429114"/>
            <a:ext cx="3705317"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hu" sz="1400" b="1" i="0" strike="noStrike" cap="none" spc="0" baseline="0">
                <a:solidFill>
                  <a:srgbClr val="F6A317"/>
                </a:solidFill>
                <a:effectLst/>
                <a:latin typeface="Helvetica"/>
                <a:ea typeface="Helvetica"/>
                <a:cs typeface="Helvetica"/>
              </a:rPr>
              <a:t>A TAKARÍTÁS ÉS A SZEMÉLYES HIGIÉNIA IRÁNYMUTATÓ GYAKORLATAINAK ALKALMAZÁSA</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mp4"/><Relationship Id="rId7" Type="http://schemas.openxmlformats.org/officeDocument/2006/relationships/notesSlide" Target="../notesSlides/notesSlide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10.xml.rels><?xml version="1.0" encoding="UTF-8" standalone="yes"?>
<Relationships xmlns="http://schemas.openxmlformats.org/package/2006/relationships"><Relationship Id="rId3" Type="http://schemas.openxmlformats.org/officeDocument/2006/relationships/tags" Target="../tags/tag7.xml"/><Relationship Id="rId7" Type="http://schemas.openxmlformats.org/officeDocument/2006/relationships/image" Target="../media/image10.pn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9.tiff"/><Relationship Id="rId5" Type="http://schemas.openxmlformats.org/officeDocument/2006/relationships/notesSlide" Target="../notesSlides/notesSlide9.xml"/><Relationship Id="rId4"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11.tiff"/><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13.tiff"/><Relationship Id="rId3" Type="http://schemas.openxmlformats.org/officeDocument/2006/relationships/tags" Target="../tags/tag19.xml"/><Relationship Id="rId7" Type="http://schemas.openxmlformats.org/officeDocument/2006/relationships/image" Target="../media/image12.tiff"/><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notesSlide" Target="../notesSlides/notesSlide11.xml"/><Relationship Id="rId5" Type="http://schemas.openxmlformats.org/officeDocument/2006/relationships/slideLayout" Target="../slideLayouts/slideLayout3.xml"/><Relationship Id="rId4" Type="http://schemas.openxmlformats.org/officeDocument/2006/relationships/tags" Target="../tags/tag20.xml"/></Relationships>
</file>

<file path=ppt/slides/_rels/slide13.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14.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15.tiff"/><Relationship Id="rId5" Type="http://schemas.openxmlformats.org/officeDocument/2006/relationships/notesSlide" Target="../notesSlides/notesSlide13.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38.xml"/><Relationship Id="rId7" Type="http://schemas.openxmlformats.org/officeDocument/2006/relationships/hyperlink" Target="https://guide.nepsi.eu/sheets" TargetMode="Externa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notesSlide" Target="../notesSlides/notesSlide14.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39.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6956587" cy="850900"/>
          </a:xfrm>
        </p:spPr>
        <p:txBody>
          <a:bodyPr anchor="t"/>
          <a:lstStyle/>
          <a:p>
            <a:pPr>
              <a:lnSpc>
                <a:spcPct val="100000"/>
              </a:lnSpc>
            </a:pPr>
            <a:r>
              <a:rPr lang="hu" sz="2800" b="1" i="0" strike="noStrike" cap="none" spc="0" baseline="0" dirty="0">
                <a:solidFill>
                  <a:srgbClr val="FFFFFF"/>
                </a:solidFill>
                <a:effectLst/>
                <a:latin typeface="Helvetica"/>
                <a:ea typeface="Helvetica"/>
                <a:cs typeface="Helvetica"/>
              </a:rPr>
              <a:t>A TAKARÍTÁS ÉS A SZEMÉLYES HIGIÉNIA IRÁNYMUTATÓ GYAKORLATAINAK ALKALMAZÁSA</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82E77DF7-2132-2B44-BBCB-E6F7D8F70F9C}"/>
              </a:ext>
            </a:extLst>
          </p:cNvPr>
          <p:cNvSpPr/>
          <p:nvPr/>
        </p:nvSpPr>
        <p:spPr>
          <a:xfrm>
            <a:off x="8546123" y="395937"/>
            <a:ext cx="3294185" cy="6213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hu-HU" sz="2800" dirty="0"/>
              <a:t>BEVEZETŐ (AZ OKTATÓ SZÁMÁRA)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hu-HU" sz="1800" dirty="0">
                <a:latin typeface="Helvetica"/>
                <a:cs typeface="Helvetica"/>
              </a:rPr>
              <a:t>A NEPSI iránymutató gyakorlatai megvalósításának oktatási részéhez a NEPSI kidolgozott egy oktatási segédanyag csomagot.</a:t>
            </a:r>
          </a:p>
          <a:p>
            <a:pPr>
              <a:lnSpc>
                <a:spcPts val="2400"/>
              </a:lnSpc>
            </a:pPr>
            <a:r>
              <a:rPr lang="hu-HU" sz="1800" dirty="0">
                <a:latin typeface="Helvetica"/>
                <a:cs typeface="Helvetica"/>
              </a:rPr>
              <a:t>Minden PowerPoint képzési csomag egy-egy olyan témát tárgyal, amely a kristályos szilícium-dioxidot tartalmazó anyagokat felhasználó iparágak munkavállalói számára relevánsak. A csomagok tájékoztatást nyújtanak a témához kapcsolódó porexpozíciós kockázatokról, valamint az ezek csökkentésére rendelkezésre álló helyes gyakorlatokról és intézkedésekről. A képzés célja a munkavállalók tájékoztatása és oktatása, annak érdekében, hogy segítse őket az ellenőrző intézkedések hatékony alkalmazásában és a belélegezhető kristályos szilícium-dioxidnak (RCS) való kitettségük csökkentésében a munkahelyükön.</a:t>
            </a:r>
          </a:p>
          <a:p>
            <a:pPr>
              <a:lnSpc>
                <a:spcPts val="2400"/>
              </a:lnSpc>
            </a:pPr>
            <a:r>
              <a:rPr lang="hu-HU" sz="1800" dirty="0">
                <a:latin typeface="Helvetica"/>
                <a:cs typeface="Helvetica"/>
              </a:rPr>
              <a:t>Használja az üres sablonokat és a helyőrzőket (azok a részek, ahová egyedi szövegeket tud beilleszteni), hogy szükség szerint további információkkal egészítse ki ezt a képzési csomagot.</a:t>
            </a:r>
          </a:p>
          <a:p>
            <a:pPr>
              <a:lnSpc>
                <a:spcPts val="2400"/>
              </a:lnSpc>
            </a:pPr>
            <a:endParaRPr lang="hu-HU" sz="1800" dirty="0">
              <a:latin typeface="Helvetica"/>
              <a:cs typeface="Helvetica"/>
            </a:endParaRPr>
          </a:p>
        </p:txBody>
      </p:sp>
    </p:spTree>
    <p:extLst>
      <p:ext uri="{BB962C8B-B14F-4D97-AF65-F5344CB8AC3E}">
        <p14:creationId xmlns:p14="http://schemas.microsoft.com/office/powerpoint/2010/main" val="39709548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FELHÍVJUK FIGYELMÉT</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hu" sz="1800" b="0" i="0" strike="noStrike" cap="none" spc="0" baseline="0">
                <a:solidFill>
                  <a:srgbClr val="000000"/>
                </a:solidFill>
                <a:effectLst/>
                <a:latin typeface="Helvetica"/>
                <a:ea typeface="Helvetica"/>
                <a:cs typeface="Helvetica"/>
              </a:rPr>
              <a:t>Az oktatóanyagban szereplő információk tájékoztató jellegűek. Nem szabvány, nem előírás, nem jár jogi kötelezettségekkel, és semmiképpen sem írja felül az egészségügyi jogszabályok és irányelvek által támasztott kötelezettségeket.</a:t>
            </a:r>
          </a:p>
        </p:txBody>
      </p:sp>
    </p:spTree>
    <p:extLst>
      <p:ext uri="{BB962C8B-B14F-4D97-AF65-F5344CB8AC3E}">
        <p14:creationId xmlns:p14="http://schemas.microsoft.com/office/powerpoint/2010/main" val="13270124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BEVEZETÉS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815645" cy="3682369"/>
          </a:xfrm>
        </p:spPr>
        <p:txBody>
          <a:bodyPr/>
          <a:lstStyle/>
          <a:p>
            <a:pPr>
              <a:lnSpc>
                <a:spcPts val="2400"/>
              </a:lnSpc>
            </a:pPr>
            <a:r>
              <a:rPr lang="hu" sz="1800" b="1" i="0" strike="noStrike" cap="none" spc="0" baseline="0" dirty="0">
                <a:solidFill>
                  <a:srgbClr val="000000"/>
                </a:solidFill>
                <a:effectLst/>
                <a:latin typeface="Helvetica"/>
                <a:ea typeface="Helvetica"/>
                <a:cs typeface="Helvetica"/>
              </a:rPr>
              <a:t>A munka során felmerülő veszélyek elleni védekezés megtanulása kiemelt fontosságú.</a:t>
            </a:r>
          </a:p>
          <a:p>
            <a:pPr>
              <a:lnSpc>
                <a:spcPts val="2400"/>
              </a:lnSpc>
            </a:pPr>
            <a:r>
              <a:rPr lang="hu" sz="1800" b="0" i="0" strike="noStrike" cap="none" spc="0" baseline="0" dirty="0">
                <a:solidFill>
                  <a:srgbClr val="000000"/>
                </a:solidFill>
                <a:effectLst/>
                <a:latin typeface="Helvetica"/>
                <a:ea typeface="Helvetica"/>
                <a:cs typeface="Helvetica"/>
              </a:rPr>
              <a:t>Ezen a képzésen a következőket tanulhatja meg:</a:t>
            </a:r>
          </a:p>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Az olyan folyamatok körül alkalmazott tisztítási módszerek típusai, ahol belélegezhető kristályos szilícium-dioxid (RCS) keletkezhet</a:t>
            </a:r>
          </a:p>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A takarítás és a személyes higiénia iránymutató gyakorlatai </a:t>
            </a:r>
          </a:p>
          <a:p>
            <a:pPr marL="285750" indent="-285750">
              <a:lnSpc>
                <a:spcPts val="2400"/>
              </a:lnSpc>
              <a:buFont typeface="Arial" panose="020B0604020202020204" pitchFamily="34" charset="0"/>
              <a:buChar char="•"/>
            </a:pPr>
            <a:r>
              <a:rPr lang="hu" sz="1800" b="0" i="0" strike="noStrike" cap="none" spc="0" baseline="0" dirty="0">
                <a:solidFill>
                  <a:srgbClr val="FF0000"/>
                </a:solidFill>
                <a:effectLst/>
                <a:latin typeface="Helvetica"/>
                <a:ea typeface="Helvetica"/>
                <a:cs typeface="Helvetica"/>
              </a:rPr>
              <a:t>Oktató által kitöltendő - egyéni dia beillesztése esetén írjon ide egy rövid áttekintést annak tartalmáról.</a:t>
            </a:r>
          </a:p>
          <a:p>
            <a:pPr marL="285750" indent="-285750">
              <a:lnSpc>
                <a:spcPts val="2400"/>
              </a:lnSpc>
              <a:buFont typeface="Arial" panose="020B0604020202020204" pitchFamily="34" charset="0"/>
              <a:buChar char="•"/>
            </a:pPr>
            <a:endParaRPr lang="en-US" sz="1800" dirty="0"/>
          </a:p>
        </p:txBody>
      </p:sp>
      <p:pic>
        <p:nvPicPr>
          <p:cNvPr id="8" name="Picture Placeholder 7" descr="Shape&#10;&#10;Description automatically generated with low confidence">
            <a:extLst>
              <a:ext uri="{FF2B5EF4-FFF2-40B4-BE49-F238E27FC236}">
                <a16:creationId xmlns:a16="http://schemas.microsoft.com/office/drawing/2014/main" id="{F8D2C488-F507-B52F-55BA-0FE9859EC84C}"/>
              </a:ext>
            </a:extLst>
          </p:cNvPr>
          <p:cNvPicPr>
            <a:picLocks noGrp="1" noChangeAspect="1"/>
          </p:cNvPicPr>
          <p:nvPr>
            <p:ph type="pic" sz="quarter" idx="12"/>
          </p:nvPr>
        </p:nvPicPr>
        <p:blipFill>
          <a:blip r:embed="rId3"/>
          <a:srcRect t="7536" b="7536"/>
          <a:stretch>
            <a:fillRect/>
          </a:stretch>
        </p:blipFill>
        <p:spPr/>
      </p:pic>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793029" cy="850900"/>
          </a:xfrm>
        </p:spPr>
        <p:txBody>
          <a:bodyPr/>
          <a:lstStyle/>
          <a:p>
            <a:pPr>
              <a:lnSpc>
                <a:spcPct val="100000"/>
              </a:lnSpc>
            </a:pPr>
            <a:r>
              <a:rPr lang="hu" sz="2800" b="1" i="0" strike="noStrike" cap="none" spc="0" baseline="0">
                <a:solidFill>
                  <a:srgbClr val="F6A317"/>
                </a:solidFill>
                <a:effectLst/>
                <a:latin typeface="Helvetica"/>
                <a:ea typeface="Helvetica"/>
                <a:cs typeface="Helvetica"/>
              </a:rPr>
              <a:t>PORKEZELÉSI MÓDSZEREK</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5"/>
            <a:ext cx="4387796" cy="2590690"/>
          </a:xfrm>
        </p:spPr>
        <p:txBody>
          <a:bodyPr/>
          <a:lstStyle/>
          <a:p>
            <a:pPr>
              <a:lnSpc>
                <a:spcPts val="2400"/>
              </a:lnSpc>
            </a:pPr>
            <a:r>
              <a:rPr lang="hu" sz="1800" b="0" i="0" strike="noStrike" cap="none" spc="0" baseline="0">
                <a:solidFill>
                  <a:srgbClr val="000000"/>
                </a:solidFill>
                <a:effectLst/>
                <a:latin typeface="Helvetica"/>
                <a:ea typeface="Helvetica"/>
                <a:cs typeface="Helvetica"/>
              </a:rPr>
              <a:t>A takarítás és a személyes higiénia az öt fő porszabályozási technika egyike. </a:t>
            </a:r>
          </a:p>
        </p:txBody>
      </p:sp>
      <p:pic>
        <p:nvPicPr>
          <p:cNvPr id="16" name="Picture 15" descr="A screenshot of a cell phone&#10;&#10;Description automatically generated">
            <a:extLst>
              <a:ext uri="{FF2B5EF4-FFF2-40B4-BE49-F238E27FC236}">
                <a16:creationId xmlns:a16="http://schemas.microsoft.com/office/drawing/2014/main" id="{DD8A9BC4-A882-2B4E-A62B-CAF6B2DE7D3A}"/>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17" name="Picture 16" descr="A screenshot of a cell phone&#10;&#10;Description automatically generated">
            <a:extLst>
              <a:ext uri="{FF2B5EF4-FFF2-40B4-BE49-F238E27FC236}">
                <a16:creationId xmlns:a16="http://schemas.microsoft.com/office/drawing/2014/main" id="{20E5ECC8-2DB1-BE46-AD3A-135975C7D643}"/>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18" name="Picture 17" descr="A screenshot of a cell phone&#10;&#10;Description automatically generated">
            <a:extLst>
              <a:ext uri="{FF2B5EF4-FFF2-40B4-BE49-F238E27FC236}">
                <a16:creationId xmlns:a16="http://schemas.microsoft.com/office/drawing/2014/main" id="{AC0324E3-BF2C-4244-9695-5262B5C0BC1B}"/>
              </a:ext>
            </a:extLst>
          </p:cNvPr>
          <p:cNvPicPr>
            <a:picLocks noChangeAspect="1"/>
          </p:cNvPicPr>
          <p:nvPr/>
        </p:nvPicPr>
        <p:blipFill>
          <a:blip r:embed="rId3"/>
          <a:srcRect l="7057" t="9146" r="76967" b="66230"/>
          <a:stretch>
            <a:fillRect/>
          </a:stretch>
        </p:blipFill>
        <p:spPr>
          <a:xfrm>
            <a:off x="5365058" y="3453759"/>
            <a:ext cx="1073250" cy="1064204"/>
          </a:xfrm>
          <a:prstGeom prst="rect">
            <a:avLst/>
          </a:prstGeom>
        </p:spPr>
      </p:pic>
      <p:pic>
        <p:nvPicPr>
          <p:cNvPr id="19" name="Picture 18" descr="A screenshot of a cell phone&#10;&#10;Description automatically generated">
            <a:extLst>
              <a:ext uri="{FF2B5EF4-FFF2-40B4-BE49-F238E27FC236}">
                <a16:creationId xmlns:a16="http://schemas.microsoft.com/office/drawing/2014/main" id="{87A7101C-4E9B-644B-95A1-3AB46D54E46A}"/>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0" name="Picture 19" descr="A screenshot of a cell phone&#10;&#10;Description automatically generated">
            <a:extLst>
              <a:ext uri="{FF2B5EF4-FFF2-40B4-BE49-F238E27FC236}">
                <a16:creationId xmlns:a16="http://schemas.microsoft.com/office/drawing/2014/main" id="{143AB1C8-A966-AD40-8917-1925B0B3926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1" name="TextBox 20">
            <a:extLst>
              <a:ext uri="{FF2B5EF4-FFF2-40B4-BE49-F238E27FC236}">
                <a16:creationId xmlns:a16="http://schemas.microsoft.com/office/drawing/2014/main" id="{0C14391F-7115-EC44-88A3-92EF5145EB2E}"/>
              </a:ext>
            </a:extLst>
          </p:cNvPr>
          <p:cNvSpPr txBox="1"/>
          <p:nvPr/>
        </p:nvSpPr>
        <p:spPr>
          <a:xfrm>
            <a:off x="6579514" y="1702138"/>
            <a:ext cx="2134063" cy="2006065"/>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EGYÉNI ÉS MUNKAHELYI HIGIÉNIA</a:t>
            </a:r>
          </a:p>
          <a:p>
            <a:r>
              <a:rPr lang="hu" sz="1200" b="0" i="0" strike="noStrike" cap="none" spc="0" baseline="0">
                <a:solidFill>
                  <a:srgbClr val="000000"/>
                </a:solidFill>
                <a:effectLst/>
                <a:latin typeface="Calibri"/>
                <a:ea typeface="Calibri"/>
                <a:cs typeface="Calibri"/>
              </a:rPr>
              <a:t>A munkaruhák mosásával és a folyamatok során keletkező por felporszívózásával megakadályozható, hogy a por idővel felhalmozódjon - a tiszta munkaterület biztonságos munkaterület.</a:t>
            </a:r>
          </a:p>
          <a:p>
            <a:endParaRPr lang="en-US"/>
          </a:p>
        </p:txBody>
      </p:sp>
      <p:sp>
        <p:nvSpPr>
          <p:cNvPr id="22" name="TextBox 21">
            <a:extLst>
              <a:ext uri="{FF2B5EF4-FFF2-40B4-BE49-F238E27FC236}">
                <a16:creationId xmlns:a16="http://schemas.microsoft.com/office/drawing/2014/main" id="{49464099-0228-AD47-93A0-218E8E88E749}"/>
              </a:ext>
            </a:extLst>
          </p:cNvPr>
          <p:cNvSpPr txBox="1"/>
          <p:nvPr/>
        </p:nvSpPr>
        <p:spPr>
          <a:xfrm>
            <a:off x="6579514" y="3453759"/>
            <a:ext cx="2134063" cy="1700960"/>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ELKERÍTÉS</a:t>
            </a:r>
          </a:p>
          <a:p>
            <a:pPr>
              <a:spcAft>
                <a:spcPts val="300"/>
              </a:spcAft>
            </a:pPr>
            <a:r>
              <a:rPr lang="hu" sz="1200" b="0" i="0" strike="noStrike" cap="none" spc="0" baseline="0">
                <a:solidFill>
                  <a:srgbClr val="000000"/>
                </a:solidFill>
                <a:effectLst/>
                <a:latin typeface="Calibri"/>
                <a:ea typeface="Calibri"/>
                <a:cs typeface="Calibri"/>
              </a:rPr>
              <a:t>Az RCS-t képző folyamatok zárt környezetben történő végrehajtása a forrásnál akadályozza meg a por terjedését és az annak való kitettséget.</a:t>
            </a:r>
          </a:p>
          <a:p>
            <a:pPr>
              <a:spcAft>
                <a:spcPts val="300"/>
              </a:spcAft>
            </a:pPr>
            <a:endParaRPr lang="en-US"/>
          </a:p>
        </p:txBody>
      </p:sp>
      <p:sp>
        <p:nvSpPr>
          <p:cNvPr id="23" name="TextBox 22">
            <a:extLst>
              <a:ext uri="{FF2B5EF4-FFF2-40B4-BE49-F238E27FC236}">
                <a16:creationId xmlns:a16="http://schemas.microsoft.com/office/drawing/2014/main" id="{3F697CFB-F30D-B247-AFBF-EBA1F65AC4D0}"/>
              </a:ext>
            </a:extLst>
          </p:cNvPr>
          <p:cNvSpPr txBox="1"/>
          <p:nvPr/>
        </p:nvSpPr>
        <p:spPr>
          <a:xfrm>
            <a:off x="6579515" y="4852474"/>
            <a:ext cx="2134063" cy="1334834"/>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ELSZÍVÁS / SZELLŐZÉS</a:t>
            </a:r>
          </a:p>
          <a:p>
            <a:pPr>
              <a:spcAft>
                <a:spcPts val="300"/>
              </a:spcAft>
            </a:pPr>
            <a:r>
              <a:rPr lang="hu" sz="1200" b="0" i="0" strike="noStrike" cap="none" spc="0" baseline="0">
                <a:solidFill>
                  <a:srgbClr val="000000"/>
                </a:solidFill>
                <a:effectLst/>
                <a:latin typeface="Calibri"/>
                <a:ea typeface="Calibri"/>
                <a:cs typeface="Calibri"/>
              </a:rPr>
              <a:t>Az RCS felfogása a forrásnál, mielőtt még ki lennénk téve neki, és a szennyezett levegő cseréje tiszta levegőre.</a:t>
            </a:r>
          </a:p>
          <a:p>
            <a:endParaRPr lang="en-US"/>
          </a:p>
        </p:txBody>
      </p:sp>
      <p:sp>
        <p:nvSpPr>
          <p:cNvPr id="24" name="TextBox 23">
            <a:extLst>
              <a:ext uri="{FF2B5EF4-FFF2-40B4-BE49-F238E27FC236}">
                <a16:creationId xmlns:a16="http://schemas.microsoft.com/office/drawing/2014/main" id="{2A738CE3-9A78-BF48-8520-DFCA4F97D8D9}"/>
              </a:ext>
            </a:extLst>
          </p:cNvPr>
          <p:cNvSpPr txBox="1"/>
          <p:nvPr/>
        </p:nvSpPr>
        <p:spPr>
          <a:xfrm>
            <a:off x="9787266" y="3131928"/>
            <a:ext cx="2134062" cy="1845884"/>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VÉDŐFELSZERELÉS (PPE)</a:t>
            </a:r>
          </a:p>
          <a:p>
            <a:r>
              <a:rPr lang="hu" sz="1200" b="0" i="0" strike="noStrike" cap="none" spc="0" baseline="0">
                <a:solidFill>
                  <a:srgbClr val="000000"/>
                </a:solidFill>
                <a:effectLst/>
                <a:latin typeface="Calibri"/>
                <a:ea typeface="Calibri"/>
                <a:cs typeface="Calibri"/>
              </a:rPr>
              <a:t>A PPE-k (egyéni védőfelszerelések, pl. arcvédő maszkok) védik a munkavállalókat a portól, ha más intézkedések nem elegendőek az expozíciós kockázatok kezelésére.</a:t>
            </a:r>
          </a:p>
          <a:p>
            <a:endParaRPr lang="en-US"/>
          </a:p>
        </p:txBody>
      </p:sp>
      <p:sp>
        <p:nvSpPr>
          <p:cNvPr id="25" name="TextBox 24">
            <a:extLst>
              <a:ext uri="{FF2B5EF4-FFF2-40B4-BE49-F238E27FC236}">
                <a16:creationId xmlns:a16="http://schemas.microsoft.com/office/drawing/2014/main" id="{E1E7F653-A531-5943-B115-4ED53A0989BD}"/>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VÍZ</a:t>
            </a:r>
          </a:p>
          <a:p>
            <a:pPr>
              <a:spcAft>
                <a:spcPts val="300"/>
              </a:spcAft>
            </a:pPr>
            <a:r>
              <a:rPr lang="hu" sz="1200" b="0" i="0" strike="noStrike" cap="none" spc="0" baseline="0">
                <a:solidFill>
                  <a:srgbClr val="000000"/>
                </a:solidFill>
                <a:effectLst/>
                <a:latin typeface="Calibri"/>
                <a:ea typeface="Calibri"/>
                <a:cs typeface="Calibri"/>
              </a:rPr>
              <a:t>A folyamatok nedvesen tartása megakadályozza a por levegőbe kerülését, mivel a víz megköti/lemossa a porrészecskéket.</a:t>
            </a:r>
          </a:p>
          <a:p>
            <a:pPr>
              <a:spcAft>
                <a:spcPts val="300"/>
              </a:spcAft>
            </a:pPr>
            <a:endParaRPr lang="en-US"/>
          </a:p>
        </p:txBody>
      </p:sp>
    </p:spTree>
    <p:extLst>
      <p:ext uri="{BB962C8B-B14F-4D97-AF65-F5344CB8AC3E}">
        <p14:creationId xmlns:p14="http://schemas.microsoft.com/office/powerpoint/2010/main" val="9004938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hu" sz="2800" b="1" i="0" strike="noStrike" cap="none" spc="0" baseline="0">
                <a:solidFill>
                  <a:srgbClr val="F6A317"/>
                </a:solidFill>
                <a:effectLst/>
                <a:latin typeface="Helvetica"/>
                <a:ea typeface="Helvetica"/>
                <a:cs typeface="Helvetica"/>
              </a:rPr>
              <a:t>A TEVÉKENYSÉGBŐL SZÁRAMAZÓ KOCKÁZATOK</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lIns="91440" tIns="45720" rIns="91440" bIns="45720" anchor="t"/>
          <a:lstStyle/>
          <a:p>
            <a:pPr marL="342900" indent="-34290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Ez a tevékenység nagyon poros lehet</a:t>
            </a:r>
          </a:p>
          <a:p>
            <a:pPr marL="342900" indent="-34290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A magas RCS-szintnek való hosszú távú kitettség súlyos tüdőbetegséget okozhat.</a:t>
            </a:r>
          </a:p>
          <a:p>
            <a:pPr>
              <a:lnSpc>
                <a:spcPts val="2400"/>
              </a:lnSpc>
            </a:pPr>
            <a:r>
              <a:rPr lang="hu" sz="1800" b="0" i="0" strike="noStrike" cap="none" spc="0" baseline="0" dirty="0">
                <a:solidFill>
                  <a:srgbClr val="000000"/>
                </a:solidFill>
                <a:effectLst/>
                <a:latin typeface="Helvetica"/>
                <a:ea typeface="Helvetica"/>
                <a:cs typeface="Helvetica"/>
              </a:rPr>
              <a:t>Fontos, hogy minden nap megvédjük magunkat a levegőben szálló portól.</a:t>
            </a:r>
            <a:r>
              <a:rPr lang="hu" sz="1800" dirty="0">
                <a:solidFill>
                  <a:srgbClr val="000000"/>
                </a:solidFill>
                <a:latin typeface="Helvetica"/>
                <a:ea typeface="Helvetica"/>
                <a:cs typeface="Helvetica"/>
              </a:rPr>
              <a:t> </a:t>
            </a:r>
            <a:endParaRPr lang="hu" sz="1800" b="0" i="0" strike="noStrike" cap="none" spc="0" baseline="0" dirty="0">
              <a:solidFill>
                <a:srgbClr val="000000"/>
              </a:solidFill>
              <a:effectLst/>
              <a:latin typeface="Helvetica"/>
              <a:ea typeface="Helvetica"/>
              <a:cs typeface="Helvetica"/>
            </a:endParaRPr>
          </a:p>
          <a:p>
            <a:pPr>
              <a:lnSpc>
                <a:spcPts val="2400"/>
              </a:lnSpc>
            </a:pPr>
            <a:r>
              <a:rPr lang="hu" sz="1800" b="0" i="0" strike="noStrike" cap="none" spc="0" baseline="0" dirty="0">
                <a:solidFill>
                  <a:srgbClr val="000000"/>
                </a:solidFill>
                <a:effectLst/>
                <a:latin typeface="Helvetica"/>
                <a:ea typeface="Helvetica"/>
                <a:cs typeface="Helvetica"/>
              </a:rPr>
              <a:t>Az iránymutató gyakorlatok követésével a jövőbeli egészségünket védjük.</a:t>
            </a:r>
          </a:p>
          <a:p>
            <a:pPr>
              <a:lnSpc>
                <a:spcPts val="2400"/>
              </a:lnSpc>
            </a:pPr>
            <a:r>
              <a:rPr lang="hu" sz="1800">
                <a:solidFill>
                  <a:srgbClr val="000000"/>
                </a:solidFill>
                <a:latin typeface="Helvetica"/>
                <a:ea typeface="Helvetica"/>
                <a:cs typeface="Helvetica"/>
              </a:rPr>
              <a:t>Ön hogyan</a:t>
            </a:r>
            <a:r>
              <a:rPr lang="hu" sz="1800" b="0" i="0" strike="noStrike" cap="none" spc="0" baseline="0">
                <a:solidFill>
                  <a:srgbClr val="000000"/>
                </a:solidFill>
                <a:effectLst/>
                <a:latin typeface="Helvetica"/>
                <a:ea typeface="Helvetica"/>
                <a:cs typeface="Helvetica"/>
              </a:rPr>
              <a:t> fogja tölteni a nyugdíjas éveit?</a:t>
            </a:r>
          </a:p>
        </p:txBody>
      </p:sp>
      <p:pic>
        <p:nvPicPr>
          <p:cNvPr id="7" name="Picture Placeholder 6" descr="A picture containing a sick person in bed.">
            <a:extLst>
              <a:ext uri="{FF2B5EF4-FFF2-40B4-BE49-F238E27FC236}">
                <a16:creationId xmlns:a16="http://schemas.microsoft.com/office/drawing/2014/main" id="{8EE60C8E-C34D-0141-9CAF-B1E208D58E6B}"/>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riding a wave on a surfboard in the ocean.">
            <a:extLst>
              <a:ext uri="{FF2B5EF4-FFF2-40B4-BE49-F238E27FC236}">
                <a16:creationId xmlns:a16="http://schemas.microsoft.com/office/drawing/2014/main" id="{9BEE14C4-C765-3B4A-B7DA-BA7F1AA5C8F9}"/>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4" y="1640901"/>
            <a:ext cx="5815644" cy="850900"/>
          </a:xfrm>
        </p:spPr>
        <p:txBody>
          <a:bodyPr/>
          <a:lstStyle/>
          <a:p>
            <a:pPr>
              <a:lnSpc>
                <a:spcPct val="100000"/>
              </a:lnSpc>
            </a:pPr>
            <a:r>
              <a:rPr lang="hu" sz="2800" b="1" i="0" strike="noStrike" cap="none" spc="0" baseline="0">
                <a:solidFill>
                  <a:srgbClr val="F6A317"/>
                </a:solidFill>
                <a:effectLst/>
                <a:latin typeface="Helvetica"/>
                <a:ea typeface="Helvetica"/>
                <a:cs typeface="Helvetica"/>
              </a:rPr>
              <a:t>MIÉRT FONTOS A TAKARÍTÁS ÉS A SZEMÉLYES HIGIÉNIA</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2808513"/>
            <a:ext cx="5453624" cy="3236531"/>
          </a:xfrm>
        </p:spPr>
        <p:txBody>
          <a:bodyPr/>
          <a:lstStyle/>
          <a:p>
            <a:pPr marL="285750" indent="-285750">
              <a:lnSpc>
                <a:spcPts val="2400"/>
              </a:lnSpc>
              <a:buFont typeface="Arial" panose="020B0604020202020204" pitchFamily="34" charset="0"/>
              <a:buChar char="•"/>
            </a:pPr>
            <a:r>
              <a:rPr lang="hu" sz="1800" b="0" i="0" strike="noStrike" cap="none" spc="0" baseline="0">
                <a:solidFill>
                  <a:srgbClr val="000000"/>
                </a:solidFill>
                <a:effectLst/>
                <a:latin typeface="Helvetica"/>
                <a:ea typeface="Helvetica"/>
                <a:cs typeface="Helvetica"/>
              </a:rPr>
              <a:t>A belélegezhető por (azaz ami képes tüdőbe jutni) napokig a levegőben maradhat.</a:t>
            </a:r>
          </a:p>
          <a:p>
            <a:pPr marL="285750" indent="-285750">
              <a:lnSpc>
                <a:spcPts val="2400"/>
              </a:lnSpc>
              <a:buFont typeface="Arial" panose="020B0604020202020204" pitchFamily="34" charset="0"/>
              <a:buChar char="•"/>
            </a:pPr>
            <a:r>
              <a:rPr lang="hu" sz="1800" b="0" i="0" strike="noStrike" cap="none" spc="0" baseline="0">
                <a:solidFill>
                  <a:srgbClr val="000000"/>
                </a:solidFill>
                <a:effectLst/>
                <a:latin typeface="Helvetica"/>
                <a:ea typeface="Helvetica"/>
                <a:cs typeface="Helvetica"/>
              </a:rPr>
              <a:t>Ha a leülepedett port felkavarják, az a levegőbe kerülhet és ártalmassá válhat.</a:t>
            </a:r>
          </a:p>
          <a:p>
            <a:pPr marL="285750" indent="-285750">
              <a:lnSpc>
                <a:spcPts val="2400"/>
              </a:lnSpc>
              <a:buFont typeface="Arial" panose="020B0604020202020204" pitchFamily="34" charset="0"/>
              <a:buChar char="•"/>
            </a:pPr>
            <a:r>
              <a:rPr lang="hu" sz="1800" b="0" i="0" strike="noStrike" cap="none" spc="0" baseline="0">
                <a:solidFill>
                  <a:srgbClr val="000000"/>
                </a:solidFill>
                <a:effectLst/>
                <a:latin typeface="Helvetica"/>
                <a:ea typeface="Helvetica"/>
                <a:cs typeface="Helvetica"/>
              </a:rPr>
              <a:t>A rutinszerű tisztítás megakadályozza a por felhalmozódását és csökkenti a foglalkozási ártalmakat.</a:t>
            </a:r>
          </a:p>
          <a:p>
            <a:pPr>
              <a:lnSpc>
                <a:spcPts val="2400"/>
              </a:lnSpc>
            </a:pPr>
            <a:endParaRPr lang="en-US" sz="1800"/>
          </a:p>
        </p:txBody>
      </p:sp>
      <p:pic>
        <p:nvPicPr>
          <p:cNvPr id="8" name="Picture Placeholder 7">
            <a:extLst>
              <a:ext uri="{FF2B5EF4-FFF2-40B4-BE49-F238E27FC236}">
                <a16:creationId xmlns:a16="http://schemas.microsoft.com/office/drawing/2014/main" id="{669C2E9C-9233-3645-A774-E552CD3427DF}"/>
              </a:ext>
            </a:extLst>
          </p:cNvPr>
          <p:cNvPicPr>
            <a:picLocks noGrp="1" noChangeAspect="1"/>
          </p:cNvPicPr>
          <p:nvPr>
            <p:ph type="pic" sz="quarter" idx="12"/>
          </p:nvPr>
        </p:nvPicPr>
        <p:blipFill>
          <a:blip r:embed="rId3"/>
          <a:srcRect l="8004" r="8004"/>
          <a:stretch>
            <a:fillRect/>
          </a:stretch>
        </p:blipFill>
        <p:spPr>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A TISZTÍTÁS TÍPUSAI</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3" y="2362676"/>
            <a:ext cx="10637514" cy="3682369"/>
          </a:xfrm>
        </p:spPr>
        <p:txBody>
          <a:bodyPr/>
          <a:lstStyle/>
          <a:p>
            <a:pPr>
              <a:lnSpc>
                <a:spcPts val="2400"/>
              </a:lnSpc>
              <a:spcAft>
                <a:spcPts val="1000"/>
              </a:spcAft>
            </a:pPr>
            <a:r>
              <a:rPr lang="hu" sz="1800" b="0" i="0" strike="noStrike" cap="none" spc="0" baseline="0">
                <a:solidFill>
                  <a:srgbClr val="000000"/>
                </a:solidFill>
                <a:effectLst/>
                <a:latin typeface="Helvetica"/>
                <a:ea typeface="Helvetica"/>
                <a:cs typeface="Helvetica"/>
              </a:rPr>
              <a:t>Két fő típusa van a tisztítási tevékenységeknek, amelyek segítenek eltávolítani a veszélyes port a munkahelyről. Ezek a következők:</a:t>
            </a:r>
          </a:p>
          <a:p>
            <a:pPr>
              <a:lnSpc>
                <a:spcPts val="2400"/>
              </a:lnSpc>
            </a:pPr>
            <a:r>
              <a:rPr lang="hu" sz="1800" b="1" i="0" strike="noStrike" cap="none" spc="0" baseline="0">
                <a:solidFill>
                  <a:srgbClr val="000000"/>
                </a:solidFill>
                <a:effectLst/>
                <a:latin typeface="Helvetica"/>
                <a:ea typeface="Helvetica"/>
                <a:cs typeface="Helvetica"/>
              </a:rPr>
              <a:t>Száraz tisztítási módszerek</a:t>
            </a:r>
          </a:p>
          <a:p>
            <a:pPr>
              <a:lnSpc>
                <a:spcPts val="2400"/>
              </a:lnSpc>
              <a:spcAft>
                <a:spcPts val="1000"/>
              </a:spcAft>
            </a:pPr>
            <a:r>
              <a:rPr lang="hu" sz="1800" b="0" i="0" strike="noStrike" cap="none" spc="0" baseline="0">
                <a:solidFill>
                  <a:srgbClr val="000000"/>
                </a:solidFill>
                <a:effectLst/>
                <a:latin typeface="Helvetica"/>
                <a:ea typeface="Helvetica"/>
                <a:cs typeface="Helvetica"/>
              </a:rPr>
              <a:t>A száraz tisztítás során általában porszívóval távolítják el a száraz port a padlóról és a felületekről. </a:t>
            </a:r>
          </a:p>
          <a:p>
            <a:pPr>
              <a:lnSpc>
                <a:spcPts val="2400"/>
              </a:lnSpc>
            </a:pPr>
            <a:r>
              <a:rPr lang="hu" sz="1800" b="1" i="0" strike="noStrike" cap="none" spc="0" baseline="0">
                <a:solidFill>
                  <a:srgbClr val="000000"/>
                </a:solidFill>
                <a:effectLst/>
                <a:latin typeface="Helvetica"/>
                <a:ea typeface="Helvetica"/>
                <a:cs typeface="Helvetica"/>
              </a:rPr>
              <a:t>Nedves tisztítási módszerek</a:t>
            </a:r>
          </a:p>
          <a:p>
            <a:pPr>
              <a:lnSpc>
                <a:spcPts val="2400"/>
              </a:lnSpc>
            </a:pPr>
            <a:r>
              <a:rPr lang="hu" sz="1800" b="0" i="0" strike="noStrike" cap="none" spc="0" baseline="0">
                <a:solidFill>
                  <a:srgbClr val="000000"/>
                </a:solidFill>
                <a:effectLst/>
                <a:latin typeface="Helvetica"/>
                <a:ea typeface="Helvetica"/>
                <a:cs typeface="Helvetica"/>
              </a:rPr>
              <a:t>A nedves tisztítási módszerek magukban foglalhatják a felmosást, a nedves kefét, vagy a vízpermet és -sugár használatát. A víz segít csökkenteni annak lehetőségét, hogy a por a tisztítás során a levegőbe kerüljön.</a:t>
            </a:r>
          </a:p>
        </p:txBody>
      </p:sp>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7718CF-F620-0D4F-832A-7E8330B213A0}"/>
              </a:ext>
            </a:extLst>
          </p:cNvPr>
          <p:cNvSpPr>
            <a:spLocks noGrp="1"/>
          </p:cNvSpPr>
          <p:nvPr>
            <p:ph type="body" sz="quarter" idx="10"/>
            <p:custDataLst>
              <p:tags r:id="rId1"/>
            </p:custDataLst>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PADLÓTISZTÍTÁS</a:t>
            </a:r>
          </a:p>
        </p:txBody>
      </p:sp>
      <p:sp>
        <p:nvSpPr>
          <p:cNvPr id="3" name="Text Placeholder 2">
            <a:extLst>
              <a:ext uri="{FF2B5EF4-FFF2-40B4-BE49-F238E27FC236}">
                <a16:creationId xmlns:a16="http://schemas.microsoft.com/office/drawing/2014/main" id="{8E2873F5-437E-744A-9A45-B877F9EE403D}"/>
              </a:ext>
            </a:extLst>
          </p:cNvPr>
          <p:cNvSpPr>
            <a:spLocks noGrp="1"/>
          </p:cNvSpPr>
          <p:nvPr>
            <p:ph type="body" sz="quarter" idx="11"/>
            <p:custDataLst>
              <p:tags r:id="rId2"/>
            </p:custDataLst>
          </p:nvPr>
        </p:nvSpPr>
        <p:spPr/>
        <p:txBody>
          <a:bodyPr/>
          <a:lstStyle/>
          <a:p>
            <a:pPr>
              <a:lnSpc>
                <a:spcPts val="2400"/>
              </a:lnSpc>
            </a:pPr>
            <a:r>
              <a:rPr lang="hu" sz="1800" b="0" i="0" strike="noStrike" cap="none" spc="0" baseline="0">
                <a:solidFill>
                  <a:srgbClr val="000000"/>
                </a:solidFill>
                <a:effectLst/>
                <a:latin typeface="Helvetica"/>
                <a:ea typeface="Helvetica"/>
                <a:cs typeface="Helvetica"/>
              </a:rPr>
              <a:t>A felesleges porterhelés elkerülése érdekében mindig használjon megfelelő tisztítóberendezést, ha van ilyen. </a:t>
            </a:r>
          </a:p>
          <a:p>
            <a:pPr>
              <a:lnSpc>
                <a:spcPts val="2400"/>
              </a:lnSpc>
            </a:pPr>
            <a:r>
              <a:rPr lang="hu" sz="1800" b="0" i="0" strike="noStrike" cap="none" spc="0" baseline="0">
                <a:solidFill>
                  <a:srgbClr val="000000"/>
                </a:solidFill>
                <a:effectLst/>
                <a:latin typeface="Helvetica"/>
                <a:ea typeface="Helvetica"/>
                <a:cs typeface="Helvetica"/>
              </a:rPr>
              <a:t>Ez a videó bemutatja a legmegfelelőbb tisztítási módszert a padló porának eltávolítására.</a:t>
            </a:r>
          </a:p>
          <a:p>
            <a:pPr>
              <a:lnSpc>
                <a:spcPts val="2400"/>
              </a:lnSpc>
            </a:pPr>
            <a:r>
              <a:rPr lang="hu" sz="1800" b="0" i="0" strike="noStrike" cap="none" spc="0" baseline="0">
                <a:solidFill>
                  <a:srgbClr val="000000"/>
                </a:solidFill>
                <a:effectLst/>
                <a:latin typeface="Helvetica"/>
                <a:ea typeface="Helvetica"/>
                <a:cs typeface="Helvetica"/>
              </a:rPr>
              <a:t>(Kattintson a videó lejátszásához.)</a:t>
            </a:r>
          </a:p>
        </p:txBody>
      </p:sp>
      <p:pic>
        <p:nvPicPr>
          <p:cNvPr id="4" name="cleaning.mp4" descr="cleaning.mp4">
            <a:hlinkClick r:id="" action="ppaction://media"/>
            <a:extLst>
              <a:ext uri="{FF2B5EF4-FFF2-40B4-BE49-F238E27FC236}">
                <a16:creationId xmlns:a16="http://schemas.microsoft.com/office/drawing/2014/main" id="{2A37D0FE-0902-D542-9D20-1E29EE268582}"/>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357374" y="1640901"/>
            <a:ext cx="5453625" cy="4362900"/>
          </a:xfrm>
          <a:prstGeom prst="rect">
            <a:avLst/>
          </a:prstGeom>
        </p:spPr>
      </p:pic>
    </p:spTree>
    <p:extLst>
      <p:ext uri="{BB962C8B-B14F-4D97-AF65-F5344CB8AC3E}">
        <p14:creationId xmlns:p14="http://schemas.microsoft.com/office/powerpoint/2010/main" val="420070918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3291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custDataLst>
              <p:tags r:id="rId1"/>
            </p:custDataLst>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A SZÁRAZ TISZTÍTÁS ÁLTALÁNOS SZABÁLYAI</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custDataLst>
              <p:tags r:id="rId2"/>
            </p:custDataLst>
          </p:nvPr>
        </p:nvSpPr>
        <p:spPr>
          <a:xfrm>
            <a:off x="777242" y="2713220"/>
            <a:ext cx="5697299" cy="3331825"/>
          </a:xfrm>
        </p:spPr>
        <p:txBody>
          <a:bodyPr/>
          <a:lstStyle/>
          <a:p>
            <a:pPr>
              <a:lnSpc>
                <a:spcPct val="100000"/>
              </a:lnSpc>
            </a:pPr>
            <a:r>
              <a:rPr lang="hu" sz="1600" b="1" i="0" strike="noStrike" cap="none" spc="0" baseline="0" dirty="0">
                <a:solidFill>
                  <a:srgbClr val="000000"/>
                </a:solidFill>
                <a:effectLst/>
                <a:latin typeface="Helvetica"/>
                <a:ea typeface="Helvetica"/>
                <a:cs typeface="Helvetica"/>
              </a:rPr>
              <a:t>MINDIG</a:t>
            </a:r>
          </a:p>
          <a:p>
            <a:pPr marL="285750" indent="-285750">
              <a:lnSpc>
                <a:spcPct val="100000"/>
              </a:lnSpc>
              <a:buSzPct val="85000"/>
              <a:buFont typeface=".Apple Color Emoji UI"/>
              <a:buChar char="✅"/>
            </a:pPr>
            <a:r>
              <a:rPr lang="hu" sz="1600" b="0" i="0" strike="noStrike" cap="none" spc="0" baseline="0" dirty="0">
                <a:solidFill>
                  <a:srgbClr val="000000"/>
                </a:solidFill>
                <a:effectLst/>
                <a:latin typeface="Helvetica"/>
                <a:ea typeface="Helvetica"/>
                <a:cs typeface="Helvetica"/>
              </a:rPr>
              <a:t>Legyen terve a kiömlés biztonságos és gyors kezelésére.</a:t>
            </a:r>
          </a:p>
          <a:p>
            <a:pPr marL="285750" indent="-285750">
              <a:lnSpc>
                <a:spcPct val="100000"/>
              </a:lnSpc>
              <a:buSzPct val="85000"/>
              <a:buFont typeface=".Apple Color Emoji UI"/>
              <a:buChar char="✅"/>
            </a:pPr>
            <a:r>
              <a:rPr lang="hu" sz="1600" b="0" i="0" strike="noStrike" cap="none" spc="0" baseline="0" dirty="0">
                <a:solidFill>
                  <a:srgbClr val="000000"/>
                </a:solidFill>
                <a:effectLst/>
                <a:latin typeface="Helvetica"/>
                <a:ea typeface="Helvetica"/>
                <a:cs typeface="Helvetica"/>
              </a:rPr>
              <a:t>Használat előtt ellenőrizze a porszívó berendezéseket, hogy nem sérültek-e. Jelentse a hibákat.</a:t>
            </a:r>
          </a:p>
          <a:p>
            <a:pPr marL="285750" indent="-285750">
              <a:lnSpc>
                <a:spcPct val="100000"/>
              </a:lnSpc>
              <a:buSzPct val="85000"/>
              <a:buFont typeface=".Apple Color Emoji UI"/>
              <a:buChar char="✅"/>
            </a:pPr>
            <a:r>
              <a:rPr lang="hu" sz="1600" b="0" i="0" strike="noStrike" cap="none" spc="0" baseline="0" dirty="0">
                <a:solidFill>
                  <a:srgbClr val="000000"/>
                </a:solidFill>
                <a:effectLst/>
                <a:latin typeface="Helvetica"/>
                <a:ea typeface="Helvetica"/>
                <a:cs typeface="Helvetica"/>
              </a:rPr>
              <a:t>Ellenőrizze, hogy a porszűrőt ki kell-e cserélni</a:t>
            </a:r>
          </a:p>
          <a:p>
            <a:pPr>
              <a:lnSpc>
                <a:spcPct val="100000"/>
              </a:lnSpc>
            </a:pPr>
            <a:r>
              <a:rPr lang="hu" sz="1600" b="1" i="0" strike="noStrike" cap="none" spc="0" baseline="0" dirty="0">
                <a:solidFill>
                  <a:srgbClr val="000000"/>
                </a:solidFill>
                <a:effectLst/>
                <a:latin typeface="Helvetica"/>
                <a:ea typeface="Helvetica"/>
                <a:cs typeface="Helvetica"/>
              </a:rPr>
              <a:t>KERÜLJE</a:t>
            </a:r>
          </a:p>
          <a:p>
            <a:pPr marL="285750" indent="-285750">
              <a:lnSpc>
                <a:spcPct val="100000"/>
              </a:lnSpc>
              <a:buSzPct val="85000"/>
              <a:buFont typeface=".Apple Color Emoji UI"/>
              <a:buChar char="❌"/>
            </a:pPr>
            <a:r>
              <a:rPr lang="hu" sz="1600" b="0" i="0" strike="noStrike" cap="none" spc="0" baseline="0" dirty="0">
                <a:solidFill>
                  <a:srgbClr val="000000"/>
                </a:solidFill>
                <a:effectLst/>
                <a:latin typeface="Helvetica"/>
                <a:ea typeface="Helvetica"/>
                <a:cs typeface="Helvetica"/>
              </a:rPr>
              <a:t>A száraz kefével vagy sűrített levegővel való tisztítást, amelyek a por levegőbe kerülését okozzák.</a:t>
            </a:r>
          </a:p>
          <a:p>
            <a:pPr marL="285750" indent="-285750">
              <a:lnSpc>
                <a:spcPct val="100000"/>
              </a:lnSpc>
              <a:buSzPct val="85000"/>
              <a:buFont typeface=".Apple Color Emoji UI"/>
              <a:buChar char="❌"/>
            </a:pPr>
            <a:r>
              <a:rPr lang="hu" sz="1600" b="0" i="0" strike="noStrike" cap="none" spc="0" baseline="0" dirty="0">
                <a:solidFill>
                  <a:srgbClr val="000000"/>
                </a:solidFill>
                <a:effectLst/>
                <a:latin typeface="Helvetica"/>
                <a:ea typeface="Helvetica"/>
                <a:cs typeface="Helvetica"/>
              </a:rPr>
              <a:t>A normál sűrített levegős vezeték vagy fúvóka használatát a száraz por munkaruhákról való eltávolításához. </a:t>
            </a:r>
          </a:p>
        </p:txBody>
      </p:sp>
      <p:pic>
        <p:nvPicPr>
          <p:cNvPr id="5" name="Picture Placeholder 4">
            <a:extLst>
              <a:ext uri="{FF2B5EF4-FFF2-40B4-BE49-F238E27FC236}">
                <a16:creationId xmlns:a16="http://schemas.microsoft.com/office/drawing/2014/main" id="{75F2CAAB-660C-F54E-A028-5F4756A779B4}"/>
              </a:ext>
            </a:extLst>
          </p:cNvPr>
          <p:cNvPicPr>
            <a:picLocks noGrp="1" noChangeAspect="1"/>
          </p:cNvPicPr>
          <p:nvPr>
            <p:ph type="pic" sz="quarter" idx="12"/>
            <p:custDataLst>
              <p:tags r:id="rId3"/>
            </p:custDataLst>
          </p:nvPr>
        </p:nvPicPr>
        <p:blipFill>
          <a:blip r:embed="rId6"/>
          <a:srcRect l="10814" r="10814"/>
          <a:stretch>
            <a:fillRect/>
          </a:stretch>
        </p:blipFill>
        <p:spPr>
          <a:prstGeom prst="rect">
            <a:avLst/>
          </a:prstGeom>
        </p:spPr>
      </p:pic>
      <p:pic>
        <p:nvPicPr>
          <p:cNvPr id="2052" name="Picture 4" descr="Close">
            <a:extLst>
              <a:ext uri="{FF2B5EF4-FFF2-40B4-BE49-F238E27FC236}">
                <a16:creationId xmlns:a16="http://schemas.microsoft.com/office/drawing/2014/main" id="{48ACAF24-7D8E-D801-1AA4-91CDDB8C0119}"/>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7376319" y="2066351"/>
            <a:ext cx="3657600"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416738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6A1CB66-75BA-3A4F-9105-919DE7E0DA70}"/>
              </a:ext>
            </a:extLst>
          </p:cNvPr>
          <p:cNvSpPr>
            <a:spLocks noGrp="1"/>
          </p:cNvSpPr>
          <p:nvPr>
            <p:ph type="body" sz="quarter" idx="10"/>
            <p:custDataLst>
              <p:tags r:id="rId1"/>
            </p:custDataLst>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A NEDVES TISZTÍTÁS ÁLTALÁNOS SZABÁLYAI</a:t>
            </a:r>
          </a:p>
        </p:txBody>
      </p:sp>
      <p:sp>
        <p:nvSpPr>
          <p:cNvPr id="3" name="Text Placeholder 2">
            <a:extLst>
              <a:ext uri="{FF2B5EF4-FFF2-40B4-BE49-F238E27FC236}">
                <a16:creationId xmlns:a16="http://schemas.microsoft.com/office/drawing/2014/main" id="{C075CD24-D0FF-304A-86A3-2DD3480FD27B}"/>
              </a:ext>
            </a:extLst>
          </p:cNvPr>
          <p:cNvSpPr>
            <a:spLocks noGrp="1"/>
          </p:cNvSpPr>
          <p:nvPr>
            <p:ph type="body" sz="quarter" idx="11"/>
            <p:custDataLst>
              <p:tags r:id="rId2"/>
            </p:custDataLst>
          </p:nvPr>
        </p:nvSpPr>
        <p:spPr>
          <a:xfrm>
            <a:off x="777242" y="2683239"/>
            <a:ext cx="6007015" cy="3361806"/>
          </a:xfrm>
        </p:spPr>
        <p:txBody>
          <a:bodyPr/>
          <a:lstStyle/>
          <a:p>
            <a:pPr>
              <a:lnSpc>
                <a:spcPct val="100000"/>
              </a:lnSpc>
              <a:spcBef>
                <a:spcPts val="600"/>
              </a:spcBef>
            </a:pPr>
            <a:r>
              <a:rPr lang="hu" sz="1600" b="1" i="0" strike="noStrike" cap="none" spc="0" baseline="0" dirty="0">
                <a:solidFill>
                  <a:srgbClr val="000000"/>
                </a:solidFill>
                <a:effectLst/>
                <a:latin typeface="Helvetica"/>
                <a:ea typeface="Helvetica"/>
                <a:cs typeface="Helvetica"/>
              </a:rPr>
              <a:t>MINDIG</a:t>
            </a:r>
          </a:p>
          <a:p>
            <a:pPr marL="285750" indent="-285750">
              <a:lnSpc>
                <a:spcPct val="100000"/>
              </a:lnSpc>
              <a:spcBef>
                <a:spcPts val="600"/>
              </a:spcBef>
              <a:buSzPct val="85000"/>
              <a:buFont typeface=".Apple Color Emoji UI"/>
              <a:buChar char="✅"/>
            </a:pPr>
            <a:r>
              <a:rPr lang="hu" sz="1600" b="0" i="0" strike="noStrike" cap="none" spc="0" baseline="0" dirty="0">
                <a:solidFill>
                  <a:srgbClr val="000000"/>
                </a:solidFill>
                <a:effectLst/>
                <a:latin typeface="Helvetica"/>
                <a:ea typeface="Helvetica"/>
                <a:cs typeface="Helvetica"/>
              </a:rPr>
              <a:t>Legyen terve a kiömlés/kiszóródás biztonságos és gyors kezelésére.</a:t>
            </a:r>
          </a:p>
          <a:p>
            <a:pPr marL="285750" indent="-285750">
              <a:lnSpc>
                <a:spcPct val="100000"/>
              </a:lnSpc>
              <a:spcBef>
                <a:spcPts val="600"/>
              </a:spcBef>
              <a:buSzPct val="85000"/>
              <a:buFont typeface=".Apple Color Emoji UI"/>
              <a:buChar char="✅"/>
            </a:pPr>
            <a:r>
              <a:rPr lang="hu" sz="1600" b="0" i="0" strike="noStrike" cap="none" spc="0" baseline="0" dirty="0">
                <a:solidFill>
                  <a:srgbClr val="000000"/>
                </a:solidFill>
                <a:effectLst/>
                <a:latin typeface="Helvetica"/>
                <a:ea typeface="Helvetica"/>
                <a:cs typeface="Helvetica"/>
              </a:rPr>
              <a:t>Biztosítani kell, hogy a vízellátás megfelelő és elégséges legyen a feladat elvégzéséhez.</a:t>
            </a:r>
          </a:p>
          <a:p>
            <a:pPr marL="285750" indent="-285750">
              <a:lnSpc>
                <a:spcPct val="100000"/>
              </a:lnSpc>
              <a:spcBef>
                <a:spcPts val="600"/>
              </a:spcBef>
              <a:buSzPct val="85000"/>
              <a:buFont typeface=".Apple Color Emoji UI"/>
              <a:buChar char="✅"/>
            </a:pPr>
            <a:r>
              <a:rPr lang="hu" sz="1600" b="0" i="0" strike="noStrike" cap="none" spc="0" baseline="0" dirty="0">
                <a:solidFill>
                  <a:srgbClr val="000000"/>
                </a:solidFill>
                <a:effectLst/>
                <a:latin typeface="Helvetica"/>
                <a:ea typeface="Helvetica"/>
                <a:cs typeface="Helvetica"/>
              </a:rPr>
              <a:t>Állítsa be a víznyomást és a vízpermetet a feladatnak megfelelően.</a:t>
            </a:r>
          </a:p>
          <a:p>
            <a:pPr marL="285750" indent="-285750">
              <a:lnSpc>
                <a:spcPct val="100000"/>
              </a:lnSpc>
              <a:spcBef>
                <a:spcPts val="600"/>
              </a:spcBef>
              <a:buSzPct val="85000"/>
              <a:buFont typeface=".Apple Color Emoji UI"/>
              <a:buChar char="✅"/>
            </a:pPr>
            <a:r>
              <a:rPr lang="hu" sz="1600" b="0" i="0" strike="noStrike" cap="none" spc="0" baseline="0" dirty="0">
                <a:solidFill>
                  <a:srgbClr val="000000"/>
                </a:solidFill>
                <a:effectLst/>
                <a:latin typeface="Helvetica"/>
                <a:ea typeface="Helvetica"/>
                <a:cs typeface="Helvetica"/>
              </a:rPr>
              <a:t>Gondoskodjon a megfelelő vízelvezetésről, ha vízpermetet és tömlőt használ.</a:t>
            </a:r>
          </a:p>
          <a:p>
            <a:pPr>
              <a:lnSpc>
                <a:spcPct val="100000"/>
              </a:lnSpc>
              <a:spcBef>
                <a:spcPts val="600"/>
              </a:spcBef>
            </a:pPr>
            <a:r>
              <a:rPr lang="hu" sz="1600" b="1" i="0" strike="noStrike" cap="none" spc="0" baseline="0" dirty="0">
                <a:solidFill>
                  <a:srgbClr val="000000"/>
                </a:solidFill>
                <a:effectLst/>
                <a:latin typeface="Helvetica"/>
                <a:ea typeface="Helvetica"/>
                <a:cs typeface="Helvetica"/>
              </a:rPr>
              <a:t>KERÜLJE</a:t>
            </a:r>
          </a:p>
          <a:p>
            <a:pPr marL="285750" indent="-285750">
              <a:lnSpc>
                <a:spcPct val="100000"/>
              </a:lnSpc>
              <a:spcBef>
                <a:spcPts val="600"/>
              </a:spcBef>
              <a:buSzPct val="85000"/>
              <a:buFont typeface=".Apple Color Emoji UI"/>
              <a:buChar char="❌"/>
            </a:pPr>
            <a:r>
              <a:rPr lang="hu" sz="1600" b="0" i="0" strike="noStrike" cap="none" spc="0" baseline="0" dirty="0">
                <a:solidFill>
                  <a:srgbClr val="000000"/>
                </a:solidFill>
                <a:effectLst/>
                <a:latin typeface="Helvetica"/>
                <a:ea typeface="Helvetica"/>
                <a:cs typeface="Helvetica"/>
              </a:rPr>
              <a:t>Az erős vízsugár használatát a száraz porhalmaz feltakarításához. A vízpermet hatékonyabb lesz, mint a sugár.</a:t>
            </a:r>
          </a:p>
        </p:txBody>
      </p:sp>
      <p:pic>
        <p:nvPicPr>
          <p:cNvPr id="6" name="Picture Placeholder 5">
            <a:extLst>
              <a:ext uri="{FF2B5EF4-FFF2-40B4-BE49-F238E27FC236}">
                <a16:creationId xmlns:a16="http://schemas.microsoft.com/office/drawing/2014/main" id="{B8B67816-436E-D24E-B78B-6F72032E7069}"/>
              </a:ext>
            </a:extLst>
          </p:cNvPr>
          <p:cNvPicPr>
            <a:picLocks noGrp="1" noChangeAspect="1"/>
          </p:cNvPicPr>
          <p:nvPr>
            <p:ph type="pic" sz="quarter" idx="12"/>
            <p:custDataLst>
              <p:tags r:id="rId3"/>
            </p:custDataLst>
          </p:nvPr>
        </p:nvPicPr>
        <p:blipFill rotWithShape="1">
          <a:blip r:embed="rId6"/>
          <a:srcRect l="44921" t="-738" r="451" b="738"/>
          <a:stretch/>
        </p:blipFill>
        <p:spPr>
          <a:xfrm>
            <a:off x="6887496" y="1608138"/>
            <a:ext cx="4929853" cy="4437062"/>
          </a:xfrm>
          <a:prstGeom prst="rect">
            <a:avLst/>
          </a:prstGeom>
        </p:spPr>
      </p:pic>
    </p:spTree>
    <p:extLst>
      <p:ext uri="{BB962C8B-B14F-4D97-AF65-F5344CB8AC3E}">
        <p14:creationId xmlns:p14="http://schemas.microsoft.com/office/powerpoint/2010/main" val="236583071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5" y="1640901"/>
            <a:ext cx="4904028" cy="850900"/>
          </a:xfrm>
        </p:spPr>
        <p:txBody>
          <a:bodyPr/>
          <a:lstStyle/>
          <a:p>
            <a:pPr>
              <a:lnSpc>
                <a:spcPct val="100000"/>
              </a:lnSpc>
            </a:pPr>
            <a:r>
              <a:rPr lang="hu" sz="2800" b="1" i="0" strike="noStrike" cap="none" spc="0" baseline="0">
                <a:solidFill>
                  <a:srgbClr val="F6A317"/>
                </a:solidFill>
                <a:effectLst/>
                <a:latin typeface="Helvetica"/>
                <a:ea typeface="Helvetica"/>
                <a:cs typeface="Helvetica"/>
              </a:rPr>
              <a:t>A SZEMÉLYES HIGIÉNIA ÁLTALÁNOS SZABÁLYAI</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687201"/>
            <a:ext cx="6823707" cy="3230407"/>
          </a:xfrm>
        </p:spPr>
        <p:txBody>
          <a:bodyPr/>
          <a:lstStyle/>
          <a:p>
            <a:pPr>
              <a:lnSpc>
                <a:spcPct val="100000"/>
              </a:lnSpc>
              <a:spcBef>
                <a:spcPts val="600"/>
              </a:spcBef>
            </a:pPr>
            <a:r>
              <a:rPr lang="hu" sz="1600" b="1" i="0" strike="noStrike" cap="none" spc="0" baseline="0" dirty="0">
                <a:solidFill>
                  <a:srgbClr val="000000"/>
                </a:solidFill>
                <a:effectLst/>
                <a:latin typeface="Helvetica"/>
                <a:ea typeface="Helvetica"/>
                <a:cs typeface="Helvetica"/>
              </a:rPr>
              <a:t>MINDIG</a:t>
            </a:r>
          </a:p>
          <a:p>
            <a:pPr marL="285750" indent="-285750">
              <a:lnSpc>
                <a:spcPct val="100000"/>
              </a:lnSpc>
              <a:spcBef>
                <a:spcPts val="600"/>
              </a:spcBef>
              <a:buSzPct val="85000"/>
              <a:buFont typeface=".Apple Color Emoji UI"/>
              <a:buChar char="✅"/>
            </a:pPr>
            <a:r>
              <a:rPr lang="hu" sz="1600" b="0" i="0" strike="noStrike" cap="none" spc="0" baseline="0" dirty="0">
                <a:solidFill>
                  <a:srgbClr val="000000"/>
                </a:solidFill>
                <a:effectLst/>
                <a:latin typeface="Helvetica"/>
                <a:ea typeface="Helvetica"/>
                <a:cs typeface="Helvetica"/>
              </a:rPr>
              <a:t>Rendszeresen mossa meg a kezét</a:t>
            </a:r>
          </a:p>
          <a:p>
            <a:pPr marL="285750" indent="-285750">
              <a:lnSpc>
                <a:spcPct val="100000"/>
              </a:lnSpc>
              <a:spcBef>
                <a:spcPts val="600"/>
              </a:spcBef>
              <a:buSzPct val="85000"/>
              <a:buFont typeface=".Apple Color Emoji UI"/>
              <a:buChar char="✅"/>
            </a:pPr>
            <a:r>
              <a:rPr lang="hu" sz="1600" b="0" i="0" strike="noStrike" cap="none" spc="0" baseline="0" dirty="0">
                <a:solidFill>
                  <a:srgbClr val="000000"/>
                </a:solidFill>
                <a:effectLst/>
                <a:latin typeface="Helvetica"/>
                <a:ea typeface="Helvetica"/>
                <a:cs typeface="Helvetica"/>
              </a:rPr>
              <a:t>Vegye le a piszkos ruhákat, mielőtt belép az étkezési helyiségbe</a:t>
            </a:r>
          </a:p>
          <a:p>
            <a:pPr marL="285750" indent="-285750">
              <a:lnSpc>
                <a:spcPct val="100000"/>
              </a:lnSpc>
              <a:spcBef>
                <a:spcPts val="600"/>
              </a:spcBef>
              <a:buSzPct val="85000"/>
              <a:buFont typeface=".Apple Color Emoji UI"/>
              <a:buChar char="✅"/>
            </a:pPr>
            <a:r>
              <a:rPr lang="hu" sz="1600" b="0" i="0" strike="noStrike" cap="none" spc="0" baseline="0" dirty="0">
                <a:solidFill>
                  <a:srgbClr val="000000"/>
                </a:solidFill>
                <a:effectLst/>
                <a:latin typeface="Helvetica"/>
                <a:ea typeface="Helvetica"/>
                <a:cs typeface="Helvetica"/>
              </a:rPr>
              <a:t>Rendszeresen tisztíttassa ki a munkaruháját</a:t>
            </a:r>
          </a:p>
          <a:p>
            <a:pPr marL="285750" indent="-285750">
              <a:lnSpc>
                <a:spcPct val="100000"/>
              </a:lnSpc>
              <a:spcBef>
                <a:spcPts val="600"/>
              </a:spcBef>
              <a:buSzPct val="85000"/>
              <a:buFont typeface=".Apple Color Emoji UI"/>
              <a:buChar char="✅"/>
            </a:pPr>
            <a:r>
              <a:rPr lang="hu" sz="1600" b="0" i="0" strike="noStrike" cap="none" spc="0" baseline="0" dirty="0">
                <a:solidFill>
                  <a:srgbClr val="000000"/>
                </a:solidFill>
                <a:effectLst/>
                <a:latin typeface="Helvetica"/>
                <a:ea typeface="Helvetica"/>
                <a:cs typeface="Helvetica"/>
              </a:rPr>
              <a:t>Használjon kijelölt tárolóhelyeket a tiszta ruhák és a piszkos overálok számára.</a:t>
            </a:r>
          </a:p>
          <a:p>
            <a:pPr>
              <a:lnSpc>
                <a:spcPct val="100000"/>
              </a:lnSpc>
              <a:spcBef>
                <a:spcPts val="600"/>
              </a:spcBef>
            </a:pPr>
            <a:r>
              <a:rPr lang="hu" sz="1600" b="1" i="0" strike="noStrike" cap="none" spc="0" baseline="0" dirty="0">
                <a:solidFill>
                  <a:srgbClr val="000000"/>
                </a:solidFill>
                <a:effectLst/>
                <a:latin typeface="Helvetica"/>
                <a:ea typeface="Helvetica"/>
                <a:cs typeface="Helvetica"/>
              </a:rPr>
              <a:t>KERÜLJE</a:t>
            </a:r>
          </a:p>
          <a:p>
            <a:pPr marL="285750" indent="-285750">
              <a:lnSpc>
                <a:spcPct val="100000"/>
              </a:lnSpc>
              <a:spcBef>
                <a:spcPts val="600"/>
              </a:spcBef>
              <a:buSzPct val="85000"/>
              <a:buFont typeface=".Apple Color Emoji UI"/>
              <a:buChar char="❌"/>
            </a:pPr>
            <a:r>
              <a:rPr lang="hu" sz="1600" b="0" i="0" strike="noStrike" cap="none" spc="0" baseline="0" dirty="0">
                <a:solidFill>
                  <a:srgbClr val="000000"/>
                </a:solidFill>
                <a:effectLst/>
                <a:latin typeface="Helvetica"/>
                <a:ea typeface="Helvetica"/>
                <a:cs typeface="Helvetica"/>
              </a:rPr>
              <a:t>A munkaterületen való dohányzást</a:t>
            </a:r>
          </a:p>
          <a:p>
            <a:pPr marL="285750" indent="-285750">
              <a:lnSpc>
                <a:spcPct val="100000"/>
              </a:lnSpc>
              <a:spcBef>
                <a:spcPts val="600"/>
              </a:spcBef>
              <a:buSzPct val="85000"/>
              <a:buFont typeface=".Apple Color Emoji UI"/>
              <a:buChar char="❌"/>
            </a:pPr>
            <a:r>
              <a:rPr lang="hu" sz="1600" b="0" i="0" strike="noStrike" cap="none" spc="0" baseline="0" dirty="0">
                <a:solidFill>
                  <a:srgbClr val="000000"/>
                </a:solidFill>
                <a:effectLst/>
                <a:latin typeface="Helvetica"/>
                <a:ea typeface="Helvetica"/>
                <a:cs typeface="Helvetica"/>
              </a:rPr>
              <a:t>Élelmiszerek és italok tárolását vagy fogyasztását a munkaterületen</a:t>
            </a:r>
          </a:p>
          <a:p>
            <a:pPr marL="285750" indent="-285750">
              <a:lnSpc>
                <a:spcPct val="100000"/>
              </a:lnSpc>
              <a:spcBef>
                <a:spcPts val="600"/>
              </a:spcBef>
              <a:buSzPct val="85000"/>
              <a:buFont typeface=".Apple Color Emoji UI"/>
              <a:buChar char="❌"/>
            </a:pPr>
            <a:r>
              <a:rPr lang="hu" sz="1600" b="0" i="0" strike="noStrike" cap="none" spc="0" baseline="0" dirty="0">
                <a:solidFill>
                  <a:srgbClr val="000000"/>
                </a:solidFill>
                <a:effectLst/>
                <a:latin typeface="Helvetica"/>
                <a:ea typeface="Helvetica"/>
                <a:cs typeface="Helvetica"/>
              </a:rPr>
              <a:t>A piszkos és tiszta ruhák összekeverését</a:t>
            </a:r>
          </a:p>
          <a:p>
            <a:pPr marL="285750" indent="-285750">
              <a:lnSpc>
                <a:spcPct val="100000"/>
              </a:lnSpc>
              <a:spcBef>
                <a:spcPts val="600"/>
              </a:spcBef>
              <a:buSzPct val="85000"/>
              <a:buFont typeface=".Apple Color Emoji UI"/>
              <a:buChar char="❌"/>
            </a:pPr>
            <a:r>
              <a:rPr lang="hu" sz="1600" b="0" i="0" strike="noStrike" cap="none" spc="0" baseline="0" dirty="0">
                <a:solidFill>
                  <a:srgbClr val="000000"/>
                </a:solidFill>
                <a:effectLst/>
                <a:latin typeface="Helvetica"/>
                <a:ea typeface="Helvetica"/>
                <a:cs typeface="Helvetica"/>
              </a:rPr>
              <a:t>A piszkos overál hazavitelét</a:t>
            </a:r>
          </a:p>
          <a:p>
            <a:pPr marL="285750" indent="-285750">
              <a:lnSpc>
                <a:spcPct val="100000"/>
              </a:lnSpc>
              <a:spcBef>
                <a:spcPts val="600"/>
              </a:spcBef>
              <a:buSzPct val="85000"/>
              <a:buFont typeface=".Apple Color Emoji UI"/>
              <a:buChar char="✅"/>
            </a:pPr>
            <a:endParaRPr lang="en-US" dirty="0"/>
          </a:p>
        </p:txBody>
      </p:sp>
      <p:pic>
        <p:nvPicPr>
          <p:cNvPr id="7" name="Picture Placeholder 6">
            <a:extLst>
              <a:ext uri="{FF2B5EF4-FFF2-40B4-BE49-F238E27FC236}">
                <a16:creationId xmlns:a16="http://schemas.microsoft.com/office/drawing/2014/main" id="{FDDD8A68-96A2-5644-B6B9-96EFBF144D2C}"/>
              </a:ext>
            </a:extLst>
          </p:cNvPr>
          <p:cNvPicPr>
            <a:picLocks noGrp="1" noChangeAspect="1"/>
          </p:cNvPicPr>
          <p:nvPr>
            <p:ph type="pic" sz="quarter" idx="12"/>
            <p:custDataLst>
              <p:tags r:id="rId3"/>
            </p:custDataLst>
          </p:nvPr>
        </p:nvPicPr>
        <p:blipFill>
          <a:blip r:embed="rId7"/>
          <a:srcRect l="10751" r="10751"/>
          <a:stretch>
            <a:fillRect/>
          </a:stretch>
        </p:blipFill>
        <p:spPr>
          <a:xfrm>
            <a:off x="7818472" y="1640901"/>
            <a:ext cx="2685609" cy="2280850"/>
          </a:xfrm>
          <a:prstGeom prst="rect">
            <a:avLst/>
          </a:prstGeom>
        </p:spPr>
      </p:pic>
      <p:pic>
        <p:nvPicPr>
          <p:cNvPr id="5" name="Picture Placeholder 10">
            <a:extLst>
              <a:ext uri="{FF2B5EF4-FFF2-40B4-BE49-F238E27FC236}">
                <a16:creationId xmlns:a16="http://schemas.microsoft.com/office/drawing/2014/main" id="{63710AF6-C6CF-2D4F-A577-4E2035608A56}"/>
              </a:ext>
            </a:extLst>
          </p:cNvPr>
          <p:cNvPicPr>
            <a:picLocks noChangeAspect="1"/>
          </p:cNvPicPr>
          <p:nvPr>
            <p:custDataLst>
              <p:tags r:id="rId4"/>
            </p:custDataLst>
          </p:nvPr>
        </p:nvPicPr>
        <p:blipFill>
          <a:blip r:embed="rId8"/>
          <a:srcRect l="7808" r="7808"/>
          <a:stretch>
            <a:fillRect/>
          </a:stretch>
        </p:blipFill>
        <p:spPr>
          <a:xfrm>
            <a:off x="7818472" y="4265488"/>
            <a:ext cx="2685609" cy="2280850"/>
          </a:xfrm>
          <a:prstGeom prst="rect">
            <a:avLst/>
          </a:prstGeom>
        </p:spPr>
      </p:pic>
    </p:spTree>
    <p:extLst>
      <p:ext uri="{BB962C8B-B14F-4D97-AF65-F5344CB8AC3E}">
        <p14:creationId xmlns:p14="http://schemas.microsoft.com/office/powerpoint/2010/main" val="153490124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ÜRES DIA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hu" sz="1800" b="0" i="0" strike="noStrike" cap="none" spc="0" baseline="0">
                <a:solidFill>
                  <a:srgbClr val="000000"/>
                </a:solidFill>
                <a:effectLst/>
                <a:latin typeface="Helvetica"/>
                <a:ea typeface="Helvetica"/>
                <a:cs typeface="Helvetica"/>
              </a:rPr>
              <a:t>Hozzon létre ezen a dián egy adott munkakörnyezetre/munkakörülményre szabott egyéni tananyagot.</a:t>
            </a:r>
          </a:p>
          <a:p>
            <a:pPr>
              <a:lnSpc>
                <a:spcPts val="2400"/>
              </a:lnSpc>
            </a:pPr>
            <a:r>
              <a:rPr lang="hu" sz="1800" b="0" i="0" strike="noStrike" cap="none" spc="0" baseline="0">
                <a:solidFill>
                  <a:srgbClr val="000000"/>
                </a:solidFill>
                <a:effectLst/>
                <a:latin typeface="Helvetica"/>
                <a:ea typeface="Helvetica"/>
                <a:cs typeface="Helvetica"/>
              </a:rPr>
              <a:t>A kép megváltoztatásához kattintson a jobb gombbal &gt; kép módosítása &gt; fájlból.</a:t>
            </a:r>
          </a:p>
          <a:p>
            <a:pPr>
              <a:lnSpc>
                <a:spcPts val="2400"/>
              </a:lnSpc>
            </a:pPr>
            <a:r>
              <a:rPr lang="hu" sz="1800" b="0" i="0" strike="noStrike" cap="none" spc="0" baseline="0">
                <a:solidFill>
                  <a:srgbClr val="000000"/>
                </a:solidFill>
                <a:effectLst/>
                <a:latin typeface="Helvetica"/>
                <a:ea typeface="Helvetica"/>
                <a:cs typeface="Helvetica"/>
              </a:rPr>
              <a:t>Ha további diákat szeretne létrehozni, kattintson a fenti 'Új dia' fülre.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LEZÁRÁS</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p:txBody>
          <a:bodyPr/>
          <a:lstStyle/>
          <a:p>
            <a:pPr>
              <a:lnSpc>
                <a:spcPts val="2400"/>
              </a:lnSpc>
              <a:spcBef>
                <a:spcPts val="600"/>
              </a:spcBef>
              <a:spcAft>
                <a:spcPts val="1000"/>
              </a:spcAft>
            </a:pPr>
            <a:r>
              <a:rPr lang="hu" sz="1800" b="0" i="0" strike="noStrike" cap="none" spc="0" baseline="0">
                <a:solidFill>
                  <a:srgbClr val="000000"/>
                </a:solidFill>
                <a:effectLst/>
                <a:latin typeface="Helvetica"/>
                <a:ea typeface="Helvetica"/>
                <a:cs typeface="Helvetica"/>
              </a:rPr>
              <a:t>A takarítás és a személyes higiénia gyakorlata során ne feledje, hogy:</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a:solidFill>
                  <a:srgbClr val="000000"/>
                </a:solidFill>
                <a:effectLst/>
                <a:latin typeface="Helvetica"/>
                <a:ea typeface="Helvetica"/>
                <a:cs typeface="Helvetica"/>
              </a:rPr>
              <a:t>Használja az adott feladatnak megfelelő tisztítási módszert.</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a:solidFill>
                  <a:srgbClr val="000000"/>
                </a:solidFill>
                <a:effectLst/>
                <a:latin typeface="Helvetica"/>
                <a:ea typeface="Helvetica"/>
                <a:cs typeface="Helvetica"/>
              </a:rPr>
              <a:t>Használat előtt ellenőrizze, hogy az eszköz nem sérült és megfelelően működik-e.</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a:solidFill>
                  <a:srgbClr val="000000"/>
                </a:solidFill>
                <a:effectLst/>
                <a:latin typeface="Helvetica"/>
                <a:ea typeface="Helvetica"/>
                <a:cs typeface="Helvetica"/>
              </a:rPr>
              <a:t>Figyeljen a jó személyes higiéniára</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a:solidFill>
                  <a:srgbClr val="000000"/>
                </a:solidFill>
                <a:effectLst/>
                <a:latin typeface="Helvetica"/>
                <a:ea typeface="Helvetica"/>
                <a:cs typeface="Helvetica"/>
              </a:rPr>
              <a:t>Kerülje a dohányzást - a dohányzás fokozza az RCS negatív egészségügyi hatásait.</a:t>
            </a:r>
          </a:p>
          <a:p>
            <a:pPr>
              <a:lnSpc>
                <a:spcPts val="2400"/>
              </a:lnSpc>
            </a:pPr>
            <a:endParaRPr lang="en-US" sz="180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a:xfrm>
            <a:off x="777244" y="1640901"/>
            <a:ext cx="7538853" cy="850900"/>
          </a:xfrm>
        </p:spPr>
        <p:txBody>
          <a:bodyPr/>
          <a:lstStyle/>
          <a:p>
            <a:pPr>
              <a:lnSpc>
                <a:spcPct val="100000"/>
              </a:lnSpc>
            </a:pPr>
            <a:r>
              <a:rPr lang="hu" sz="2800" b="1" i="0" strike="noStrike" cap="none" spc="0" baseline="0">
                <a:solidFill>
                  <a:srgbClr val="F6A317"/>
                </a:solidFill>
                <a:effectLst/>
                <a:latin typeface="Helvetica"/>
                <a:ea typeface="Helvetica"/>
                <a:cs typeface="Helvetica"/>
              </a:rPr>
              <a:t>TOVÁBBI KÉPZÉSI ANYAGOK</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a:solidFill>
                  <a:srgbClr val="000000"/>
                </a:solidFill>
                <a:effectLst/>
                <a:latin typeface="Helvetica"/>
                <a:ea typeface="Helvetica"/>
                <a:cs typeface="Helvetica"/>
                <a:hlinkClick r:id="rId7" history="0"/>
              </a:rPr>
              <a:t>A felületek és berendezések tisztításának iránymutató gyakorlatai (2.1.1a. feladatlap)</a:t>
            </a:r>
          </a:p>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a:solidFill>
                  <a:srgbClr val="000000"/>
                </a:solidFill>
                <a:effectLst/>
                <a:latin typeface="Helvetica"/>
                <a:ea typeface="Helvetica"/>
                <a:cs typeface="Helvetica"/>
                <a:hlinkClick r:id="rId7" history="0"/>
              </a:rPr>
              <a:t>A személyes higiénia iránymutató gyakorlatai (2.1.10. feladatlap)</a:t>
            </a:r>
          </a:p>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a:solidFill>
                  <a:srgbClr val="000000"/>
                </a:solidFill>
                <a:effectLst/>
                <a:latin typeface="Helvetica"/>
                <a:ea typeface="Helvetica"/>
                <a:cs typeface="Helvetica"/>
                <a:hlinkClick r:id="rId8" history="0"/>
              </a:rPr>
              <a:t>NEPSI gyakorlati útmutató</a:t>
            </a:r>
          </a:p>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a:solidFill>
                  <a:srgbClr val="000000"/>
                </a:solidFill>
                <a:effectLst/>
                <a:latin typeface="Helvetica"/>
                <a:ea typeface="Helvetica"/>
                <a:cs typeface="Helvetica"/>
                <a:hlinkClick r:id="rId9" history="0"/>
              </a:rPr>
              <a:t>NEPSI útmutató kkv-k számára</a:t>
            </a:r>
          </a:p>
        </p:txBody>
      </p:sp>
      <p:sp>
        <p:nvSpPr>
          <p:cNvPr id="4" name="Rounded Rectangle 3">
            <a:extLst>
              <a:ext uri="{FF2B5EF4-FFF2-40B4-BE49-F238E27FC236}">
                <a16:creationId xmlns:a16="http://schemas.microsoft.com/office/drawing/2014/main" id="{70F01C61-0840-6243-9982-C4FCFF0051A6}"/>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911A584-1B44-1940-BDDF-233757B9D560}"/>
              </a:ext>
            </a:extLst>
          </p:cNvPr>
          <p:cNvSpPr/>
          <p:nvPr>
            <p:custDataLst>
              <p:tags r:id="rId4"/>
            </p:custDataLst>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hu" b="0" i="0" strike="noStrike" cap="none" spc="0" baseline="0" dirty="0">
                <a:solidFill>
                  <a:srgbClr val="000000"/>
                </a:solidFill>
                <a:effectLst/>
                <a:latin typeface="Calibri"/>
                <a:ea typeface="Calibri"/>
                <a:cs typeface="Calibri"/>
              </a:rPr>
              <a:t>Látogasson el a </a:t>
            </a:r>
            <a:r>
              <a:rPr lang="hu" b="1" i="0" strike="noStrike" cap="none" spc="0" baseline="0" dirty="0">
                <a:solidFill>
                  <a:srgbClr val="000000"/>
                </a:solidFill>
                <a:effectLst/>
                <a:latin typeface="Calibri"/>
                <a:ea typeface="Calibri"/>
                <a:cs typeface="Calibri"/>
              </a:rPr>
              <a:t>NEPSI e-tanulási platformjára</a:t>
            </a:r>
            <a:r>
              <a:rPr lang="hu" b="0" i="0" strike="noStrike" cap="none" spc="0" baseline="0" dirty="0">
                <a:solidFill>
                  <a:srgbClr val="000000"/>
                </a:solidFill>
                <a:effectLst/>
                <a:latin typeface="Calibri"/>
                <a:ea typeface="Calibri"/>
                <a:cs typeface="Calibri"/>
              </a:rPr>
              <a:t> a </a:t>
            </a:r>
            <a:r>
              <a:rPr lang="hu" b="0" i="0" strike="noStrike" cap="none" spc="0" baseline="0" dirty="0">
                <a:solidFill>
                  <a:srgbClr val="000000"/>
                </a:solidFill>
                <a:effectLst/>
                <a:latin typeface="Calibri"/>
                <a:ea typeface="Calibri"/>
                <a:cs typeface="Calibri"/>
                <a:hlinkClick r:id="rId10" history="0"/>
              </a:rPr>
              <a:t>training.nepsi.eu</a:t>
            </a:r>
            <a:r>
              <a:rPr lang="hu" b="0" i="0" strike="noStrike" cap="none" spc="0" baseline="0" dirty="0">
                <a:solidFill>
                  <a:srgbClr val="000000"/>
                </a:solidFill>
                <a:effectLst/>
                <a:latin typeface="Calibri"/>
                <a:ea typeface="Calibri"/>
                <a:cs typeface="Calibri"/>
              </a:rPr>
              <a:t> oldalon, ahol további RCS-sel kapcsolatos tanulási anyagokat talál.</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11"/>
</p:tagLst>
</file>

<file path=ppt/tags/tag8.xml><?xml version="1.0" encoding="utf-8"?>
<p:tagLst xmlns:a="http://schemas.openxmlformats.org/drawingml/2006/main" xmlns:r="http://schemas.openxmlformats.org/officeDocument/2006/relationships" xmlns:p="http://schemas.openxmlformats.org/presentationml/2006/main">
  <p:tag name="AS_UNIQUEID" val="5"/>
</p:tagLst>
</file>

<file path=ppt/tags/tag9.xml><?xml version="1.0" encoding="utf-8"?>
<p:tagLst xmlns:a="http://schemas.openxmlformats.org/drawingml/2006/main" xmlns:r="http://schemas.openxmlformats.org/officeDocument/2006/relationships" xmlns:p="http://schemas.openxmlformats.org/presentationml/2006/main">
  <p:tag name="AS_UNIQUEID" val="6"/>
</p:tagLst>
</file>

<file path=ppt/tags/tag10.xml><?xml version="1.0" encoding="utf-8"?>
<p:tagLst xmlns:a="http://schemas.openxmlformats.org/drawingml/2006/main" xmlns:r="http://schemas.openxmlformats.org/officeDocument/2006/relationships" xmlns:p="http://schemas.openxmlformats.org/presentationml/2006/main">
  <p:tag name="AS_UNIQUEID" val="7"/>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9"/>
</p:tagLst>
</file>

<file path=ppt/tags/tag14.xml><?xml version="1.0" encoding="utf-8"?>
<p:tagLst xmlns:a="http://schemas.openxmlformats.org/drawingml/2006/main" xmlns:r="http://schemas.openxmlformats.org/officeDocument/2006/relationships" xmlns:p="http://schemas.openxmlformats.org/presentationml/2006/main">
  <p:tag name="AS_UNIQUEID" val="13"/>
</p:tagLst>
</file>

<file path=ppt/tags/tag15.xml><?xml version="1.0" encoding="utf-8"?>
<p:tagLst xmlns:a="http://schemas.openxmlformats.org/drawingml/2006/main" xmlns:r="http://schemas.openxmlformats.org/officeDocument/2006/relationships" xmlns:p="http://schemas.openxmlformats.org/presentationml/2006/main">
  <p:tag name="AS_UNIQUEID" val="14"/>
</p:tagLst>
</file>

<file path=ppt/tags/tag16.xml><?xml version="1.0" encoding="utf-8"?>
<p:tagLst xmlns:a="http://schemas.openxmlformats.org/drawingml/2006/main" xmlns:r="http://schemas.openxmlformats.org/officeDocument/2006/relationships" xmlns:p="http://schemas.openxmlformats.org/presentationml/2006/main">
  <p:tag name="AS_UNIQUEID" val="15"/>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7"/>
</p:tagLst>
</file>

<file path=ppt/tags/tag20.xml><?xml version="1.0" encoding="utf-8"?>
<p:tagLst xmlns:a="http://schemas.openxmlformats.org/drawingml/2006/main" xmlns:r="http://schemas.openxmlformats.org/officeDocument/2006/relationships" xmlns:p="http://schemas.openxmlformats.org/presentationml/2006/main">
  <p:tag name="AS_UNIQUEID" val="28"/>
</p:tagLst>
</file>

<file path=ppt/tags/tag21.xml><?xml version="1.0" encoding="utf-8"?>
<p:tagLst xmlns:a="http://schemas.openxmlformats.org/drawingml/2006/main" xmlns:r="http://schemas.openxmlformats.org/officeDocument/2006/relationships" xmlns:p="http://schemas.openxmlformats.org/presentationml/2006/main">
  <p:tag name="AS_UNIQUEID" val="21"/>
</p:tagLst>
</file>

<file path=ppt/tags/tag22.xml><?xml version="1.0" encoding="utf-8"?>
<p:tagLst xmlns:a="http://schemas.openxmlformats.org/drawingml/2006/main" xmlns:r="http://schemas.openxmlformats.org/officeDocument/2006/relationships" xmlns:p="http://schemas.openxmlformats.org/presentationml/2006/main">
  <p:tag name="AS_UNIQUEID" val="22"/>
</p:tagLst>
</file>

<file path=ppt/tags/tag23.xml><?xml version="1.0" encoding="utf-8"?>
<p:tagLst xmlns:a="http://schemas.openxmlformats.org/drawingml/2006/main" xmlns:r="http://schemas.openxmlformats.org/officeDocument/2006/relationships" xmlns:p="http://schemas.openxmlformats.org/presentationml/2006/main">
  <p:tag name="AS_UNIQUEID" val="2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35"/>
</p:tagLst>
</file>

<file path=ppt/tags/tag26.xml><?xml version="1.0" encoding="utf-8"?>
<p:tagLst xmlns:a="http://schemas.openxmlformats.org/drawingml/2006/main" xmlns:r="http://schemas.openxmlformats.org/officeDocument/2006/relationships" xmlns:p="http://schemas.openxmlformats.org/presentationml/2006/main">
  <p:tag name="AS_UNIQUEID" val="36"/>
</p:tagLst>
</file>

<file path=ppt/tags/tag27.xml><?xml version="1.0" encoding="utf-8"?>
<p:tagLst xmlns:a="http://schemas.openxmlformats.org/drawingml/2006/main" xmlns:r="http://schemas.openxmlformats.org/officeDocument/2006/relationships" xmlns:p="http://schemas.openxmlformats.org/presentationml/2006/main">
  <p:tag name="AS_UNIQUEID" val="30"/>
</p:tagLst>
</file>

<file path=ppt/tags/tag28.xml><?xml version="1.0" encoding="utf-8"?>
<p:tagLst xmlns:a="http://schemas.openxmlformats.org/drawingml/2006/main" xmlns:r="http://schemas.openxmlformats.org/officeDocument/2006/relationships" xmlns:p="http://schemas.openxmlformats.org/presentationml/2006/main">
  <p:tag name="AS_UNIQUEID" val="31"/>
</p:tagLst>
</file>

<file path=ppt/tags/tag29.xml><?xml version="1.0" encoding="utf-8"?>
<p:tagLst xmlns:a="http://schemas.openxmlformats.org/drawingml/2006/main" xmlns:r="http://schemas.openxmlformats.org/officeDocument/2006/relationships" xmlns:p="http://schemas.openxmlformats.org/presentationml/2006/main">
  <p:tag name="AS_UNIQUEID" val="32"/>
</p:tagLst>
</file>

<file path=ppt/tags/tag30.xml><?xml version="1.0" encoding="utf-8"?>
<p:tagLst xmlns:a="http://schemas.openxmlformats.org/drawingml/2006/main" xmlns:r="http://schemas.openxmlformats.org/officeDocument/2006/relationships" xmlns:p="http://schemas.openxmlformats.org/presentationml/2006/main">
  <p:tag name="AS_UNIQUEID" val="42"/>
</p:tagLst>
</file>

<file path=ppt/tags/tag31.xml><?xml version="1.0" encoding="utf-8"?>
<p:tagLst xmlns:a="http://schemas.openxmlformats.org/drawingml/2006/main" xmlns:r="http://schemas.openxmlformats.org/officeDocument/2006/relationships" xmlns:p="http://schemas.openxmlformats.org/presentationml/2006/main">
  <p:tag name="AS_UNIQUEID" val="43"/>
</p:tagLst>
</file>

<file path=ppt/tags/tag32.xml><?xml version="1.0" encoding="utf-8"?>
<p:tagLst xmlns:a="http://schemas.openxmlformats.org/drawingml/2006/main" xmlns:r="http://schemas.openxmlformats.org/officeDocument/2006/relationships" xmlns:p="http://schemas.openxmlformats.org/presentationml/2006/main">
  <p:tag name="AS_UNIQUEID" val="44"/>
</p:tagLst>
</file>

<file path=ppt/tags/tag33.xml><?xml version="1.0" encoding="utf-8"?>
<p:tagLst xmlns:a="http://schemas.openxmlformats.org/drawingml/2006/main" xmlns:r="http://schemas.openxmlformats.org/officeDocument/2006/relationships" xmlns:p="http://schemas.openxmlformats.org/presentationml/2006/main">
  <p:tag name="AS_UNIQUEID" val="38"/>
</p:tagLst>
</file>

<file path=ppt/tags/tag34.xml><?xml version="1.0" encoding="utf-8"?>
<p:tagLst xmlns:a="http://schemas.openxmlformats.org/drawingml/2006/main" xmlns:r="http://schemas.openxmlformats.org/officeDocument/2006/relationships" xmlns:p="http://schemas.openxmlformats.org/presentationml/2006/main">
  <p:tag name="AS_UNIQUEID" val="39"/>
</p:tagLst>
</file>

<file path=ppt/tags/tag35.xml><?xml version="1.0" encoding="utf-8"?>
<p:tagLst xmlns:a="http://schemas.openxmlformats.org/drawingml/2006/main" xmlns:r="http://schemas.openxmlformats.org/officeDocument/2006/relationships" xmlns:p="http://schemas.openxmlformats.org/presentationml/2006/main">
  <p:tag name="AS_UNIQUEID" val="40"/>
</p:tagLst>
</file>

<file path=ppt/tags/tag36.xml><?xml version="1.0" encoding="utf-8"?>
<p:tagLst xmlns:a="http://schemas.openxmlformats.org/drawingml/2006/main" xmlns:r="http://schemas.openxmlformats.org/officeDocument/2006/relationships" xmlns:p="http://schemas.openxmlformats.org/presentationml/2006/main">
  <p:tag name="AS_UNIQUEID" val="50"/>
</p:tagLst>
</file>

<file path=ppt/tags/tag37.xml><?xml version="1.0" encoding="utf-8"?>
<p:tagLst xmlns:a="http://schemas.openxmlformats.org/drawingml/2006/main" xmlns:r="http://schemas.openxmlformats.org/officeDocument/2006/relationships" xmlns:p="http://schemas.openxmlformats.org/presentationml/2006/main">
  <p:tag name="AS_UNIQUEID" val="51"/>
</p:tagLst>
</file>

<file path=ppt/tags/tag38.xml><?xml version="1.0" encoding="utf-8"?>
<p:tagLst xmlns:a="http://schemas.openxmlformats.org/drawingml/2006/main" xmlns:r="http://schemas.openxmlformats.org/officeDocument/2006/relationships" xmlns:p="http://schemas.openxmlformats.org/presentationml/2006/main">
  <p:tag name="AS_UNIQUEID" val="52"/>
</p:tagLst>
</file>

<file path=ppt/tags/tag39.xml><?xml version="1.0" encoding="utf-8"?>
<p:tagLst xmlns:a="http://schemas.openxmlformats.org/drawingml/2006/main" xmlns:r="http://schemas.openxmlformats.org/officeDocument/2006/relationships" xmlns:p="http://schemas.openxmlformats.org/presentationml/2006/main">
  <p:tag name="AS_UNIQUEID" val="53"/>
</p:tagLst>
</file>

<file path=ppt/tags/tag40.xml><?xml version="1.0" encoding="utf-8"?>
<p:tagLst xmlns:a="http://schemas.openxmlformats.org/drawingml/2006/main" xmlns:r="http://schemas.openxmlformats.org/officeDocument/2006/relationships" xmlns:p="http://schemas.openxmlformats.org/presentationml/2006/main">
  <p:tag name="AS_UNIQUEID" val="46"/>
</p:tagLst>
</file>

<file path=ppt/tags/tag41.xml><?xml version="1.0" encoding="utf-8"?>
<p:tagLst xmlns:a="http://schemas.openxmlformats.org/drawingml/2006/main" xmlns:r="http://schemas.openxmlformats.org/officeDocument/2006/relationships" xmlns:p="http://schemas.openxmlformats.org/presentationml/2006/main">
  <p:tag name="AS_UNIQUEID" val="47"/>
</p:tagLst>
</file>

<file path=ppt/tags/tag42.xml><?xml version="1.0" encoding="utf-8"?>
<p:tagLst xmlns:a="http://schemas.openxmlformats.org/drawingml/2006/main" xmlns:r="http://schemas.openxmlformats.org/officeDocument/2006/relationships" xmlns:p="http://schemas.openxmlformats.org/presentationml/2006/main">
  <p:tag name="AS_UNIQUEID" val="4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6d9d7403-2d8c-4818-ae25-2c5629bc7330"/>
    <ds:schemaRef ds:uri="http://purl.org/dc/terms/"/>
    <ds:schemaRef ds:uri="d8ecf516-e360-4672-81b9-68723bedb71f"/>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501FA98E-5ABD-4E73-BC00-AE937E3CF1A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64</TotalTime>
  <Words>1353</Words>
  <Application>Microsoft Macintosh PowerPoint</Application>
  <PresentationFormat>Widescreen</PresentationFormat>
  <Paragraphs>122</Paragraphs>
  <Slides>15</Slides>
  <Notes>14</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30</cp:revision>
  <dcterms:created xsi:type="dcterms:W3CDTF">2020-06-24T14:35:04Z</dcterms:created>
  <dcterms:modified xsi:type="dcterms:W3CDTF">2024-11-13T12:13:17Z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