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03" autoAdjust="0"/>
    <p:restoredTop sz="88844"/>
  </p:normalViewPr>
  <p:slideViewPr>
    <p:cSldViewPr snapToGrid="0" snapToObjects="1">
      <p:cViewPr varScale="1">
        <p:scale>
          <a:sx n="109" d="100"/>
          <a:sy n="109" d="100"/>
        </p:scale>
        <p:origin x="1288"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u" sz="1200" b="0" i="0" strike="noStrike" cap="none" spc="0" baseline="0" dirty="0">
                <a:solidFill>
                  <a:srgbClr val="000000"/>
                </a:solidFill>
                <a:effectLst/>
                <a:latin typeface="+mn-lt"/>
                <a:ea typeface="Calibri"/>
                <a:cs typeface="Calibri"/>
              </a:rPr>
              <a:t>A túlzott RCS kitettség hosszú távon súlyos egészségügyi problémákat okozhat a munkavállalóknak. Ezért fontos, hogy minden munkavállaló tisztában legyen azokkal az iránymutató gyakorlatokkal, amelyek korlátozzák vagy megszüntetik a szilikapornak való kitettséget.</a:t>
            </a:r>
          </a:p>
          <a:p>
            <a:endParaRPr lang="en-US" sz="1200" b="0" i="0" u="none" strike="noStrike" kern="1200" dirty="0">
              <a:solidFill>
                <a:schemeClr val="tx1"/>
              </a:solidFill>
              <a:effectLst/>
              <a:latin typeface="+mn-lt"/>
              <a:ea typeface="+mn-ea"/>
              <a:cs typeface="+mn-cs"/>
            </a:endParaRPr>
          </a:p>
          <a:p>
            <a:r>
              <a:rPr lang="hu" sz="1200" b="0" i="0" strike="noStrike" cap="none" spc="0" baseline="0" dirty="0">
                <a:solidFill>
                  <a:srgbClr val="000000"/>
                </a:solidFill>
                <a:effectLst/>
                <a:latin typeface="+mn-lt"/>
                <a:ea typeface="Calibri"/>
                <a:cs typeface="Calibri"/>
              </a:rPr>
              <a:t>Ez a képzés a pormonitorozásról nyújt tájékoztatást.</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u" sz="1200" b="0" i="0" strike="noStrike" cap="none" spc="0" baseline="0" dirty="0">
                <a:solidFill>
                  <a:srgbClr val="000000"/>
                </a:solidFill>
                <a:effectLst/>
                <a:latin typeface="+mn-lt"/>
                <a:ea typeface="Calibri"/>
                <a:cs typeface="Calibri"/>
              </a:rPr>
              <a:t>A statikus megfigyelés vizsgálati célokra is alkalmazható, a levegőben szálló por és az RCS konkrét forrásainak azonosítására.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u" sz="1000" b="0" i="0" strike="noStrike" cap="none" spc="0" baseline="0">
                <a:solidFill>
                  <a:srgbClr val="000000"/>
                </a:solidFill>
                <a:effectLst/>
                <a:latin typeface="Helvetica"/>
                <a:ea typeface="Helvetica"/>
                <a:cs typeface="Helvetica"/>
              </a:rPr>
              <a:t>Ez a képzési csomag a NEPSI Gyakorlati Útmutatójának részeként készült - látogasson el a guide.nepsi.eu oldalra.</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u" sz="1400" b="1" i="0" strike="noStrike" cap="none" spc="0" baseline="0">
                <a:solidFill>
                  <a:srgbClr val="F6A317"/>
                </a:solidFill>
                <a:effectLst/>
                <a:latin typeface="Helvetica"/>
                <a:ea typeface="Helvetica"/>
                <a:cs typeface="Helvetica"/>
              </a:rPr>
              <a:t>A PORMONITOROZÁS IRÁNYMUTATÓ GYAKORLATAINAK ALKALMAZÁSA (MUNKAVÁLLALÓK SZÁMÁRA)</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743824" cy="850900"/>
          </a:xfrm>
        </p:spPr>
        <p:txBody>
          <a:bodyPr anchor="t"/>
          <a:lstStyle/>
          <a:p>
            <a:pPr>
              <a:lnSpc>
                <a:spcPct val="100000"/>
              </a:lnSpc>
            </a:pPr>
            <a:r>
              <a:rPr lang="hu" sz="2800" b="1" i="0" strike="noStrike" cap="none" spc="0" baseline="0">
                <a:solidFill>
                  <a:srgbClr val="FFFFFF"/>
                </a:solidFill>
                <a:effectLst/>
                <a:latin typeface="Helvetica"/>
                <a:ea typeface="Helvetica"/>
                <a:cs typeface="Helvetica"/>
              </a:rPr>
              <a:t>A PORMONITOROZÁS IRÁNYMUTATÓ GYAKORLATAINAK ALKALMAZÁSA (MUNKAVÁLLALÓK SZÁMÁRA)</a:t>
            </a:r>
          </a:p>
          <a:p>
            <a:pPr>
              <a:lnSpc>
                <a:spcPct val="100000"/>
              </a:lnSpc>
            </a:pPr>
            <a:endParaRPr lang="en-US" sz="280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147560" y="228600"/>
            <a:ext cx="4648200"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HU" sz="2800" dirty="0"/>
              <a:t>BEVEZETŐ (AZ OKTATÓ SZÁMÁRA)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u-HU" sz="1800" dirty="0">
                <a:latin typeface="Helvetica"/>
                <a:cs typeface="Helvetica"/>
              </a:rPr>
              <a:t>A NEPSI iránymutató gyakorlatai megvalósításának oktatási részéhez a NEPSI kidolgozott egy oktatási segédanyag csomagot.</a:t>
            </a:r>
          </a:p>
          <a:p>
            <a:pPr>
              <a:lnSpc>
                <a:spcPts val="2400"/>
              </a:lnSpc>
            </a:pPr>
            <a:r>
              <a:rPr lang="hu-HU" sz="1800" dirty="0">
                <a:latin typeface="Helvetica"/>
                <a:cs typeface="Helvetica"/>
              </a:rPr>
              <a:t>Minden PowerPoint képzési csomag egy-egy olyan témát tárgyal, amely a kristályos szilícium-dioxidot tartalmazó anyagokat felhasználó iparágak munkavállalói számára relevánsak. A csomagok tájékoztatást nyújtanak a témához kapcsolódó porexpozíciós kockázatokról, valamint az ezek csökkentésére rendelkezésre álló helyes gyakorlatokról és intézkedésekről. A képzés célja a munkavállalók tájékoztatása és oktatása, annak érdekében, hogy segítse őket az ellenőrző intézkedések hatékony alkalmazásában és a belélegezhető kristályos szilícium-dioxidnak (RCS) való kitettségük csökkentésében a munkahelyükön.</a:t>
            </a:r>
          </a:p>
          <a:p>
            <a:pPr>
              <a:lnSpc>
                <a:spcPts val="2400"/>
              </a:lnSpc>
            </a:pPr>
            <a:r>
              <a:rPr lang="hu-HU" sz="1800" dirty="0">
                <a:latin typeface="Helvetica"/>
                <a:cs typeface="Helvetica"/>
              </a:rPr>
              <a:t>Használja az üres sablonokat és a helyőrzőket (azok a részek, ahová egyedi szövegeket tud beilleszteni), hogy szükség szerint további információkkal egészítse ki ezt a képzési csomagot.</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FELHÍVJUK FIGYELMÉT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u" sz="1800" b="0" i="0" strike="noStrike" cap="none" spc="0" baseline="0">
                <a:solidFill>
                  <a:srgbClr val="000000"/>
                </a:solidFill>
                <a:effectLst/>
                <a:latin typeface="Helvetica"/>
                <a:ea typeface="Helvetica"/>
                <a:cs typeface="Helvetica"/>
              </a:rPr>
              <a:t>Az oktatóanyagban szereplő információk tájékoztató jellegűek. Nem szabvány, nem előírás, nem jár jogi kötelezettségekkel, és semmiképpen sem írja felül az egészségügyi jogszabályok és irányelvek által támasztott kötelezettségeket.</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BEVEZETÉS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hu" sz="1800" b="1" i="0" strike="noStrike" cap="none" spc="0" baseline="0" dirty="0">
                <a:solidFill>
                  <a:srgbClr val="000000"/>
                </a:solidFill>
                <a:effectLst/>
                <a:latin typeface="Helvetica"/>
                <a:ea typeface="Helvetica"/>
                <a:cs typeface="Helvetica"/>
              </a:rPr>
              <a:t>A foglalkozási ártalmakkal szembeni védekezés elsajátítása kiemelt fontosságú.</a:t>
            </a:r>
          </a:p>
          <a:p>
            <a:pPr>
              <a:lnSpc>
                <a:spcPts val="2400"/>
              </a:lnSpc>
            </a:pPr>
            <a:r>
              <a:rPr lang="hu" sz="1800" b="0" i="0" strike="noStrike" cap="none" spc="0" baseline="0" dirty="0">
                <a:solidFill>
                  <a:srgbClr val="000000"/>
                </a:solidFill>
                <a:effectLst/>
                <a:latin typeface="Helvetica"/>
                <a:ea typeface="Helvetica"/>
                <a:cs typeface="Helvetica"/>
              </a:rPr>
              <a:t>Ezen a képzésen a következőket tanulhatja meg:</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Hogyan használják a por nyomon követését a belélegezhető kristályos szilícium-dioxid (RCS) megelőzésére és szabályozására</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monitorozás típusai</a:t>
            </a:r>
          </a:p>
          <a:p>
            <a:pPr marL="285750" indent="-28575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 pormonitorozás előnyei </a:t>
            </a:r>
          </a:p>
          <a:p>
            <a:pPr marL="285750" indent="-285750">
              <a:lnSpc>
                <a:spcPts val="2400"/>
              </a:lnSpc>
              <a:buFont typeface="Arial" panose="020B0604020202020204" pitchFamily="34" charset="0"/>
              <a:buChar char="•"/>
            </a:pPr>
            <a:endParaRPr lang="en-US" sz="1800" dirty="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PORKEZELÉSI MÓDSZEREK</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87813" cy="3682369"/>
          </a:xfrm>
        </p:spPr>
        <p:txBody>
          <a:bodyPr/>
          <a:lstStyle/>
          <a:p>
            <a:pPr>
              <a:lnSpc>
                <a:spcPts val="2400"/>
              </a:lnSpc>
            </a:pPr>
            <a:r>
              <a:rPr lang="hu" sz="1800" b="0" i="0" strike="noStrike" cap="none" spc="0" baseline="0" dirty="0">
                <a:solidFill>
                  <a:srgbClr val="000000"/>
                </a:solidFill>
                <a:effectLst/>
                <a:latin typeface="Helvetica"/>
                <a:ea typeface="Helvetica"/>
                <a:cs typeface="Helvetica"/>
              </a:rPr>
              <a:t>Emlékeztetőül, ez az öt fő porszabályozási technika. Bár ezek nem kapcsolódnak közvetlenül a monitorozáshoz, fontos megjegyezni őket! </a:t>
            </a:r>
          </a:p>
          <a:p>
            <a:pPr>
              <a:lnSpc>
                <a:spcPts val="2400"/>
              </a:lnSpc>
            </a:pPr>
            <a:r>
              <a:rPr lang="hu" sz="1800" b="0" i="0" strike="noStrike" cap="none" spc="0" baseline="0" dirty="0">
                <a:solidFill>
                  <a:srgbClr val="000000"/>
                </a:solidFill>
                <a:effectLst/>
                <a:latin typeface="Helvetica"/>
                <a:ea typeface="Helvetica"/>
                <a:cs typeface="Helvetica"/>
              </a:rPr>
              <a:t>A porterhelés monitorozásának eredményei segítenek a meglévő porcsökkentő intézkedések hatékonyságának értékelésében, és segítenek azonosítani azokat a helyzeteket, ahol további ellenőrzésekre lehet szükség.</a:t>
            </a:r>
          </a:p>
          <a:p>
            <a:pPr>
              <a:lnSpc>
                <a:spcPts val="2400"/>
              </a:lnSpc>
            </a:pPr>
            <a:endParaRPr lang="en-US" sz="2000" dirty="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48325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2006065"/>
          </a:xfrm>
          <a:prstGeom prst="rect">
            <a:avLst/>
          </a:prstGeom>
          <a:noFill/>
        </p:spPr>
        <p:txBody>
          <a:bodyPr wrap="square" rtlCol="0">
            <a:spAutoFit/>
          </a:bodyPr>
          <a:lstStyle/>
          <a:p>
            <a:pPr>
              <a:spcAft>
                <a:spcPts val="300"/>
              </a:spcAft>
            </a:pPr>
            <a:r>
              <a:rPr lang="hu" sz="1050" b="1" i="0" strike="noStrike" cap="none" spc="50" baseline="0" dirty="0">
                <a:solidFill>
                  <a:srgbClr val="EF9A2E"/>
                </a:solidFill>
                <a:effectLst/>
                <a:latin typeface="Futura Medium"/>
                <a:ea typeface="Futura Medium"/>
                <a:cs typeface="Futura Medium"/>
              </a:rPr>
              <a:t>EGYÉNI ÉS MUNKAHELYI HIGIÉNIA</a:t>
            </a:r>
          </a:p>
          <a:p>
            <a:r>
              <a:rPr lang="hu" sz="1200" b="0" i="0" strike="noStrike" cap="none" spc="0" baseline="0" dirty="0">
                <a:solidFill>
                  <a:srgbClr val="000000"/>
                </a:solidFill>
                <a:effectLst/>
                <a:latin typeface="Calibri"/>
                <a:ea typeface="Calibri"/>
                <a:cs typeface="Calibri"/>
              </a:rPr>
              <a:t>A munkaruhák mosásával és a folyamatok során keletkező por felporszívózásával megakadályozható, hogy a por idővel felhalmozódjon - a tiszta munkaterület biztonságos munkaterület.</a:t>
            </a:r>
          </a:p>
          <a:p>
            <a:endParaRPr lang="en-US" dirty="0"/>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483255"/>
            <a:ext cx="2134063" cy="1700960"/>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ELKERÍTÉS</a:t>
            </a:r>
          </a:p>
          <a:p>
            <a:pPr>
              <a:spcAft>
                <a:spcPts val="300"/>
              </a:spcAft>
            </a:pPr>
            <a:r>
              <a:rPr lang="hu" sz="1200" b="0" i="0" strike="noStrike" cap="none" spc="0" baseline="0">
                <a:solidFill>
                  <a:srgbClr val="000000"/>
                </a:solidFill>
                <a:effectLst/>
                <a:latin typeface="Calibri"/>
                <a:ea typeface="Calibri"/>
                <a:cs typeface="Calibri"/>
              </a:rPr>
              <a:t>Az RCS-t képző folyamatok zárt környezetben történő végrehajtása a forrásnál akadályozza meg a por terjedését és az annak való kitettséget.</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ELSZÍVÁS / SZELLŐZÉS</a:t>
            </a:r>
          </a:p>
          <a:p>
            <a:pPr>
              <a:spcAft>
                <a:spcPts val="300"/>
              </a:spcAft>
            </a:pPr>
            <a:r>
              <a:rPr lang="hu" sz="1200" b="0" i="0" strike="noStrike" cap="none" spc="0" baseline="0">
                <a:solidFill>
                  <a:srgbClr val="000000"/>
                </a:solidFill>
                <a:effectLst/>
                <a:latin typeface="Calibri"/>
                <a:ea typeface="Calibri"/>
                <a:cs typeface="Calibri"/>
              </a:rPr>
              <a:t>Az RCS felfogása a forrásnál, mielőtt még ki lennénk téve neki, és a szennyezett levegő cseréje tiszta levegőre.</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VÉDŐFELSZERELÉS (PPE)</a:t>
            </a:r>
          </a:p>
          <a:p>
            <a:r>
              <a:rPr lang="hu" sz="1200" b="0" i="0" strike="noStrike" cap="none" spc="0" baseline="0">
                <a:solidFill>
                  <a:srgbClr val="000000"/>
                </a:solidFill>
                <a:effectLst/>
                <a:latin typeface="Calibri"/>
                <a:ea typeface="Calibri"/>
                <a:cs typeface="Calibri"/>
              </a:rPr>
              <a:t>A PPE-k (egyéni védőfelszerelések, pl. arcvédő maszkok) védik a munkavállalókat a portól, ha más intézkedések nem elegendőek az expozíciós kockázatok kezelésére.</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hu" sz="1050" b="1" i="0" strike="noStrike" cap="none" spc="50" baseline="0">
                <a:solidFill>
                  <a:srgbClr val="EF9A2E"/>
                </a:solidFill>
                <a:effectLst/>
                <a:latin typeface="Futura Medium"/>
                <a:ea typeface="Futura Medium"/>
                <a:cs typeface="Futura Medium"/>
              </a:rPr>
              <a:t>VÍZ</a:t>
            </a:r>
          </a:p>
          <a:p>
            <a:pPr>
              <a:spcAft>
                <a:spcPts val="300"/>
              </a:spcAft>
            </a:pPr>
            <a:r>
              <a:rPr lang="hu" sz="1200" b="0" i="0" strike="noStrike" cap="none" spc="0" baseline="0">
                <a:solidFill>
                  <a:srgbClr val="000000"/>
                </a:solidFill>
                <a:effectLst/>
                <a:latin typeface="Calibri"/>
                <a:ea typeface="Calibri"/>
                <a:cs typeface="Calibri"/>
              </a:rPr>
              <a:t>A folyamatok nedvesen tartása megakadályozza a por levegőbe kerülését, mivel a víz csapdába ejti a porrészecskéket.</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p:txBody>
          <a:bodyPr anchor="t"/>
          <a:lstStyle/>
          <a:p>
            <a:pPr>
              <a:lnSpc>
                <a:spcPct val="100000"/>
              </a:lnSpc>
            </a:pPr>
            <a:r>
              <a:rPr lang="hu" sz="2800" b="1" i="0" strike="noStrike" cap="none" spc="0" baseline="0" dirty="0">
                <a:solidFill>
                  <a:srgbClr val="F6A317"/>
                </a:solidFill>
                <a:effectLst/>
                <a:latin typeface="Helvetica"/>
                <a:ea typeface="Helvetica"/>
                <a:cs typeface="Helvetica"/>
              </a:rPr>
              <a:t>HOGYAN HASZNÁLJÁK A PORMONITOROZÁST AZ RCS-EXPOZÍCIÓ CSÖKKENTÉSÉRE</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31537"/>
            <a:ext cx="5453624" cy="3236531"/>
          </a:xfrm>
        </p:spPr>
        <p:txBody>
          <a:bodyPr/>
          <a:lstStyle/>
          <a:p>
            <a:pPr>
              <a:lnSpc>
                <a:spcPts val="2400"/>
              </a:lnSpc>
            </a:pPr>
            <a:r>
              <a:rPr lang="hu" sz="1800" b="0" i="0" strike="noStrike" cap="none" spc="0" baseline="0" dirty="0">
                <a:solidFill>
                  <a:srgbClr val="000000"/>
                </a:solidFill>
                <a:effectLst/>
                <a:latin typeface="Helvetica"/>
                <a:ea typeface="Helvetica"/>
                <a:cs typeface="Helvetica"/>
              </a:rPr>
              <a:t>A kristályos szilícium-dioxidot tartalmazó anyagokkal dolgozó iparágak és vállalatok kötelesek rendszeresen ellenőrizni a munkahelyi porexpozíció szintjét. </a:t>
            </a:r>
          </a:p>
          <a:p>
            <a:pPr>
              <a:lnSpc>
                <a:spcPts val="2400"/>
              </a:lnSpc>
            </a:pPr>
            <a:r>
              <a:rPr lang="hu" sz="1800" b="0" i="0" strike="noStrike" cap="none" spc="0" baseline="0" dirty="0">
                <a:solidFill>
                  <a:srgbClr val="000000"/>
                </a:solidFill>
                <a:effectLst/>
                <a:latin typeface="Helvetica"/>
                <a:ea typeface="Helvetica"/>
                <a:cs typeface="Helvetica"/>
              </a:rPr>
              <a:t>A pormonitorozás a levegő minőségére vonatkozó adatok gyűjtésére és a munkahelyi levegőben lévő porszemcsék mennyiségének meghatározására szolgáló eljárás.</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241611" y="1564896"/>
            <a:ext cx="4094333" cy="4970412"/>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6857996"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PORMONITOROZÁS ELŐNYEI</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50862"/>
            <a:ext cx="11018517" cy="3682369"/>
          </a:xfrm>
        </p:spPr>
        <p:txBody>
          <a:bodyPr/>
          <a:lstStyle/>
          <a:p>
            <a:pPr>
              <a:lnSpc>
                <a:spcPts val="2400"/>
              </a:lnSpc>
              <a:spcAft>
                <a:spcPts val="1000"/>
              </a:spcAft>
            </a:pPr>
            <a:r>
              <a:rPr lang="hu" sz="1800" b="0" i="0" strike="noStrike" cap="none" spc="0" baseline="0" dirty="0">
                <a:solidFill>
                  <a:srgbClr val="000000"/>
                </a:solidFill>
                <a:effectLst/>
                <a:latin typeface="Helvetica"/>
                <a:ea typeface="Helvetica"/>
                <a:cs typeface="Helvetica"/>
              </a:rPr>
              <a:t>A pormonitorozás lehetővé teszi a vállalatok számára, hogy:</a:t>
            </a:r>
          </a:p>
          <a:p>
            <a:pPr marL="342900" indent="-342900">
              <a:lnSpc>
                <a:spcPts val="2400"/>
              </a:lnSpc>
              <a:spcBef>
                <a:spcPct val="0"/>
              </a:spcBef>
              <a:spcAft>
                <a:spcPts val="600"/>
              </a:spcAft>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Értékeljék a munkavállalókat érintő foglalkozási kockázatok szintjét, és ennek megfelelően védelmet adjanak. </a:t>
            </a:r>
          </a:p>
          <a:p>
            <a:pPr marL="342900" indent="-342900">
              <a:lnSpc>
                <a:spcPts val="2400"/>
              </a:lnSpc>
              <a:spcBef>
                <a:spcPct val="0"/>
              </a:spcBef>
              <a:spcAft>
                <a:spcPts val="600"/>
              </a:spcAft>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Ellenőrizzék, hogy a porszintek a nemzeti foglalkozási expozíciós határértékeken belül vannak-e.</a:t>
            </a:r>
          </a:p>
          <a:p>
            <a:pPr marL="342900" indent="-342900">
              <a:lnSpc>
                <a:spcPts val="2400"/>
              </a:lnSpc>
              <a:spcBef>
                <a:spcPct val="0"/>
              </a:spcBef>
              <a:spcAft>
                <a:spcPts val="600"/>
              </a:spcAft>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Teljes áttekintésük legyen a telephelyeiken tapasztalható expozíciós szintekről (magas és alacsony szinten kitett munkavállalókról).</a:t>
            </a:r>
          </a:p>
          <a:p>
            <a:pPr marL="342900" indent="-342900">
              <a:lnSpc>
                <a:spcPts val="2400"/>
              </a:lnSpc>
              <a:spcBef>
                <a:spcPct val="0"/>
              </a:spcBef>
              <a:spcAft>
                <a:spcPts val="600"/>
              </a:spcAft>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Azonosítsák azokat a helyzeteket, amelyek további vizsgálatot vagy további intézkedések végrehajtását igénylik a kitettség csökkentése érdekében.</a:t>
            </a:r>
          </a:p>
          <a:p>
            <a:pPr marL="342900" indent="-342900">
              <a:lnSpc>
                <a:spcPts val="2400"/>
              </a:lnSpc>
              <a:spcBef>
                <a:spcPct val="0"/>
              </a:spcBef>
              <a:spcAft>
                <a:spcPts val="600"/>
              </a:spcAft>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Nyomon kövessék a végrehajtott porcsökkentő intézkedések eredményeit és hatékonyságát.</a:t>
            </a:r>
          </a:p>
          <a:p>
            <a:pPr marL="342900" indent="-342900">
              <a:lnSpc>
                <a:spcPts val="2400"/>
              </a:lnSpc>
              <a:spcBef>
                <a:spcPct val="0"/>
              </a:spcBef>
              <a:spcAft>
                <a:spcPts val="600"/>
              </a:spcAft>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Dokumentálja a szabályozási követelményeknek való megfelelésüket (DEL).</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A MEGFIGYELÉS TÍPUSAI</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anchor="t"/>
          <a:lstStyle/>
          <a:p>
            <a:pPr>
              <a:lnSpc>
                <a:spcPts val="2400"/>
              </a:lnSpc>
              <a:spcAft>
                <a:spcPts val="1000"/>
              </a:spcAft>
            </a:pPr>
            <a:r>
              <a:rPr lang="hu" sz="1800" b="0" i="0" strike="noStrike" cap="none" spc="0" baseline="0">
                <a:solidFill>
                  <a:srgbClr val="000000"/>
                </a:solidFill>
                <a:effectLst/>
                <a:latin typeface="Helvetica"/>
                <a:ea typeface="Helvetica"/>
                <a:cs typeface="Helvetica"/>
              </a:rPr>
              <a:t>A pormonitorozásnak két típusa van, amelyek kombinálva vagy külön-külön is alkalmazhatók:</a:t>
            </a:r>
          </a:p>
          <a:p>
            <a:pPr>
              <a:lnSpc>
                <a:spcPts val="2400"/>
              </a:lnSpc>
            </a:pPr>
            <a:r>
              <a:rPr lang="hu" sz="1800" b="1" i="0" strike="noStrike" cap="none" spc="0" baseline="0">
                <a:solidFill>
                  <a:srgbClr val="000000"/>
                </a:solidFill>
                <a:effectLst/>
                <a:latin typeface="Helvetica"/>
                <a:ea typeface="Helvetica"/>
                <a:cs typeface="Helvetica"/>
              </a:rPr>
              <a:t>Egyéni megfigyelés</a:t>
            </a:r>
          </a:p>
          <a:p>
            <a:pPr marL="342900" indent="-342900">
              <a:lnSpc>
                <a:spcPts val="2400"/>
              </a:lnSpc>
              <a:spcAft>
                <a:spcPts val="1000"/>
              </a:spcAft>
              <a:buFont typeface="Arial"/>
              <a:buChar char="•"/>
            </a:pPr>
            <a:r>
              <a:rPr lang="hu" sz="1800" b="0" i="0" strike="noStrike" cap="none" spc="0" baseline="0">
                <a:solidFill>
                  <a:srgbClr val="000000"/>
                </a:solidFill>
                <a:effectLst/>
                <a:latin typeface="Helvetica"/>
                <a:ea typeface="Helvetica"/>
                <a:cs typeface="Helvetica"/>
              </a:rPr>
              <a:t>Ez a módszer megköveteli, hogy a dolgozók megfigyelő felszerelést viseljenek (a dolgozók légzési zónájában lévő levegő mintavételére), jellemzően a normál műszak időtartama alatt.</a:t>
            </a:r>
          </a:p>
          <a:p>
            <a:pPr>
              <a:lnSpc>
                <a:spcPts val="2400"/>
              </a:lnSpc>
            </a:pPr>
            <a:r>
              <a:rPr lang="hu" sz="1800" b="1" i="0" strike="noStrike" cap="none" spc="0" baseline="0">
                <a:solidFill>
                  <a:srgbClr val="000000"/>
                </a:solidFill>
                <a:effectLst/>
                <a:latin typeface="Helvetica"/>
                <a:ea typeface="Helvetica"/>
                <a:cs typeface="Helvetica"/>
              </a:rPr>
              <a:t>Statikus megfigyelés</a:t>
            </a:r>
          </a:p>
          <a:p>
            <a:pPr marL="342900" indent="-342900">
              <a:lnSpc>
                <a:spcPts val="2400"/>
              </a:lnSpc>
              <a:buFont typeface="Arial"/>
              <a:buChar char="•"/>
            </a:pPr>
            <a:r>
              <a:rPr lang="hu" sz="1800" b="0" i="0" strike="noStrike" cap="none" spc="0" baseline="0">
                <a:solidFill>
                  <a:srgbClr val="000000"/>
                </a:solidFill>
                <a:effectLst/>
                <a:latin typeface="Helvetica"/>
                <a:ea typeface="Helvetica"/>
                <a:cs typeface="Helvetica"/>
              </a:rPr>
              <a:t>Ezt a módszert a forrás kibocsátásának és a levegőminőségnek a meghatározására használják olyan helyiségekben, ahol a levegőben szálló por aggodalomra ad okot. A mintavételi eljárásnak a munkavállalók szokásos munkaidejét kell lefednie. </a:t>
            </a:r>
          </a:p>
          <a:p>
            <a:pPr>
              <a:lnSpc>
                <a:spcPts val="2400"/>
              </a:lnSpc>
            </a:pPr>
            <a:endParaRPr lang="en-US" sz="180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HOGYAN HATHAT ÖNRE A SZEMÉLYES MEGFIGYELÉS</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4" y="2701228"/>
            <a:ext cx="5453624" cy="3201832"/>
          </a:xfrm>
        </p:spPr>
        <p:txBody>
          <a:bodyPr/>
          <a:lstStyle/>
          <a:p>
            <a:pPr>
              <a:lnSpc>
                <a:spcPts val="2400"/>
              </a:lnSpc>
            </a:pPr>
            <a:r>
              <a:rPr lang="hu" sz="1800" b="0" i="0" strike="noStrike" cap="none" spc="0" baseline="0" dirty="0">
                <a:solidFill>
                  <a:srgbClr val="000000"/>
                </a:solidFill>
                <a:effectLst/>
                <a:latin typeface="Helvetica"/>
                <a:ea typeface="Helvetica"/>
                <a:cs typeface="Helvetica"/>
              </a:rPr>
              <a:t>A pormonitorozás a munkáltató felelőssége, de a munkavállalóknak részt kell venniük a folyamatban. Ilyen esetekben:</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viselje a felszerelést a munkaidő minél hosszabb részében.</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Ne zavarja a monitorozó berendezéseket</a:t>
            </a:r>
          </a:p>
          <a:p>
            <a:pPr marL="342900" indent="-342900">
              <a:lnSpc>
                <a:spcPts val="2400"/>
              </a:lnSpc>
              <a:buFont typeface="Arial" panose="020B0604020202020204" pitchFamily="34" charset="0"/>
              <a:buChar char="•"/>
            </a:pPr>
            <a:r>
              <a:rPr lang="hu" sz="1800" b="0" i="0" strike="noStrike" cap="none" spc="0" baseline="0" dirty="0">
                <a:solidFill>
                  <a:srgbClr val="000000"/>
                </a:solidFill>
                <a:effectLst/>
                <a:latin typeface="Helvetica"/>
                <a:ea typeface="Helvetica"/>
                <a:cs typeface="Helvetica"/>
              </a:rPr>
              <a:t>Jegyezze fel a műszak alatti tevékenységeket és por keletkezésével járó eseményeket (pl. meghibásodások, kiömlések).</a:t>
            </a:r>
          </a:p>
          <a:p>
            <a:pPr marL="342900" indent="-342900">
              <a:lnSpc>
                <a:spcPts val="2400"/>
              </a:lnSpc>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a:blip r:embed="rId3"/>
          <a:srcRect l="10814" r="10814"/>
          <a:stretch>
            <a:fillRect/>
          </a:stretch>
        </p:blipFill>
        <p:spPr>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22446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PORELLENŐRZÉSI EREDMÉNYEK</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2710478"/>
            <a:ext cx="5453624" cy="3201832"/>
          </a:xfrm>
        </p:spPr>
        <p:txBody>
          <a:bodyPr anchor="t"/>
          <a:lstStyle/>
          <a:p>
            <a:pPr marL="342900" indent="-342900">
              <a:lnSpc>
                <a:spcPts val="2400"/>
              </a:lnSpc>
              <a:buFont typeface="Arial"/>
              <a:buChar char="•"/>
            </a:pPr>
            <a:r>
              <a:rPr lang="hu" sz="1800" b="0" i="0" strike="noStrike" cap="none" spc="0" baseline="0" dirty="0">
                <a:solidFill>
                  <a:srgbClr val="000000"/>
                </a:solidFill>
                <a:effectLst/>
                <a:latin typeface="Helvetica"/>
                <a:ea typeface="Helvetica"/>
                <a:cs typeface="Helvetica"/>
              </a:rPr>
              <a:t>A munkavállalóknak jogukban áll kikérni a pormonitorozás eredményeit.</a:t>
            </a:r>
          </a:p>
          <a:p>
            <a:pPr marL="342900" indent="-342900">
              <a:lnSpc>
                <a:spcPts val="2400"/>
              </a:lnSpc>
              <a:buFont typeface="Arial"/>
              <a:buChar char="•"/>
            </a:pPr>
            <a:r>
              <a:rPr lang="hu" sz="1800" b="0" i="0" strike="noStrike" cap="none" spc="0" baseline="0" dirty="0">
                <a:solidFill>
                  <a:srgbClr val="000000"/>
                </a:solidFill>
                <a:effectLst/>
                <a:latin typeface="Helvetica"/>
                <a:ea typeface="Helvetica"/>
                <a:cs typeface="Helvetica"/>
              </a:rPr>
              <a:t>A munkáltatóknak az oktatások során tájékoztatást kell adniuk a porellenőrzés eredményeiről.</a:t>
            </a:r>
          </a:p>
          <a:p>
            <a:pPr marL="342900" indent="-342900">
              <a:lnSpc>
                <a:spcPts val="2400"/>
              </a:lnSpc>
              <a:buFont typeface="Arial"/>
              <a:buChar char="•"/>
            </a:pPr>
            <a:r>
              <a:rPr lang="hu" sz="1800" b="0" i="0" strike="noStrike" cap="none" spc="0" baseline="0" dirty="0">
                <a:solidFill>
                  <a:srgbClr val="000000"/>
                </a:solidFill>
                <a:effectLst/>
                <a:latin typeface="Helvetica"/>
                <a:ea typeface="Helvetica"/>
                <a:cs typeface="Helvetica"/>
              </a:rPr>
              <a:t>A porterhelés kockázatainak ismerete lehetővé teszi a munkavállalók számára, hogy hatékony intézkedéseket tegyenek azok kezelésére.</a:t>
            </a: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5" y="1640901"/>
            <a:ext cx="4724146"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A PORMONITOROZÁS ÁLTALÁNOS SZABÁLYAI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10991970" cy="3230407"/>
          </a:xfrm>
        </p:spPr>
        <p:txBody>
          <a:bodyPr/>
          <a:lstStyle/>
          <a:p>
            <a:pPr>
              <a:lnSpc>
                <a:spcPct val="100000"/>
              </a:lnSpc>
            </a:pPr>
            <a:r>
              <a:rPr lang="hu" sz="1600" b="1" i="0" strike="noStrike" cap="none" spc="0" baseline="0" dirty="0">
                <a:solidFill>
                  <a:srgbClr val="000000"/>
                </a:solidFill>
                <a:effectLst/>
                <a:latin typeface="Helvetica"/>
                <a:ea typeface="Helvetica"/>
                <a:cs typeface="Helvetica"/>
              </a:rPr>
              <a:t>MINDIG</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viselje a megfigyelőberendezést (ideális esetben) a műszak teljes időtartama alatt.</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 műszak alatti tevékenységek és események (pl. kiömlések és balesetek) feljegyzése. </a:t>
            </a:r>
          </a:p>
          <a:p>
            <a:pPr marL="285750" indent="-285750">
              <a:lnSpc>
                <a:spcPct val="100000"/>
              </a:lnSpc>
              <a:spcAft>
                <a:spcPts val="1000"/>
              </a:spcAft>
              <a:buSzPct val="85000"/>
              <a:buFont typeface=".Apple Color Emoji UI"/>
              <a:buChar char="✅"/>
            </a:pPr>
            <a:r>
              <a:rPr lang="hu" sz="1600" b="0" i="0" strike="noStrike" cap="none" spc="0" baseline="0" dirty="0">
                <a:solidFill>
                  <a:srgbClr val="000000"/>
                </a:solidFill>
                <a:effectLst/>
                <a:latin typeface="Helvetica"/>
                <a:ea typeface="Helvetica"/>
                <a:cs typeface="Helvetica"/>
              </a:rPr>
              <a:t>Kérje ki a pormonitorozás eredményeit</a:t>
            </a:r>
          </a:p>
          <a:p>
            <a:pPr>
              <a:lnSpc>
                <a:spcPct val="100000"/>
              </a:lnSpc>
            </a:pPr>
            <a:r>
              <a:rPr lang="hu" sz="1600" b="1" i="0" strike="noStrike" cap="none" spc="0" baseline="0" dirty="0">
                <a:solidFill>
                  <a:srgbClr val="000000"/>
                </a:solidFill>
                <a:effectLst/>
                <a:latin typeface="Helvetica"/>
                <a:ea typeface="Helvetica"/>
                <a:cs typeface="Helvetica"/>
              </a:rPr>
              <a:t>KERÜLJE</a:t>
            </a:r>
          </a:p>
          <a:p>
            <a:pPr marL="285750" indent="-285750">
              <a:lnSpc>
                <a:spcPct val="100000"/>
              </a:lnSpc>
              <a:buSzPct val="85000"/>
              <a:buFont typeface=".Apple Color Emoji UI"/>
              <a:buChar char="❌"/>
            </a:pPr>
            <a:r>
              <a:rPr lang="hu" sz="1600" b="0" i="0" strike="noStrike" cap="none" spc="0" baseline="0" dirty="0">
                <a:solidFill>
                  <a:srgbClr val="000000"/>
                </a:solidFill>
                <a:effectLst/>
                <a:latin typeface="Helvetica"/>
                <a:ea typeface="Helvetica"/>
                <a:cs typeface="Helvetica"/>
              </a:rPr>
              <a:t>A porfelügyeleti berendezések zavarását</a:t>
            </a:r>
          </a:p>
          <a:p>
            <a:pPr marL="285750" indent="-285750">
              <a:lnSpc>
                <a:spcPct val="100000"/>
              </a:lnSpc>
              <a:buSzPct val="85000"/>
              <a:buFont typeface=".Apple Color Emoji UI"/>
              <a:buChar char="❌"/>
            </a:pPr>
            <a:r>
              <a:rPr lang="hu" sz="1600" b="0" i="0" strike="noStrike" cap="none" spc="0" baseline="0" dirty="0">
                <a:solidFill>
                  <a:srgbClr val="FF0000"/>
                </a:solidFill>
                <a:effectLst/>
                <a:latin typeface="Helvetica"/>
                <a:ea typeface="Helvetica"/>
                <a:cs typeface="Helvetica"/>
              </a:rPr>
              <a:t>Oktató által kitöltendő - egyéni dia beillesztése esetén írjon ide egy rövid áttekintést annak tartalmáról.</a:t>
            </a:r>
          </a:p>
          <a:p>
            <a:pPr marL="285750" indent="-285750">
              <a:lnSpc>
                <a:spcPct val="100000"/>
              </a:lnSpc>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LEZÁRÁS</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641197" cy="3682369"/>
          </a:xfrm>
        </p:spPr>
        <p:txBody>
          <a:bodyPr anchor="t"/>
          <a:lstStyle/>
          <a:p>
            <a:pPr>
              <a:lnSpc>
                <a:spcPts val="2400"/>
              </a:lnSpc>
              <a:spcBef>
                <a:spcPts val="600"/>
              </a:spcBef>
              <a:spcAft>
                <a:spcPts val="1000"/>
              </a:spcAft>
            </a:pPr>
            <a:r>
              <a:rPr lang="hu" sz="1800" b="0" i="0" strike="noStrike" cap="none" spc="0" baseline="0" dirty="0">
                <a:solidFill>
                  <a:srgbClr val="000000"/>
                </a:solidFill>
                <a:effectLst/>
                <a:latin typeface="Helvetica"/>
                <a:ea typeface="Helvetica"/>
                <a:cs typeface="Helvetica"/>
              </a:rPr>
              <a:t>A pormonitorozás nem a munkavállaló felelőssége, de a pormonitorozási folyamat ismerete fontos mindazok számára, akik kristályos szilícium-dioxidot tartalmazó anyagokkal dolgoznak.</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A pormonitorozás fontos szempont a munkavállalók egészségének védelmében.</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A munkavállalóknak részt kell venniük a pormonitorozásban.</a:t>
            </a:r>
          </a:p>
          <a:p>
            <a:pPr marL="285750" indent="-285750">
              <a:lnSpc>
                <a:spcPts val="2400"/>
              </a:lnSpc>
              <a:spcBef>
                <a:spcPts val="600"/>
              </a:spcBef>
              <a:spcAft>
                <a:spcPts val="600"/>
              </a:spcAft>
              <a:buClr>
                <a:srgbClr val="F1B600"/>
              </a:buClr>
              <a:buSzPct val="120000"/>
              <a:buFont typeface="Wingdings" pitchFamily="2" charset="2"/>
              <a:buChar char="q"/>
            </a:pPr>
            <a:r>
              <a:rPr lang="hu" sz="1800" b="0" i="0" strike="noStrike" cap="none" spc="0" baseline="0" dirty="0">
                <a:solidFill>
                  <a:srgbClr val="000000"/>
                </a:solidFill>
                <a:effectLst/>
                <a:latin typeface="Helvetica"/>
                <a:ea typeface="Helvetica"/>
                <a:cs typeface="Helvetica"/>
              </a:rPr>
              <a:t>A munkavállalóknak joguk van kikérni és átnézni a pormonitorozási eredményeket, amit az oktatások során ismertetni kell.</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u" sz="2800" b="1" i="0" strike="noStrike" cap="none" spc="0" baseline="0">
                <a:solidFill>
                  <a:srgbClr val="F6A317"/>
                </a:solidFill>
                <a:effectLst/>
                <a:latin typeface="Helvetica"/>
                <a:ea typeface="Helvetica"/>
                <a:cs typeface="Helvetica"/>
              </a:rPr>
              <a:t>ÜRES DIA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hu" sz="1800" b="0" i="0" strike="noStrike" cap="none" spc="0" baseline="0">
                <a:solidFill>
                  <a:srgbClr val="000000"/>
                </a:solidFill>
                <a:effectLst/>
                <a:latin typeface="Helvetica"/>
                <a:ea typeface="Helvetica"/>
                <a:cs typeface="Helvetica"/>
              </a:rPr>
              <a:t>Hozzon létre ezen a dián egy adott munkakörnyezetre/munkakörülményre szabott egyéni tananyagot.</a:t>
            </a:r>
          </a:p>
          <a:p>
            <a:pPr>
              <a:lnSpc>
                <a:spcPts val="2400"/>
              </a:lnSpc>
            </a:pPr>
            <a:r>
              <a:rPr lang="hu" sz="1800" b="0" i="0" strike="noStrike" cap="none" spc="0" baseline="0">
                <a:solidFill>
                  <a:srgbClr val="000000"/>
                </a:solidFill>
                <a:effectLst/>
                <a:latin typeface="Helvetica"/>
                <a:ea typeface="Helvetica"/>
                <a:cs typeface="Helvetica"/>
              </a:rPr>
              <a:t>A kép megváltoztatásához kattintson a jobb gombbal &gt; kép módosítása &gt; fájlból.</a:t>
            </a:r>
          </a:p>
          <a:p>
            <a:pPr>
              <a:lnSpc>
                <a:spcPts val="2400"/>
              </a:lnSpc>
            </a:pPr>
            <a:r>
              <a:rPr lang="hu" sz="1800" b="0" i="0" strike="noStrike" cap="none" spc="0" baseline="0">
                <a:solidFill>
                  <a:srgbClr val="000000"/>
                </a:solidFill>
                <a:effectLst/>
                <a:latin typeface="Helvetica"/>
                <a:ea typeface="Helvetica"/>
                <a:cs typeface="Helvetica"/>
              </a:rPr>
              <a:t>Ha további diákat szeretne létrehozni, kattintson a fenti 'Új dia' fülre.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hu" sz="2800" b="1" i="0" strike="noStrike" cap="none" spc="0" baseline="0">
                <a:solidFill>
                  <a:srgbClr val="F6A317"/>
                </a:solidFill>
                <a:effectLst/>
                <a:latin typeface="Helvetica"/>
                <a:ea typeface="Helvetica"/>
                <a:cs typeface="Helvetica"/>
              </a:rPr>
              <a:t>TOVÁBBI KÉPZÉSI ANYAGOK</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75131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3" history="0"/>
              </a:rPr>
              <a:t>Iránymutató gyakorlatok a pormonitorozáshoz (2.3.1.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3" history="0"/>
              </a:rPr>
              <a:t>A valós idejű pormonitorozás iránymutató gyakorlatai </a:t>
            </a:r>
            <a:br>
              <a:rPr lang="en-IN" sz="1600" b="0" i="0" strike="noStrike" cap="none" spc="0" baseline="0" dirty="0">
                <a:solidFill>
                  <a:srgbClr val="000000"/>
                </a:solidFill>
                <a:effectLst/>
                <a:latin typeface="Helvetica"/>
                <a:ea typeface="Helvetica"/>
                <a:cs typeface="Helvetica"/>
                <a:hlinkClick r:id="rId3" history="0"/>
              </a:rPr>
            </a:br>
            <a:r>
              <a:rPr lang="hu" sz="1600" b="0" i="0" strike="noStrike" cap="none" spc="0" baseline="0" dirty="0">
                <a:solidFill>
                  <a:srgbClr val="000000"/>
                </a:solidFill>
                <a:effectLst/>
                <a:latin typeface="Helvetica"/>
                <a:ea typeface="Helvetica"/>
                <a:cs typeface="Helvetica"/>
                <a:hlinkClick r:id="rId3" history="0"/>
              </a:rPr>
              <a:t>(2.3.2. feladatlap)</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4" history="0"/>
              </a:rPr>
              <a:t>NEPSI gyakorlati útmutató</a:t>
            </a:r>
          </a:p>
          <a:p>
            <a:pPr marL="285750" indent="-285750">
              <a:lnSpc>
                <a:spcPts val="2300"/>
              </a:lnSpc>
              <a:spcBef>
                <a:spcPts val="600"/>
              </a:spcBef>
              <a:spcAft>
                <a:spcPts val="600"/>
              </a:spcAft>
              <a:buSzPct val="130000"/>
              <a:buFont typeface="Arial" panose="020B0604020202020204" pitchFamily="34" charset="0"/>
              <a:buChar char="•"/>
            </a:pPr>
            <a:r>
              <a:rPr lang="hu" sz="1600" b="0" i="0" strike="noStrike" cap="none" spc="0" baseline="0" dirty="0">
                <a:solidFill>
                  <a:srgbClr val="000000"/>
                </a:solidFill>
                <a:effectLst/>
                <a:latin typeface="Helvetica"/>
                <a:ea typeface="Helvetica"/>
                <a:cs typeface="Helvetica"/>
                <a:hlinkClick r:id="rId5" history="0"/>
              </a:rPr>
              <a:t>NEPSI útmutató kkv-k számára</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hu" b="0" i="0" strike="noStrike" cap="none" spc="0" baseline="0" dirty="0">
                <a:solidFill>
                  <a:srgbClr val="000000"/>
                </a:solidFill>
                <a:effectLst/>
                <a:latin typeface="Calibri"/>
                <a:ea typeface="Calibri"/>
                <a:cs typeface="Calibri"/>
              </a:rPr>
              <a:t>Látogasson el a </a:t>
            </a:r>
            <a:r>
              <a:rPr lang="hu" b="1" i="0" strike="noStrike" cap="none" spc="0" baseline="0" dirty="0">
                <a:solidFill>
                  <a:srgbClr val="000000"/>
                </a:solidFill>
                <a:effectLst/>
                <a:latin typeface="Calibri"/>
                <a:ea typeface="Calibri"/>
                <a:cs typeface="Calibri"/>
              </a:rPr>
              <a:t>NEPSI e-tanulási platformjára</a:t>
            </a:r>
            <a:r>
              <a:rPr lang="hu" b="0" i="0" strike="noStrike" cap="none" spc="0" baseline="0" dirty="0">
                <a:solidFill>
                  <a:srgbClr val="000000"/>
                </a:solidFill>
                <a:effectLst/>
                <a:latin typeface="Calibri"/>
                <a:ea typeface="Calibri"/>
                <a:cs typeface="Calibri"/>
              </a:rPr>
              <a:t> a </a:t>
            </a:r>
            <a:r>
              <a:rPr lang="hu" b="0" i="0" strike="noStrike" cap="none" spc="0" baseline="0" dirty="0">
                <a:solidFill>
                  <a:srgbClr val="000000"/>
                </a:solidFill>
                <a:effectLst/>
                <a:latin typeface="Calibri"/>
                <a:ea typeface="Calibri"/>
                <a:cs typeface="Calibri"/>
                <a:hlinkClick r:id="rId6" history="0"/>
              </a:rPr>
              <a:t>training.nepsi.eu</a:t>
            </a:r>
            <a:r>
              <a:rPr lang="hu" b="0" i="0" strike="noStrike" cap="none" spc="0" baseline="0" dirty="0">
                <a:solidFill>
                  <a:srgbClr val="000000"/>
                </a:solidFill>
                <a:effectLst/>
                <a:latin typeface="Calibri"/>
                <a:ea typeface="Calibri"/>
                <a:cs typeface="Calibri"/>
              </a:rPr>
              <a:t> oldalon, ahol további RCS-sel kapcsolatos tanulási anyagokat talál.</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8ADFF3-8CB6-4B6D-94E5-806C9FB955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schemas.microsoft.com/office/infopath/2007/PartnerControls"/>
    <ds:schemaRef ds:uri="http://schemas.microsoft.com/office/2006/metadata/properties"/>
    <ds:schemaRef ds:uri="http://purl.org/dc/terms/"/>
    <ds:schemaRef ds:uri="6d9d7403-2d8c-4818-ae25-2c5629bc7330"/>
    <ds:schemaRef ds:uri="http://schemas.microsoft.com/office/2006/documentManagement/types"/>
    <ds:schemaRef ds:uri="d8ecf516-e360-4672-81b9-68723bedb71f"/>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51</TotalTime>
  <Words>984</Words>
  <Application>Microsoft Macintosh PowerPoint</Application>
  <PresentationFormat>Widescreen</PresentationFormat>
  <Paragraphs>92</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37</cp:revision>
  <dcterms:created xsi:type="dcterms:W3CDTF">2020-06-24T14:35:04Z</dcterms:created>
  <dcterms:modified xsi:type="dcterms:W3CDTF">2024-11-13T12:13:26Z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