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4149C840-8AC1-43F1-A2A8-C117FC58A3E7}" v="5" dt="2022-09-22T08:49:03.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Par exemple, lorsque vous effectuez des processus à haute énergie sur des minéraux contenant de la silice cristalline, utilisez un appareil doté d'une extraction de la poussière ou d’un système à eau. (Voir image ci-dessus).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 sz="1400" b="1" i="0" strike="noStrike" cap="none" spc="0" baseline="0">
                <a:solidFill>
                  <a:srgbClr val="F6A317"/>
                </a:solidFill>
                <a:effectLst/>
                <a:latin typeface="Helvetica"/>
                <a:ea typeface="Helvetica"/>
                <a:cs typeface="Helvetica"/>
              </a:rPr>
              <a:t>FORMATION AUX BONNES PRATIQUES POUR TRAVAILLER AVEC DES MATÉRIAUX CONTENANT DE LA SILICE CRISTALLINE</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708755" cy="1592826"/>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POUR TRAVAILLER AVEC DES MATÉRIAUX CONTENANT DE LA SILICE CRISTALLINE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62822"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594060" cy="3682369"/>
          </a:xfrm>
        </p:spPr>
        <p:txBody>
          <a:bodyPr lIns="91440" tIns="45720" rIns="91440" bIns="45720" anchor="t"/>
          <a:lstStyle/>
          <a:p>
            <a:pPr>
              <a:lnSpc>
                <a:spcPts val="2400"/>
              </a:lnSpc>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pPr>
            <a:r>
              <a:rPr lang="fr" sz="1800" b="0" i="0" strike="noStrike" cap="none" spc="0" baseline="0" dirty="0">
                <a:solidFill>
                  <a:srgbClr val="000000"/>
                </a:solidFill>
                <a:effectLst/>
                <a:latin typeface="Helvetica"/>
                <a:ea typeface="Helvetica"/>
                <a:cs typeface="Helvetica"/>
              </a:rPr>
              <a:t>Dans cette formation PowerPoint, vous apprendrez :</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mesures de contrôle de base pour prévenir ou minimiser l'exposition à la poussière de silice cristalline respirable (SCR) qui est nocive</a:t>
            </a:r>
          </a:p>
          <a:p>
            <a:pPr marL="285750" indent="-285750">
              <a:lnSpc>
                <a:spcPts val="2400"/>
              </a:lnSpc>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buFont typeface="Arial" panose="020B0604020202020204" pitchFamily="34" charset="0"/>
              <a:buChar char="•"/>
            </a:pPr>
            <a:endParaRPr lang="en-US" sz="1800" dirty="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1928"/>
            <a:ext cx="4387796" cy="2590690"/>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Il existe cinq techniques principales de contrôle des poussières utilisées pour gérer la SCR. Elles font partie des bonnes pratiques de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56225"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182281"/>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DE 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936"/>
            <a:ext cx="6449466"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bonnes pratiques sont essentielles pour nous protéger contre la SCR</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ARRÊTER LA POUSSIÈRE À LA SOURCE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lIns="91440" tIns="45720" rIns="91440" bIns="45720" anchor="t"/>
          <a:lstStyle/>
          <a:p>
            <a:pPr>
              <a:lnSpc>
                <a:spcPts val="2400"/>
              </a:lnSpc>
            </a:pPr>
            <a:r>
              <a:rPr lang="fr" sz="1800" b="0" i="0" strike="noStrike" cap="none" spc="0" baseline="0" dirty="0">
                <a:solidFill>
                  <a:srgbClr val="000000"/>
                </a:solidFill>
                <a:effectLst/>
                <a:latin typeface="Helvetica"/>
                <a:ea typeface="Helvetica"/>
                <a:cs typeface="Helvetica"/>
              </a:rPr>
              <a:t>En premier lieu, nous devons essayer de réduire le potentiel de production de poussière.</a:t>
            </a:r>
          </a:p>
          <a:p>
            <a:pPr>
              <a:lnSpc>
                <a:spcPts val="2400"/>
              </a:lnSpc>
            </a:pPr>
            <a:r>
              <a:rPr lang="fr" sz="1800" b="0" i="0" strike="noStrike" cap="none" spc="0" baseline="0" dirty="0">
                <a:solidFill>
                  <a:srgbClr val="000000"/>
                </a:solidFill>
                <a:effectLst/>
                <a:latin typeface="Helvetica"/>
                <a:ea typeface="Helvetica"/>
                <a:cs typeface="Helvetica"/>
              </a:rPr>
              <a:t>Si nous ne pouvons pas éviter la production de poussière, la manière la plus efficace de contrôler la poussière est de le faire à la source.</a:t>
            </a:r>
          </a:p>
          <a:p>
            <a:pPr>
              <a:lnSpc>
                <a:spcPts val="2400"/>
              </a:lnSpc>
            </a:pPr>
            <a:r>
              <a:rPr lang="fr" sz="1800" b="0" i="0" strike="noStrike" cap="none" spc="0" baseline="0" dirty="0">
                <a:solidFill>
                  <a:srgbClr val="000000"/>
                </a:solidFill>
                <a:effectLst/>
                <a:latin typeface="Helvetica"/>
                <a:ea typeface="Helvetica"/>
                <a:cs typeface="Helvetica"/>
              </a:rPr>
              <a:t>Cela signifie qu'il faut contenir ou séparer la poussière du travailleur en utilisant une barrière ou une enceinte, un système de ventilation (par exemple, l'extraction) et/ou un système d’élimination à base d’eau.</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TRAITEZ IMMÉDIATEMENT LES DÉVERSEMENTS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fr" sz="1800" b="0" i="0" strike="noStrike" cap="none" spc="0" baseline="0">
                <a:solidFill>
                  <a:srgbClr val="000000"/>
                </a:solidFill>
                <a:effectLst/>
                <a:latin typeface="Helvetica"/>
                <a:ea typeface="Helvetica"/>
                <a:cs typeface="Helvetica"/>
              </a:rPr>
              <a:t>Le fait de traiter immédiatement les déversements de poussières (et leurs causes) réduira le risque que les poussières déposées se mettent en suspension dans l'air.</a:t>
            </a:r>
          </a:p>
          <a:p>
            <a:pPr>
              <a:lnSpc>
                <a:spcPts val="2400"/>
              </a:lnSpc>
              <a:spcAft>
                <a:spcPts val="1000"/>
              </a:spcAft>
            </a:pPr>
            <a:r>
              <a:rPr lang="fr" sz="1800" b="0" i="0" strike="noStrike" cap="none" spc="0" baseline="0">
                <a:solidFill>
                  <a:srgbClr val="000000"/>
                </a:solidFill>
                <a:effectLst/>
                <a:latin typeface="Helvetica"/>
                <a:ea typeface="Helvetica"/>
                <a:cs typeface="Helvetica"/>
              </a:rPr>
              <a:t>Les particules de poussière respirables sont invisibles à l'œil nu, sauf si une source lumineuse puissante est utilisée pour les éclairer. La poussière peut rester en suspension dans l'air pendant des jours ou des semaines.</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fr" sz="2800" b="1" i="0" strike="noStrike" cap="none" spc="0" baseline="0" dirty="0">
                <a:solidFill>
                  <a:srgbClr val="F6A317"/>
                </a:solidFill>
                <a:effectLst/>
                <a:latin typeface="Helvetica"/>
                <a:ea typeface="Helvetica"/>
                <a:cs typeface="Helvetica"/>
              </a:rPr>
              <a:t>PORTER UN EPI </a:t>
            </a:r>
          </a:p>
          <a:p>
            <a:pPr>
              <a:lnSpc>
                <a:spcPct val="100000"/>
              </a:lnSpc>
              <a:spcBef>
                <a:spcPts val="0"/>
              </a:spcBef>
            </a:pPr>
            <a:r>
              <a:rPr lang="fr" sz="2800" b="1" i="0" strike="noStrike" cap="none" spc="0" baseline="0" dirty="0">
                <a:solidFill>
                  <a:srgbClr val="F6A317"/>
                </a:solidFill>
                <a:effectLst/>
                <a:latin typeface="Helvetica"/>
                <a:ea typeface="Helvetica"/>
                <a:cs typeface="Helvetica"/>
              </a:rPr>
              <a:t>(SI NÉCESSAIRE)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313840" cy="3682369"/>
          </a:xfrm>
        </p:spPr>
        <p:txBody>
          <a:bodyPr/>
          <a:lstStyle/>
          <a:p>
            <a:pPr>
              <a:lnSpc>
                <a:spcPts val="2400"/>
              </a:lnSpc>
              <a:spcAft>
                <a:spcPts val="1000"/>
              </a:spcAft>
            </a:pPr>
            <a:r>
              <a:rPr lang="fr" sz="1800" b="0" i="0" strike="noStrike" cap="none" spc="0" baseline="0" dirty="0">
                <a:solidFill>
                  <a:srgbClr val="000000"/>
                </a:solidFill>
                <a:effectLst/>
                <a:latin typeface="Helvetica"/>
                <a:ea typeface="Helvetica"/>
                <a:cs typeface="Helvetica"/>
              </a:rPr>
              <a:t>Si toutes les autres mesures de contrôle de la poussière (voir les 5 principales techniques de contrôle) sont insuffisantes pour empêcher l'exposition à la poussière, portez un EPI.</a:t>
            </a:r>
          </a:p>
          <a:p>
            <a:pPr>
              <a:lnSpc>
                <a:spcPts val="2400"/>
              </a:lnSpc>
              <a:spcAft>
                <a:spcPts val="1000"/>
              </a:spcAft>
            </a:pPr>
            <a:r>
              <a:rPr lang="fr" sz="1800" b="0" i="0" strike="noStrike" cap="none" spc="0" baseline="0" dirty="0">
                <a:solidFill>
                  <a:srgbClr val="000000"/>
                </a:solidFill>
                <a:effectLst/>
                <a:latin typeface="Helvetica"/>
                <a:ea typeface="Helvetica"/>
                <a:cs typeface="Helvetica"/>
              </a:rPr>
              <a:t>L'EPI ne remplace en aucun cas les autres mesures de contrôle des poussières. Les masques anti-poussière protègent temporairement les travailleurs, mais la qualité générale de l'air peut encore être compromise par la poussière.</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73930"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BONNES PRATIQUES DE BASE -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10553"/>
            <a:ext cx="11080460" cy="3230407"/>
          </a:xfrm>
        </p:spPr>
        <p:txBody>
          <a:bodyPr/>
          <a:lstStyle/>
          <a:p>
            <a:pPr>
              <a:lnSpc>
                <a:spcPts val="2400"/>
              </a:lnSpc>
              <a:spcBef>
                <a:spcPts val="600"/>
              </a:spcBef>
            </a:pPr>
            <a:r>
              <a:rPr lang="fr" sz="1800" b="1" i="0" strike="noStrike" cap="none" spc="0" baseline="0" dirty="0">
                <a:solidFill>
                  <a:srgbClr val="000000"/>
                </a:solidFill>
                <a:effectLst/>
                <a:latin typeface="Helvetica"/>
                <a:ea typeface="Helvetica"/>
                <a:cs typeface="Helvetica"/>
              </a:rPr>
              <a:t>À FAIRE</a:t>
            </a:r>
          </a:p>
          <a:p>
            <a:pPr marL="285750" indent="-285750">
              <a:lnSpc>
                <a:spcPts val="2400"/>
              </a:lnSpc>
              <a:spcBef>
                <a:spcPts val="600"/>
              </a:spcBef>
              <a:buSzPct val="85000"/>
              <a:buFont typeface=".Apple Color Emoji UI"/>
              <a:buChar char="✅"/>
            </a:pPr>
            <a:r>
              <a:rPr lang="fr" sz="1700" b="0" i="0" strike="noStrike" cap="none" spc="0" baseline="0" dirty="0">
                <a:solidFill>
                  <a:srgbClr val="000000"/>
                </a:solidFill>
                <a:effectLst/>
                <a:latin typeface="Helvetica"/>
                <a:ea typeface="Helvetica"/>
                <a:cs typeface="Helvetica"/>
              </a:rPr>
              <a:t>Limiter l'accès aux chantiers/zones exposés à la poussière aux seuls employés et au personnel autorisé.</a:t>
            </a:r>
          </a:p>
          <a:p>
            <a:pPr marL="285750" indent="-285750">
              <a:lnSpc>
                <a:spcPts val="2400"/>
              </a:lnSpc>
              <a:spcBef>
                <a:spcPts val="600"/>
              </a:spcBef>
              <a:buSzPct val="85000"/>
              <a:buFont typeface=".Apple Color Emoji UI"/>
              <a:buChar char="✅"/>
            </a:pPr>
            <a:r>
              <a:rPr lang="fr" sz="1700" b="0" i="0" strike="noStrike" cap="none" spc="0" baseline="0" dirty="0">
                <a:solidFill>
                  <a:srgbClr val="000000"/>
                </a:solidFill>
                <a:effectLst/>
                <a:latin typeface="Helvetica"/>
                <a:ea typeface="Helvetica"/>
                <a:cs typeface="Helvetica"/>
              </a:rPr>
              <a:t>Utiliser des systèmes de ventilation ou des systèmes à eau pour réduire la poussière en suspension dans l'air. </a:t>
            </a:r>
          </a:p>
          <a:p>
            <a:pPr marL="285750" indent="-285750">
              <a:lnSpc>
                <a:spcPts val="2400"/>
              </a:lnSpc>
              <a:spcBef>
                <a:spcPts val="600"/>
              </a:spcBef>
              <a:buSzPct val="85000"/>
              <a:buFont typeface=".Apple Color Emoji UI"/>
              <a:buChar char="✅"/>
            </a:pPr>
            <a:r>
              <a:rPr lang="fr" sz="1700" b="0" i="0" strike="noStrike" cap="none" spc="0" baseline="0" dirty="0">
                <a:solidFill>
                  <a:srgbClr val="000000"/>
                </a:solidFill>
                <a:effectLst/>
                <a:latin typeface="Helvetica"/>
                <a:ea typeface="Helvetica"/>
                <a:cs typeface="Helvetica"/>
              </a:rPr>
              <a:t>Si possible, effectuer le travail à l'extérieur.</a:t>
            </a:r>
          </a:p>
          <a:p>
            <a:pPr marL="285750" indent="-285750">
              <a:lnSpc>
                <a:spcPts val="2400"/>
              </a:lnSpc>
              <a:spcBef>
                <a:spcPts val="600"/>
              </a:spcBef>
              <a:buSzPct val="85000"/>
              <a:buFont typeface=".Apple Color Emoji UI"/>
              <a:buChar char="✅"/>
            </a:pPr>
            <a:r>
              <a:rPr lang="fr" sz="1700" b="0" i="0" strike="noStrike" cap="none" spc="0" baseline="0" dirty="0">
                <a:solidFill>
                  <a:srgbClr val="000000"/>
                </a:solidFill>
                <a:effectLst/>
                <a:latin typeface="Helvetica"/>
                <a:ea typeface="Helvetica"/>
                <a:cs typeface="Helvetica"/>
              </a:rPr>
              <a:t>Utiliser des méthodes d'aspiration ou de nettoyage humide.</a:t>
            </a:r>
          </a:p>
          <a:p>
            <a:pPr marL="285750" indent="-285750">
              <a:lnSpc>
                <a:spcPts val="2400"/>
              </a:lnSpc>
              <a:spcBef>
                <a:spcPts val="600"/>
              </a:spcBef>
              <a:buSzPct val="85000"/>
              <a:buFont typeface=".Apple Color Emoji UI"/>
              <a:buChar char="✅"/>
            </a:pPr>
            <a:r>
              <a:rPr lang="fr" sz="1700" b="0" i="0" strike="noStrike" cap="none" spc="0" baseline="0" dirty="0">
                <a:solidFill>
                  <a:srgbClr val="000000"/>
                </a:solidFill>
                <a:effectLst/>
                <a:latin typeface="Helvetica"/>
                <a:ea typeface="Helvetica"/>
                <a:cs typeface="Helvetica"/>
              </a:rPr>
              <a:t>Planifier à l'avance pour vous assurer que les espaces de travail sont sûrs et que les équipements sont fonctionnels.</a:t>
            </a:r>
          </a:p>
          <a:p>
            <a:pPr marL="285750" indent="-285750">
              <a:lnSpc>
                <a:spcPts val="2400"/>
              </a:lnSpc>
              <a:spcBef>
                <a:spcPts val="600"/>
              </a:spcBef>
              <a:buSzPct val="85000"/>
              <a:buFont typeface=".Apple Color Emoji UI"/>
              <a:buChar char="✅"/>
            </a:pPr>
            <a:r>
              <a:rPr lang="fr" sz="1700" b="0" i="0" strike="noStrike" cap="none" spc="0" baseline="0" dirty="0">
                <a:solidFill>
                  <a:srgbClr val="000000"/>
                </a:solidFill>
                <a:effectLst/>
                <a:latin typeface="Helvetica"/>
                <a:ea typeface="Helvetica"/>
                <a:cs typeface="Helvetica"/>
              </a:rPr>
              <a:t>Signaler les pannes et prévoir un plan pour y remédier rapidement et en toute sécurité.</a:t>
            </a:r>
          </a:p>
          <a:p>
            <a:pPr marL="285750" indent="-285750">
              <a:lnSpc>
                <a:spcPts val="2400"/>
              </a:lnSpc>
              <a:spcBef>
                <a:spcPts val="600"/>
              </a:spcBef>
              <a:buSzPct val="85000"/>
              <a:buFont typeface=".Apple Color Emoji UI"/>
              <a:buChar char="✅"/>
            </a:pPr>
            <a:r>
              <a:rPr lang="fr" sz="1700" b="0" i="0" strike="noStrike" cap="none" spc="0" baseline="0" dirty="0">
                <a:solidFill>
                  <a:srgbClr val="000000"/>
                </a:solidFill>
                <a:effectLst/>
                <a:latin typeface="Helvetica"/>
                <a:ea typeface="Helvetica"/>
                <a:cs typeface="Helvetica"/>
              </a:rPr>
              <a:t>Porter des EPI pendant toute la durée de la tâche. Vous assurer que les masques faciaux sont bien ajustés.</a:t>
            </a:r>
          </a:p>
          <a:p>
            <a:pPr>
              <a:lnSpc>
                <a:spcPts val="2400"/>
              </a:lnSpc>
              <a:spcBef>
                <a:spcPts val="600"/>
              </a:spcBef>
              <a:buSzPct val="85000"/>
            </a:pPr>
            <a:endParaRPr lang="en-US" sz="17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641196" cy="850900"/>
          </a:xfrm>
        </p:spPr>
        <p:txBody>
          <a:bodyPr/>
          <a:lstStyle/>
          <a:p>
            <a:pPr>
              <a:lnSpc>
                <a:spcPct val="100000"/>
              </a:lnSpc>
            </a:pPr>
            <a:r>
              <a:rPr lang="fr" sz="2800" b="1" i="0" strike="noStrike" cap="none" spc="0" dirty="0">
                <a:solidFill>
                  <a:srgbClr val="F6A317"/>
                </a:solidFill>
                <a:effectLst/>
                <a:latin typeface="Helvetica"/>
                <a:ea typeface="Helvetica"/>
                <a:cs typeface="Helvetica"/>
              </a:rPr>
              <a:t>LES BONNES PRATIQUES DE BASE -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400"/>
              </a:lnSpc>
            </a:pPr>
            <a:r>
              <a:rPr lang="fr" sz="1800" b="1" i="0" strike="noStrike" cap="none" spc="0" baseline="0" dirty="0">
                <a:solidFill>
                  <a:srgbClr val="000000"/>
                </a:solidFill>
                <a:effectLst/>
                <a:latin typeface="Helvetica"/>
                <a:ea typeface="Helvetica"/>
                <a:cs typeface="Helvetica"/>
              </a:rPr>
              <a:t>À NE PAS FAIRE</a:t>
            </a:r>
          </a:p>
          <a:p>
            <a:pPr marL="285750" indent="-285750">
              <a:lnSpc>
                <a:spcPts val="2400"/>
              </a:lnSpc>
              <a:buSzPct val="85000"/>
              <a:buFont typeface=".Apple Color Emoji UI"/>
              <a:buChar char="❌"/>
            </a:pPr>
            <a:r>
              <a:rPr lang="fr" sz="1800" b="0" i="0" strike="noStrike" cap="none" spc="0" baseline="0" dirty="0">
                <a:solidFill>
                  <a:srgbClr val="000000"/>
                </a:solidFill>
                <a:effectLst/>
                <a:latin typeface="Helvetica"/>
                <a:ea typeface="Helvetica"/>
                <a:cs typeface="Helvetica"/>
              </a:rPr>
              <a:t>Utiliser une brosse sèche - Préférer un aspirateur ou des méthodes de nettoyage humide</a:t>
            </a:r>
          </a:p>
          <a:p>
            <a:pPr marL="285750" indent="-285750">
              <a:lnSpc>
                <a:spcPts val="2400"/>
              </a:lnSpc>
              <a:buSzPct val="85000"/>
              <a:buFont typeface=".Apple Color Emoji UI"/>
              <a:buChar char="❌"/>
            </a:pPr>
            <a:r>
              <a:rPr lang="fr" sz="1800" b="0" i="0" strike="noStrike" cap="none" spc="0" baseline="0" dirty="0">
                <a:solidFill>
                  <a:srgbClr val="000000"/>
                </a:solidFill>
                <a:effectLst/>
                <a:latin typeface="Helvetica"/>
                <a:ea typeface="Helvetica"/>
                <a:cs typeface="Helvetica"/>
              </a:rPr>
              <a:t>Utiliser de l'air comprimé pour nettoyer la poussière</a:t>
            </a:r>
          </a:p>
          <a:p>
            <a:pPr marL="285750" indent="-285750">
              <a:lnSpc>
                <a:spcPts val="2400"/>
              </a:lnSpc>
              <a:buSzPct val="85000"/>
              <a:buFont typeface=".Apple Color Emoji UI"/>
              <a:buChar char="❌"/>
            </a:pPr>
            <a:r>
              <a:rPr lang="fr" sz="1800" b="0" i="0" strike="noStrike" cap="none" spc="0" baseline="0" dirty="0">
                <a:solidFill>
                  <a:srgbClr val="000000"/>
                </a:solidFill>
                <a:effectLst/>
                <a:latin typeface="Helvetica"/>
                <a:ea typeface="Helvetica"/>
                <a:cs typeface="Helvetica"/>
              </a:rPr>
              <a:t>Emporter les vêtements de travail ou les EPI sales à la maison</a:t>
            </a:r>
          </a:p>
          <a:p>
            <a:pPr marL="285750" indent="-285750">
              <a:lnSpc>
                <a:spcPts val="2400"/>
              </a:lnSpc>
              <a:buSzPct val="85000"/>
              <a:buFont typeface=".Apple Color Emoji UI"/>
              <a:buChar char="❌"/>
            </a:pPr>
            <a:r>
              <a:rPr lang="fr" sz="1800" b="0" i="0" strike="noStrike" cap="none" spc="0" baseline="0" dirty="0">
                <a:solidFill>
                  <a:srgbClr val="000000"/>
                </a:solidFill>
                <a:effectLst/>
                <a:latin typeface="Helvetica"/>
                <a:ea typeface="Helvetica"/>
                <a:cs typeface="Helvetica"/>
              </a:rPr>
              <a:t>Utiliser des EPI endommagés</a:t>
            </a:r>
          </a:p>
          <a:p>
            <a:pPr marL="285750" indent="-285750">
              <a:lnSpc>
                <a:spcPts val="2400"/>
              </a:lnSpc>
              <a:buSzPct val="85000"/>
              <a:buFont typeface=".Apple Color Emoji UI"/>
              <a:buChar char="❌"/>
            </a:pPr>
            <a:r>
              <a:rPr lang="fr" sz="1800" b="0" i="0" strike="noStrike" cap="none" spc="0" baseline="0" dirty="0">
                <a:solidFill>
                  <a:srgbClr val="000000"/>
                </a:solidFill>
                <a:effectLst/>
                <a:latin typeface="Helvetica"/>
                <a:ea typeface="Helvetica"/>
                <a:cs typeface="Helvetica"/>
              </a:rPr>
              <a:t>Fumer ou manger dans les zones de traitement de votre lieu de travail.</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080757" cy="3682369"/>
          </a:xfrm>
        </p:spPr>
        <p:txBody>
          <a:bodyPr/>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Lorsque vous travaillez avec des minéraux contenant de la silice cristalline, 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Cherchez toujours à arrêter la poussière à la source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Un environnement de travail propre est un environnement sûr</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Restreindre l'accès aux zones exposées à la poussière est un moyen sûr de prévenir l'exposition.</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Évitez de fumer - le tabagisme augmente les effets négatifs de la SCR sur la santé.</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1021466"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SUPPORTS D’APPRENTISSAGE COMPLÉMENTAIRES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le Nettoyage des Surfaces et des Installations (Fiche de travail 2.1.1a)</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une Bonne Hygiène </a:t>
            </a:r>
            <a:br>
              <a:rPr lang="fr" sz="1600" b="0" i="0" strike="noStrike" cap="none" spc="0" baseline="0" dirty="0">
                <a:solidFill>
                  <a:srgbClr val="000000"/>
                </a:solidFill>
                <a:effectLst/>
                <a:latin typeface="Helvetica"/>
                <a:ea typeface="Helvetica"/>
                <a:cs typeface="Helvetica"/>
                <a:hlinkClick r:id="rId3" history="0"/>
              </a:rPr>
            </a:br>
            <a:r>
              <a:rPr lang="fr" sz="1600" b="0" i="0" strike="noStrike" cap="none" spc="0" baseline="0" dirty="0">
                <a:solidFill>
                  <a:srgbClr val="000000"/>
                </a:solidFill>
                <a:effectLst/>
                <a:latin typeface="Helvetica"/>
                <a:ea typeface="Helvetica"/>
                <a:cs typeface="Helvetica"/>
                <a:hlinkClick r:id="rId3" history="0"/>
              </a:rPr>
              <a:t>(Fiche de travail 2.1.10)</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5" history="0"/>
              </a:rPr>
              <a:t>Guide NEPSI pour les PME</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6"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metadata/properties"/>
    <ds:schemaRef ds:uri="http://purl.org/dc/terms/"/>
    <ds:schemaRef ds:uri="6d9d7403-2d8c-4818-ae25-2c5629bc7330"/>
    <ds:schemaRef ds:uri="http://schemas.microsoft.com/office/2006/documentManagement/types"/>
    <ds:schemaRef ds:uri="d8ecf516-e360-4672-81b9-68723bedb71f"/>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EC4BEEC-647C-4054-9FC7-5B7143CE6E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136</TotalTime>
  <Words>1246</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50</cp:revision>
  <dcterms:created xsi:type="dcterms:W3CDTF">2020-06-24T14:35:04Z</dcterms:created>
  <dcterms:modified xsi:type="dcterms:W3CDTF">2024-11-13T11:08:53Z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