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FBDC6C4E-A8D2-4D2A-91E3-A6B84CF8E6C3}" v="6" dt="2022-09-21T17:06:54.3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korlátozzák vagy megszüntetik a szilícium-dioxidnak való kitettséget".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Ha például kristályos szilícium-dioxidot tartalmazó anyagokon végez nagy energiájú folyamatokat, olyan készüléket használjon, amely porelszívó/vízelvezető rendszerrel rendelkezik. (Lásd a fenti képet.)</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031865" y="429114"/>
            <a:ext cx="478548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u" sz="1400" b="1" i="0" strike="noStrike" cap="none" spc="0" baseline="0" dirty="0">
                <a:solidFill>
                  <a:srgbClr val="F6A317"/>
                </a:solidFill>
                <a:effectLst/>
                <a:latin typeface="Helvetica"/>
                <a:ea typeface="Helvetica"/>
                <a:cs typeface="Helvetica"/>
              </a:rPr>
              <a:t>A KRISTÁLYOS SZILÍCIUM-DIOXIDOT TARTALMAZÓ ANYAGOKKAL VALÓ MUNKAVÉGZÉS IRÁNYMUTATÓ GYAKORLATAINAK ALKALMAZÁSA</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9493310" cy="1592826"/>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A KRISTÁLYOS SZILÍCIUM-DIOXIDOT TARTALMAZÓ ANYAGOKKAL VALÓ MUNKAVÉGZÉS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24883"/>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hu" sz="1800" b="1" i="0" strike="noStrike" cap="none" spc="0" baseline="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Alapvető ellenőrző intézkedések a belélegezhető kristályos szilícium-dioxid (RCS) kitettség megelőzésére vagy minimalizálására</a:t>
            </a:r>
          </a:p>
          <a:p>
            <a:pPr marL="285750" indent="-285750">
              <a:lnSpc>
                <a:spcPts val="2400"/>
              </a:lnSpc>
              <a:buFont typeface="Arial" panose="020B0604020202020204" pitchFamily="34" charset="0"/>
              <a:buChar char="•"/>
            </a:pPr>
            <a:r>
              <a:rPr lang="hu" sz="1800" b="0" i="0" strike="noStrike" cap="none" spc="0" baseline="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hu" sz="1800" b="0" i="0" strike="noStrike" cap="none" spc="0" baseline="0">
                <a:solidFill>
                  <a:srgbClr val="000000"/>
                </a:solidFill>
                <a:effectLst/>
                <a:latin typeface="Helvetica"/>
                <a:ea typeface="Helvetica"/>
                <a:cs typeface="Helvetica"/>
              </a:rPr>
              <a:t>Az RCS kezelésére öt fő porszabályozási technikát alkalmaznak, amelyek a NEPSI iránymutató gyakorlatainak részét képezik.</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453759"/>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dirty="0">
                <a:solidFill>
                  <a:srgbClr val="EF9A2E"/>
                </a:solidFill>
                <a:effectLst/>
                <a:latin typeface="Futura Medium"/>
                <a:ea typeface="Futura Medium"/>
                <a:cs typeface="Futura Medium"/>
              </a:rPr>
              <a:t>EGYÉNI ÉS MUNKAHELYI HIGIÉNIA</a:t>
            </a:r>
          </a:p>
          <a:p>
            <a:r>
              <a:rPr lang="hu" sz="1200" b="0" i="0" strike="noStrike" cap="none" spc="0" baseline="0" dirty="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453759"/>
            <a:ext cx="2134063" cy="1700960"/>
          </a:xfrm>
          <a:prstGeom prst="rect">
            <a:avLst/>
          </a:prstGeom>
          <a:noFill/>
        </p:spPr>
        <p:txBody>
          <a:bodyPr wrap="square" rtlCol="0">
            <a:spAutoFit/>
          </a:bodyPr>
          <a:lstStyle/>
          <a:p>
            <a:pPr>
              <a:spcAft>
                <a:spcPts val="300"/>
              </a:spcAft>
            </a:pPr>
            <a:r>
              <a:rPr lang="hu" sz="1050" b="1" i="0" strike="noStrike" cap="none" spc="50" baseline="0" dirty="0">
                <a:solidFill>
                  <a:srgbClr val="EF9A2E"/>
                </a:solidFill>
                <a:effectLst/>
                <a:latin typeface="Futura Medium"/>
                <a:ea typeface="Futura Medium"/>
                <a:cs typeface="Futura Medium"/>
              </a:rPr>
              <a:t>ELKERÍTÉS</a:t>
            </a:r>
          </a:p>
          <a:p>
            <a:pPr>
              <a:spcAft>
                <a:spcPts val="300"/>
              </a:spcAft>
            </a:pPr>
            <a:r>
              <a:rPr lang="hu" sz="1200" b="0" i="0" strike="noStrike" cap="none" spc="0" baseline="0" dirty="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dirty="0"/>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02210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 PPE-k (egyéni védőfelszerelések, pl. arcvédő maszkok) védik a munkavállalókat a portól, ha más intézkedések nem elegendőek az expozíciós kockázatok kezelésére.</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591167"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AZ RCS KOCKÁZATAI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6936"/>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Az iránymutató gyakorlatok elengedhetetlenek az RCS elleni védelemhez</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megvédjük magunkat a levegőben szálló portól. </a:t>
            </a:r>
          </a:p>
          <a:p>
            <a:pPr>
              <a:lnSpc>
                <a:spcPts val="2400"/>
              </a:lnSpc>
            </a:pPr>
            <a:r>
              <a:rPr lang="hu" sz="1800" b="0" i="0" strike="noStrike" cap="none" spc="0" baseline="0" dirty="0">
                <a:solidFill>
                  <a:srgbClr val="000000"/>
                </a:solidFill>
                <a:effectLst/>
                <a:latin typeface="Helvetica"/>
                <a:ea typeface="Helvetica"/>
                <a:cs typeface="Helvetica"/>
              </a:rPr>
              <a:t>Az iránymutató gyakorlatok követésével a jövőbeli egészségünket védjük.</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POR MEGÁLLÍTÁSA A FORRÁSNÁL</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400"/>
              </a:lnSpc>
            </a:pPr>
            <a:r>
              <a:rPr lang="hu" sz="1800" b="0" i="0" strike="noStrike" cap="none" spc="0" baseline="0">
                <a:solidFill>
                  <a:srgbClr val="000000"/>
                </a:solidFill>
                <a:effectLst/>
                <a:latin typeface="Helvetica"/>
                <a:ea typeface="Helvetica"/>
                <a:cs typeface="Helvetica"/>
              </a:rPr>
              <a:t>Meg kell próbálnunk csökkenteni a por keletkezésének lehetőségét.</a:t>
            </a:r>
          </a:p>
          <a:p>
            <a:pPr>
              <a:lnSpc>
                <a:spcPts val="2400"/>
              </a:lnSpc>
            </a:pPr>
            <a:r>
              <a:rPr lang="hu" sz="1800" b="0" i="0" strike="noStrike" cap="none" spc="0" baseline="0">
                <a:solidFill>
                  <a:srgbClr val="000000"/>
                </a:solidFill>
                <a:effectLst/>
                <a:latin typeface="Helvetica"/>
                <a:ea typeface="Helvetica"/>
                <a:cs typeface="Helvetica"/>
              </a:rPr>
              <a:t>Ha nem tudjuk elkerülni a porképződést, akkor a leghatékonyabb módja a por elleni védekezésnek a forrásnál van.</a:t>
            </a:r>
          </a:p>
          <a:p>
            <a:pPr>
              <a:lnSpc>
                <a:spcPts val="2400"/>
              </a:lnSpc>
            </a:pPr>
            <a:r>
              <a:rPr lang="hu" sz="1800" b="0" i="0" strike="noStrike" cap="none" spc="0" baseline="0">
                <a:solidFill>
                  <a:srgbClr val="000000"/>
                </a:solidFill>
                <a:effectLst/>
                <a:latin typeface="Helvetica"/>
                <a:ea typeface="Helvetica"/>
                <a:cs typeface="Helvetica"/>
              </a:rPr>
              <a:t>Ez azt jelenti, hogy a port vissza kell tartani vagy el kell választani a munkavállalótól egy akadály, zárt burkolat, szellőztető rendszer (pl. elszívás) és/vagy vízszűrő rendszer alkalmazásával.</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AZONNAL KEZELJE A KIÖMLÖTT PORT!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lIns="91440" tIns="45720" rIns="91440" bIns="45720" anchor="t"/>
          <a:lstStyle/>
          <a:p>
            <a:pPr>
              <a:lnSpc>
                <a:spcPts val="2400"/>
              </a:lnSpc>
              <a:spcAft>
                <a:spcPts val="1000"/>
              </a:spcAft>
            </a:pPr>
            <a:r>
              <a:rPr lang="hu" sz="1800" b="0" i="0" strike="noStrike" cap="none" spc="0" baseline="0" dirty="0">
                <a:solidFill>
                  <a:srgbClr val="000000"/>
                </a:solidFill>
                <a:effectLst/>
                <a:latin typeface="Helvetica"/>
                <a:ea typeface="Helvetica"/>
                <a:cs typeface="Helvetica"/>
              </a:rPr>
              <a:t>A kiömlött por (és annak következményeinek) azonnali kezelése csökkenti a lehetőségét annak, hogy a por a levegőbe kerüljön.</a:t>
            </a:r>
          </a:p>
          <a:p>
            <a:pPr>
              <a:lnSpc>
                <a:spcPts val="2400"/>
              </a:lnSpc>
              <a:spcAft>
                <a:spcPts val="1000"/>
              </a:spcAft>
            </a:pPr>
            <a:r>
              <a:rPr lang="hu" sz="1800" b="0" i="0" strike="noStrike" cap="none" spc="0" baseline="0" dirty="0">
                <a:solidFill>
                  <a:srgbClr val="000000"/>
                </a:solidFill>
                <a:effectLst/>
                <a:latin typeface="Helvetica"/>
                <a:ea typeface="Helvetica"/>
                <a:cs typeface="Helvetica"/>
              </a:rPr>
              <a:t>A belélegezhető porszemcsék szabad szemmel nem láthatók, kivéve, ha erős fényforrással megvilágítják őket. A por napokig vagy hetekig a levegőben maradhat.</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hu" sz="2800" b="1" i="0" strike="noStrike" cap="none" spc="0" baseline="0" dirty="0">
                <a:solidFill>
                  <a:srgbClr val="F6A317"/>
                </a:solidFill>
                <a:effectLst/>
                <a:latin typeface="Helvetica"/>
                <a:ea typeface="Helvetica"/>
                <a:cs typeface="Helvetica"/>
              </a:rPr>
              <a:t>VISELJEN PPE-T</a:t>
            </a:r>
          </a:p>
          <a:p>
            <a:pPr>
              <a:lnSpc>
                <a:spcPct val="100000"/>
              </a:lnSpc>
              <a:spcBef>
                <a:spcPts val="0"/>
              </a:spcBef>
            </a:pPr>
            <a:r>
              <a:rPr lang="hu" sz="2800" b="1" i="0" strike="noStrike" cap="none" spc="0" baseline="0" dirty="0">
                <a:solidFill>
                  <a:srgbClr val="F6A317"/>
                </a:solidFill>
                <a:effectLst/>
                <a:latin typeface="Helvetica"/>
                <a:ea typeface="Helvetica"/>
                <a:cs typeface="Helvetica"/>
              </a:rPr>
              <a:t>(HA SZÜKSÉGES)</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400"/>
              </a:lnSpc>
              <a:spcAft>
                <a:spcPts val="1000"/>
              </a:spcAft>
            </a:pPr>
            <a:r>
              <a:rPr lang="hu" sz="1800" b="0" i="0" strike="noStrike" cap="none" spc="0" baseline="0">
                <a:solidFill>
                  <a:srgbClr val="000000"/>
                </a:solidFill>
                <a:effectLst/>
                <a:latin typeface="Helvetica"/>
                <a:ea typeface="Helvetica"/>
                <a:cs typeface="Helvetica"/>
              </a:rPr>
              <a:t>Ha minden más porvédelmi intézkedés (ld. az 5 fő ellenőrzési technikát) nem elegendő a porterhelés megelőzésére, viseljen PPE-t (egyéni védőfelszerelést).</a:t>
            </a:r>
          </a:p>
          <a:p>
            <a:pPr>
              <a:lnSpc>
                <a:spcPts val="2400"/>
              </a:lnSpc>
              <a:spcAft>
                <a:spcPts val="1000"/>
              </a:spcAft>
            </a:pPr>
            <a:r>
              <a:rPr lang="hu" sz="1800" b="0" i="0" strike="noStrike" cap="none" spc="0" baseline="0">
                <a:solidFill>
                  <a:srgbClr val="000000"/>
                </a:solidFill>
                <a:effectLst/>
                <a:latin typeface="Helvetica"/>
                <a:ea typeface="Helvetica"/>
                <a:cs typeface="Helvetica"/>
              </a:rPr>
              <a:t>Az egyéni védőeszközök semmiképpen sem helyettesítik az egyéb porszabályozási intézkedéseket. A porvédő maszkok átmenetileg védik az egyes dolgozókat, de az általános levegőminőséget továbbra is ronthatja a por.</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955576"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AZ IRÁNYMUTATÓ GYAKORLATOK ÁLTALÁNOS SZABÁLYAI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MINDIG</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munkaterületekhez/pornak kitett területekhez való hozzáférést korlátozza az alkalmazottakra és az arra feljogosított személyzetre.</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Használjon szellőztető rendszereket vagy vízzel történő pormentesítést a levegőben szálló por csökkentése érdekében. </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Ha lehetséges, végezze a munkát a szabadban.</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Használjon elszívásos vagy nedves tisztítási módszereket.</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Tervezzen előre, hogy a munkaterületek biztonságosak és a berendezések működőképesek legyenek.</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Jelentse a hibákat, és készítsen tervet azok gyors és biztonságos kezelésére.</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feladat időtartama alatt viseljen PPE-t. Győződjön meg róla, hogy az arcmaszkok megfelelően illeszkednek.</a:t>
            </a:r>
          </a:p>
          <a:p>
            <a:pPr>
              <a:lnSpc>
                <a:spcPts val="24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1065712"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AZ IRÁNYMUTATÓ GYAKORLATOK ÁLTALÁNOS SZABÁLYAI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59497"/>
            <a:ext cx="10355978" cy="3230407"/>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KERÜLJE</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száraz kefe használatát - Használjon inkább porszívót vagy nedves tisztítási módszereket.</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sűrített levegő használatát a por eltávolításához</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piszkos munkaruha vagy PPE hazavitelét</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Sérült PPE használatát</a:t>
            </a:r>
          </a:p>
          <a:p>
            <a:pPr marL="285750" indent="-285750">
              <a:lnSpc>
                <a:spcPts val="2400"/>
              </a:lnSpc>
              <a:spcBef>
                <a:spcPts val="600"/>
              </a:spcBef>
              <a:buSzPct val="85000"/>
              <a:buFont typeface=".Apple Color Emoji UI"/>
              <a:buChar char="❌"/>
            </a:pPr>
            <a:r>
              <a:rPr lang="hu" sz="1800" b="0" i="0" strike="noStrike" cap="none" spc="0" baseline="0" dirty="0">
                <a:solidFill>
                  <a:srgbClr val="000000"/>
                </a:solidFill>
                <a:effectLst/>
                <a:latin typeface="Helvetica"/>
                <a:ea typeface="Helvetica"/>
                <a:cs typeface="Helvetica"/>
              </a:rPr>
              <a:t>A munkaterületen való dohányzást vagy evést</a:t>
            </a:r>
          </a:p>
          <a:p>
            <a:pPr marL="285750" indent="-285750">
              <a:lnSpc>
                <a:spcPts val="2400"/>
              </a:lnSpc>
              <a:buSzPct val="85000"/>
              <a:buFont typeface=".Apple Color Emoji UI"/>
              <a:buChar char="❌"/>
            </a:pPr>
            <a:endParaRPr lang="en-US" sz="1800" dirty="0"/>
          </a:p>
          <a:p>
            <a:pPr marL="285750" indent="-285750">
              <a:lnSpc>
                <a:spcPts val="2400"/>
              </a:lnSpc>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dirty="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dirty="0">
                <a:solidFill>
                  <a:srgbClr val="000000"/>
                </a:solidFill>
                <a:effectLst/>
                <a:latin typeface="Helvetica"/>
                <a:ea typeface="Helvetica"/>
                <a:cs typeface="Helvetica"/>
              </a:rPr>
              <a:t>A kép megváltoztatásához kattintson a jobb gombbal &gt; kép módosítása &gt; fájlból gombra.</a:t>
            </a:r>
          </a:p>
          <a:p>
            <a:pPr>
              <a:lnSpc>
                <a:spcPts val="2400"/>
              </a:lnSpc>
            </a:pPr>
            <a:r>
              <a:rPr lang="hu" sz="1800" b="0" i="0" strike="noStrike" cap="none" spc="0" baseline="0" dirty="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697299" cy="3682369"/>
          </a:xfrm>
        </p:spPr>
        <p:txBody>
          <a:bodyPr/>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Amikor kristályos szilícium-dioxidot tartalmazó anyagokkal dolgozik, 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Mindig törekedjünk arra, hogy a port a forrásánál állítsuk meg</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 tiszta munkakörnyezet biztonságos</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 pornak kitett területekhez való hozzáférés korlátozása biztos módja az expozíció megelőzésének.</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Kerülje a dohányzást - a dohányzás fokozza az RCS negatív egészségügyi hatásait.</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874280"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A felületek és berendezések tisztításának helyes gyakorlata (2.1.1a.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Iránymutató higiéniai gyakorlatok (2.1.10.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4"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5" history="0"/>
              </a:rPr>
              <a:t>NEPSI útmutató kkv-k számára</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6"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96157844-4846-4B46-835E-0C07A29391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microsoft.com/office/2006/metadata/properties"/>
    <ds:schemaRef ds:uri="6d9d7403-2d8c-4818-ae25-2c5629bc7330"/>
    <ds:schemaRef ds:uri="http://purl.org/dc/terms/"/>
    <ds:schemaRef ds:uri="d8ecf516-e360-4672-81b9-68723bedb71f"/>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119</TotalTime>
  <Words>960</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47</cp:revision>
  <dcterms:created xsi:type="dcterms:W3CDTF">2020-06-24T14:35:04Z</dcterms:created>
  <dcterms:modified xsi:type="dcterms:W3CDTF">2024-11-13T12:13:33Z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