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93605" autoAdjust="0"/>
  </p:normalViewPr>
  <p:slideViewPr>
    <p:cSldViewPr snapToGrid="0" snapToObjects="1">
      <p:cViewPr varScale="1">
        <p:scale>
          <a:sx n="115" d="100"/>
          <a:sy n="115" d="100"/>
        </p:scale>
        <p:origin x="93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Napríklad pri vykonávaní vysokoenergetických procesov s minerálmi obsahujúcimi kryštalický kremeň použite zariadenie, ktoré má systém odsávania prachu/vody. (Pozrite si obrázok vyššie.)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236823" y="429114"/>
            <a:ext cx="458052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k" sz="1400" b="1" i="0" strike="noStrike" cap="none" spc="0" baseline="0" dirty="0">
                <a:solidFill>
                  <a:srgbClr val="F6A317"/>
                </a:solidFill>
                <a:effectLst/>
                <a:latin typeface="Helvetica"/>
                <a:ea typeface="Helvetica"/>
                <a:cs typeface="Helvetica"/>
              </a:rPr>
              <a:t>ŠKOLENIE ZAMERANÉ NA OSVEDČENÉ POSTUPY V OBLASTI PRÁCE S MATERIÁLMI OBSAHUJÚCIMI KRYŠTALICKÝ KREMEŇ</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9157240" cy="1592826"/>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PRÁCE S MATERIÁLMI OBSAHUJÚCIMI KRYŠTALICKÝ KREMEŇ</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7090348" y="154379"/>
            <a:ext cx="4678099"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595848" cy="3682369"/>
          </a:xfrm>
        </p:spPr>
        <p:txBody>
          <a:bodyPr/>
          <a:lstStyle/>
          <a:p>
            <a:pPr>
              <a:lnSpc>
                <a:spcPts val="2400"/>
              </a:lnSpc>
            </a:pPr>
            <a:r>
              <a:rPr lang="sk" sz="1800" b="1" i="0" strike="noStrike" cap="none" spc="0" baseline="0" dirty="0">
                <a:solidFill>
                  <a:srgbClr val="000000"/>
                </a:solidFill>
                <a:effectLst/>
                <a:latin typeface="Helvetica"/>
                <a:ea typeface="Helvetica"/>
                <a:cs typeface="Helvetica"/>
              </a:rPr>
              <a:t>Prioritou je naučiť sa chrániť pred rizikami súvisiacimi s prácou.</a:t>
            </a:r>
          </a:p>
          <a:p>
            <a:pPr>
              <a:lnSpc>
                <a:spcPts val="2400"/>
              </a:lnSpc>
            </a:pPr>
            <a:r>
              <a:rPr lang="sk" sz="1800" b="0" i="0" strike="noStrike" cap="none" spc="0" baseline="0" dirty="0">
                <a:solidFill>
                  <a:srgbClr val="000000"/>
                </a:solidFill>
                <a:effectLst/>
                <a:latin typeface="Helvetica"/>
                <a:ea typeface="Helvetica"/>
                <a:cs typeface="Helvetica"/>
              </a:rPr>
              <a:t>Na tomto školení vo forme prezentácie PowerPoint sa dozviete nasledovné:</a:t>
            </a:r>
          </a:p>
          <a:p>
            <a:pPr marL="285750" indent="-285750">
              <a:lnSpc>
                <a:spcPts val="2400"/>
              </a:lnSpc>
              <a:buFont typeface="Arial" panose="020B0604020202020204" pitchFamily="34" charset="0"/>
              <a:buChar char="•"/>
            </a:pPr>
            <a:r>
              <a:rPr lang="en-US" sz="1800" dirty="0">
                <a:solidFill>
                  <a:srgbClr val="000000"/>
                </a:solidFill>
                <a:latin typeface="Helvetica"/>
                <a:ea typeface="Helvetica"/>
                <a:cs typeface="Helvetica"/>
              </a:rPr>
              <a:t>Z</a:t>
            </a:r>
            <a:r>
              <a:rPr lang="sk" sz="1800" b="0" i="0" strike="noStrike" cap="none" spc="0" baseline="0" dirty="0">
                <a:solidFill>
                  <a:srgbClr val="000000"/>
                </a:solidFill>
                <a:effectLst/>
                <a:latin typeface="Helvetica"/>
                <a:ea typeface="Helvetica"/>
                <a:cs typeface="Helvetica"/>
              </a:rPr>
              <a:t>ákladné kontrolné opatrenia na zabránenie alebo minimalizáciu vystavenia sa škodlivému prachu dýchateľného kryštalického kremeňa (RCS)</a:t>
            </a:r>
          </a:p>
          <a:p>
            <a:pPr marL="285750" indent="-285750">
              <a:lnSpc>
                <a:spcPts val="2400"/>
              </a:lnSpc>
              <a:buFont typeface="Arial" panose="020B0604020202020204" pitchFamily="34" charset="0"/>
              <a:buChar char="•"/>
            </a:pPr>
            <a:r>
              <a:rPr lang="sk" sz="1800" b="0" i="0" strike="noStrike" cap="none" spc="0" baseline="0" dirty="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400"/>
              </a:lnSpc>
              <a:buFont typeface="Arial" panose="020B0604020202020204" pitchFamily="34" charset="0"/>
              <a:buChar char="•"/>
            </a:pPr>
            <a:endParaRPr lang="en-US" sz="1800" dirty="0"/>
          </a:p>
        </p:txBody>
      </p:sp>
      <p:pic>
        <p:nvPicPr>
          <p:cNvPr id="6" name="Picture Placeholder 8" descr="Construction worker">
            <a:extLst>
              <a:ext uri="{FF2B5EF4-FFF2-40B4-BE49-F238E27FC236}">
                <a16:creationId xmlns:a16="http://schemas.microsoft.com/office/drawing/2014/main" id="{25BBC5E0-AEDB-F8C0-9AC0-5A0CF7E6A375}"/>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sk" sz="1800" b="0" i="0" strike="noStrike" cap="none" spc="0" baseline="0">
                <a:solidFill>
                  <a:srgbClr val="000000"/>
                </a:solidFill>
                <a:effectLst/>
                <a:latin typeface="Helvetica"/>
                <a:ea typeface="Helvetica"/>
                <a:cs typeface="Helvetica"/>
              </a:rPr>
              <a:t>Existuje päť hlavných techník kontroly prachu, ktoré sa používajú na riadenie RCS, ktoré sú súčasťou osvedčených postupov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420000"/>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279673"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205164"/>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OCHRANNÉ VYBAVENIE</a:t>
            </a:r>
          </a:p>
          <a:p>
            <a:r>
              <a:rPr lang="sk" sz="1200" b="0" i="0" strike="noStrike" cap="none" spc="0" baseline="0">
                <a:solidFill>
                  <a:srgbClr val="000000"/>
                </a:solidFill>
                <a:effectLst/>
                <a:latin typeface="Calibri"/>
                <a:ea typeface="Calibri"/>
                <a:cs typeface="Calibri"/>
              </a:rPr>
              <a:t>OOP (napr. tvárové masky) chráni pracovníkov pred prachom, keď všetky ostatné kontrolné opatrenia nestačia na kontrolu rizík expozície</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RIZIKÁ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38466"/>
            <a:ext cx="5453624" cy="3096979"/>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Osvedčené postupy sú nevyhnutné na ochranu pred RCS.</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ZASTAVTE PRACH PRI ZDROJI</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sk" sz="1800" b="0" i="0" strike="noStrike" cap="none" spc="0" baseline="0">
                <a:solidFill>
                  <a:srgbClr val="000000"/>
                </a:solidFill>
                <a:effectLst/>
                <a:latin typeface="Helvetica"/>
                <a:ea typeface="Helvetica"/>
                <a:cs typeface="Helvetica"/>
              </a:rPr>
              <a:t>V prvom rade by sme sa mali snažiť znížiť možnosť tvorby prachu.</a:t>
            </a:r>
          </a:p>
          <a:p>
            <a:pPr>
              <a:lnSpc>
                <a:spcPts val="2400"/>
              </a:lnSpc>
            </a:pPr>
            <a:r>
              <a:rPr lang="sk" sz="1800" b="0" i="0" strike="noStrike" cap="none" spc="0" baseline="0">
                <a:solidFill>
                  <a:srgbClr val="000000"/>
                </a:solidFill>
                <a:effectLst/>
                <a:latin typeface="Helvetica"/>
                <a:ea typeface="Helvetica"/>
                <a:cs typeface="Helvetica"/>
              </a:rPr>
              <a:t>Ak sa nemôžeme vyhnúť tvorbe prachu, potom je najúčinnejší spôsob kontroly prachu pri zdroji.</a:t>
            </a:r>
          </a:p>
          <a:p>
            <a:pPr>
              <a:lnSpc>
                <a:spcPts val="2400"/>
              </a:lnSpc>
            </a:pPr>
            <a:r>
              <a:rPr lang="sk" sz="1800" b="0" i="0" strike="noStrike" cap="none" spc="0" baseline="0">
                <a:solidFill>
                  <a:srgbClr val="000000"/>
                </a:solidFill>
                <a:effectLst/>
                <a:latin typeface="Helvetica"/>
                <a:ea typeface="Helvetica"/>
                <a:cs typeface="Helvetica"/>
              </a:rPr>
              <a:t>To znamená zadržiavanie alebo oddelenie prachu od pracovníka pomocou bariéry alebo uzavretia, ventilačného systému (napr. odsávanie) a/alebo systému na potlačenie vody.</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ROZLIATE LÁTKY IHNEĎ ZLIKVIDUJTE </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sk" sz="1800" b="0" i="0" strike="noStrike" cap="none" spc="0" baseline="0">
                <a:solidFill>
                  <a:srgbClr val="000000"/>
                </a:solidFill>
                <a:effectLst/>
                <a:latin typeface="Helvetica"/>
                <a:ea typeface="Helvetica"/>
                <a:cs typeface="Helvetica"/>
              </a:rPr>
              <a:t>Okamžité riešenie rozsypaného prachu (a jeho príčin) zníži možnosť, že sa usadený prach dostane do vzduchu.</a:t>
            </a:r>
          </a:p>
          <a:p>
            <a:pPr>
              <a:lnSpc>
                <a:spcPts val="2400"/>
              </a:lnSpc>
              <a:spcAft>
                <a:spcPts val="1000"/>
              </a:spcAft>
            </a:pPr>
            <a:r>
              <a:rPr lang="sk" sz="1800" b="0" i="0" strike="noStrike" cap="none" spc="0" baseline="0">
                <a:solidFill>
                  <a:srgbClr val="000000"/>
                </a:solidFill>
                <a:effectLst/>
                <a:latin typeface="Helvetica"/>
                <a:ea typeface="Helvetica"/>
                <a:cs typeface="Helvetica"/>
              </a:rPr>
              <a:t>Dýchateľné prachové častice sú voľným okom neviditeľné, pokiaľ sa na ich osvetlenie nepoužije silný zdroj svetla. Prach môže zostať vo vzduchu niekoľko dní alebo týždňov.</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sk" sz="2800" b="1" i="0" strike="noStrike" cap="none" spc="0" baseline="0" dirty="0">
                <a:solidFill>
                  <a:srgbClr val="F6A317"/>
                </a:solidFill>
                <a:effectLst/>
                <a:latin typeface="Helvetica"/>
                <a:ea typeface="Helvetica"/>
                <a:cs typeface="Helvetica"/>
              </a:rPr>
              <a:t>NOSTE OOP </a:t>
            </a:r>
          </a:p>
          <a:p>
            <a:pPr>
              <a:lnSpc>
                <a:spcPct val="100000"/>
              </a:lnSpc>
              <a:spcBef>
                <a:spcPts val="0"/>
              </a:spcBef>
            </a:pPr>
            <a:r>
              <a:rPr lang="sk" sz="2800" b="1" i="0" strike="noStrike" cap="none" spc="0" baseline="0" dirty="0">
                <a:solidFill>
                  <a:srgbClr val="F6A317"/>
                </a:solidFill>
                <a:effectLst/>
                <a:latin typeface="Helvetica"/>
                <a:ea typeface="Helvetica"/>
                <a:cs typeface="Helvetica"/>
              </a:rPr>
              <a:t>(AK JE TO NEVYHNUTNÉ)</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sk" sz="1800" b="0" i="0" strike="noStrike" cap="none" spc="0" baseline="0" dirty="0">
                <a:solidFill>
                  <a:srgbClr val="000000"/>
                </a:solidFill>
                <a:effectLst/>
                <a:latin typeface="Helvetica"/>
                <a:ea typeface="Helvetica"/>
                <a:cs typeface="Helvetica"/>
              </a:rPr>
              <a:t>Ak všetky ostatné opatrenia na kontrolu prachu (pozrite si 5 hlavných techník kontroly) nepostačujú na zabránenie vystaveniu sa prachu, noste OOP.</a:t>
            </a:r>
          </a:p>
          <a:p>
            <a:pPr>
              <a:lnSpc>
                <a:spcPts val="2400"/>
              </a:lnSpc>
              <a:spcAft>
                <a:spcPts val="1000"/>
              </a:spcAft>
            </a:pPr>
            <a:r>
              <a:rPr lang="sk" sz="1800" b="0" i="0" strike="noStrike" cap="none" spc="0" baseline="0" dirty="0">
                <a:solidFill>
                  <a:srgbClr val="000000"/>
                </a:solidFill>
                <a:effectLst/>
                <a:latin typeface="Helvetica"/>
                <a:ea typeface="Helvetica"/>
                <a:cs typeface="Helvetica"/>
              </a:rPr>
              <a:t>OOP v žiadnom prípade nenahrádzajú iné opatrenia na kontrolu prachu. Ochranné masky proti prachu dočasne chránia jednotlivých pracovníkov, ale všeobecná kvalita vzduchu môže byť stále ohrozená prachom.</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955576"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ZÁKLADNÝCH ODPORÚČANÝCH POSTUPOV</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28210"/>
            <a:ext cx="10955577" cy="2770298"/>
          </a:xfrm>
        </p:spPr>
        <p:txBody>
          <a:bodyPr/>
          <a:lstStyle/>
          <a:p>
            <a:pPr>
              <a:lnSpc>
                <a:spcPts val="2400"/>
              </a:lnSpc>
              <a:spcBef>
                <a:spcPts val="700"/>
              </a:spcBef>
            </a:pPr>
            <a:r>
              <a:rPr lang="sk" sz="1800" b="1" i="0" strike="noStrike" cap="none" spc="0" baseline="0" dirty="0">
                <a:solidFill>
                  <a:srgbClr val="000000"/>
                </a:solidFill>
                <a:effectLst/>
                <a:latin typeface="Helvetica"/>
                <a:ea typeface="Helvetica"/>
                <a:cs typeface="Helvetica"/>
              </a:rPr>
              <a:t>ODPORÚČANÉ AKTIVITY</a:t>
            </a:r>
          </a:p>
          <a:p>
            <a:pPr marL="285750" indent="-285750">
              <a:lnSpc>
                <a:spcPts val="2400"/>
              </a:lnSpc>
              <a:spcBef>
                <a:spcPts val="700"/>
              </a:spcBef>
              <a:buSzPct val="85000"/>
              <a:buFont typeface=".Apple Color Emoji UI"/>
              <a:buChar char="✅"/>
            </a:pPr>
            <a:r>
              <a:rPr lang="sk" sz="1800" b="0" i="0" strike="noStrike" cap="none" spc="0" baseline="0" dirty="0">
                <a:solidFill>
                  <a:srgbClr val="000000"/>
                </a:solidFill>
                <a:effectLst/>
                <a:latin typeface="Helvetica"/>
                <a:ea typeface="Helvetica"/>
                <a:cs typeface="Helvetica"/>
              </a:rPr>
              <a:t>Obmedzte prístup na pracovisko/do oblastí vystavených prachu len zamestnancom a oprávneným osobám.</a:t>
            </a:r>
          </a:p>
          <a:p>
            <a:pPr marL="285750" indent="-285750">
              <a:lnSpc>
                <a:spcPts val="2400"/>
              </a:lnSpc>
              <a:spcBef>
                <a:spcPts val="700"/>
              </a:spcBef>
              <a:buSzPct val="85000"/>
              <a:buFont typeface=".Apple Color Emoji UI"/>
              <a:buChar char="✅"/>
            </a:pPr>
            <a:r>
              <a:rPr lang="sk" sz="1800" b="0" i="0" strike="noStrike" cap="none" spc="0" baseline="0" dirty="0">
                <a:solidFill>
                  <a:srgbClr val="000000"/>
                </a:solidFill>
                <a:effectLst/>
                <a:latin typeface="Helvetica"/>
                <a:ea typeface="Helvetica"/>
                <a:cs typeface="Helvetica"/>
              </a:rPr>
              <a:t>Použite ventilačné systémy alebo potlačenie vody na zníženie poletujúceho prachu. </a:t>
            </a:r>
          </a:p>
          <a:p>
            <a:pPr marL="285750" indent="-285750">
              <a:lnSpc>
                <a:spcPts val="2400"/>
              </a:lnSpc>
              <a:spcBef>
                <a:spcPts val="700"/>
              </a:spcBef>
              <a:buSzPct val="85000"/>
              <a:buFont typeface=".Apple Color Emoji UI"/>
              <a:buChar char="✅"/>
            </a:pPr>
            <a:r>
              <a:rPr lang="sk" sz="1800" b="0" i="0" strike="noStrike" cap="none" spc="0" baseline="0" dirty="0">
                <a:solidFill>
                  <a:srgbClr val="000000"/>
                </a:solidFill>
                <a:effectLst/>
                <a:latin typeface="Helvetica"/>
                <a:ea typeface="Helvetica"/>
                <a:cs typeface="Helvetica"/>
              </a:rPr>
              <a:t>Ak je to možné, prácu robte vonku.</a:t>
            </a:r>
          </a:p>
          <a:p>
            <a:pPr marL="285750" indent="-285750">
              <a:lnSpc>
                <a:spcPts val="2400"/>
              </a:lnSpc>
              <a:spcBef>
                <a:spcPts val="700"/>
              </a:spcBef>
              <a:buSzPct val="85000"/>
              <a:buFont typeface=".Apple Color Emoji UI"/>
              <a:buChar char="✅"/>
            </a:pPr>
            <a:r>
              <a:rPr lang="sk" sz="1800" b="0" i="0" strike="noStrike" cap="none" spc="0" baseline="0" dirty="0">
                <a:solidFill>
                  <a:srgbClr val="000000"/>
                </a:solidFill>
                <a:effectLst/>
                <a:latin typeface="Helvetica"/>
                <a:ea typeface="Helvetica"/>
                <a:cs typeface="Helvetica"/>
              </a:rPr>
              <a:t>Používajte metódy vysávania alebo mokrého čistenia.</a:t>
            </a:r>
          </a:p>
          <a:p>
            <a:pPr marL="285750" indent="-285750">
              <a:lnSpc>
                <a:spcPts val="2400"/>
              </a:lnSpc>
              <a:spcBef>
                <a:spcPts val="700"/>
              </a:spcBef>
              <a:buSzPct val="85000"/>
              <a:buFont typeface=".Apple Color Emoji UI"/>
              <a:buChar char="✅"/>
            </a:pPr>
            <a:r>
              <a:rPr lang="sk" sz="1800" b="0" i="0" strike="noStrike" cap="none" spc="0" baseline="0" dirty="0">
                <a:solidFill>
                  <a:srgbClr val="000000"/>
                </a:solidFill>
                <a:effectLst/>
                <a:latin typeface="Helvetica"/>
                <a:ea typeface="Helvetica"/>
                <a:cs typeface="Helvetica"/>
              </a:rPr>
              <a:t>Plánujte dopredu, aby ste sa uistili, že pracovné priestory sú bezpečné a vybavenie je funkčné.</a:t>
            </a:r>
          </a:p>
          <a:p>
            <a:pPr marL="285750" indent="-285750">
              <a:lnSpc>
                <a:spcPts val="2400"/>
              </a:lnSpc>
              <a:spcBef>
                <a:spcPts val="700"/>
              </a:spcBef>
              <a:buSzPct val="85000"/>
              <a:buFont typeface=".Apple Color Emoji UI"/>
              <a:buChar char="✅"/>
            </a:pPr>
            <a:r>
              <a:rPr lang="sk" sz="1800" b="0" i="0" strike="noStrike" cap="none" spc="0" baseline="0" dirty="0">
                <a:solidFill>
                  <a:srgbClr val="000000"/>
                </a:solidFill>
                <a:effectLst/>
                <a:latin typeface="Helvetica"/>
                <a:ea typeface="Helvetica"/>
                <a:cs typeface="Helvetica"/>
              </a:rPr>
              <a:t>Nahláste poruchy a majte plán, ako ich rýchlo a bezpečne vyriešiť.</a:t>
            </a:r>
          </a:p>
          <a:p>
            <a:pPr marL="285750" indent="-285750">
              <a:lnSpc>
                <a:spcPts val="2400"/>
              </a:lnSpc>
              <a:spcBef>
                <a:spcPts val="700"/>
              </a:spcBef>
              <a:buSzPct val="85000"/>
              <a:buFont typeface=".Apple Color Emoji UI"/>
              <a:buChar char="✅"/>
            </a:pPr>
            <a:r>
              <a:rPr lang="sk" sz="1800" b="0" i="0" strike="noStrike" cap="none" spc="0" baseline="0" dirty="0">
                <a:solidFill>
                  <a:srgbClr val="000000"/>
                </a:solidFill>
                <a:effectLst/>
                <a:latin typeface="Helvetica"/>
                <a:ea typeface="Helvetica"/>
                <a:cs typeface="Helvetica"/>
              </a:rPr>
              <a:t>Počas vykonávania úlohy noste OOP. Uistite sa, že masky na tvár správne sedia.</a:t>
            </a:r>
          </a:p>
          <a:p>
            <a:pPr>
              <a:lnSpc>
                <a:spcPts val="2400"/>
              </a:lnSpc>
              <a:spcBef>
                <a:spcPts val="7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ODPORÚČANÉ A ZAKÁZANÉ AKTIVITY V OBLASTI ZÁKLADNÝCH ODPORÚČANÝCH POSTUPOV</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400"/>
              </a:lnSpc>
            </a:pPr>
            <a:r>
              <a:rPr lang="sk" sz="1800" b="1" i="0" strike="noStrike" cap="none" spc="0" baseline="0">
                <a:solidFill>
                  <a:srgbClr val="000000"/>
                </a:solidFill>
                <a:effectLst/>
                <a:latin typeface="Helvetica"/>
                <a:ea typeface="Helvetica"/>
                <a:cs typeface="Helvetica"/>
              </a:rPr>
              <a:t>ZAKÁZANÉ AKTIVITY</a:t>
            </a:r>
          </a:p>
          <a:p>
            <a:pPr marL="285750" indent="-285750">
              <a:lnSpc>
                <a:spcPts val="2400"/>
              </a:lnSpc>
              <a:buSzPct val="85000"/>
              <a:buFont typeface=".Apple Color Emoji UI"/>
              <a:buChar char="❌"/>
            </a:pPr>
            <a:r>
              <a:rPr lang="sk" sz="1800" b="0" i="0" strike="noStrike" cap="none" spc="0" baseline="0">
                <a:solidFill>
                  <a:srgbClr val="000000"/>
                </a:solidFill>
                <a:effectLst/>
                <a:latin typeface="Helvetica"/>
                <a:ea typeface="Helvetica"/>
                <a:cs typeface="Helvetica"/>
              </a:rPr>
              <a:t>Nepoužívajte suchú kefu – vysávajte alebo použite metódy mokrého čistenia.</a:t>
            </a:r>
          </a:p>
          <a:p>
            <a:pPr marL="285750" indent="-285750">
              <a:lnSpc>
                <a:spcPts val="2400"/>
              </a:lnSpc>
              <a:buSzPct val="85000"/>
              <a:buFont typeface=".Apple Color Emoji UI"/>
              <a:buChar char="❌"/>
            </a:pPr>
            <a:r>
              <a:rPr lang="sk" sz="1800" b="0" i="0" strike="noStrike" cap="none" spc="0" baseline="0">
                <a:solidFill>
                  <a:srgbClr val="000000"/>
                </a:solidFill>
                <a:effectLst/>
                <a:latin typeface="Helvetica"/>
                <a:ea typeface="Helvetica"/>
                <a:cs typeface="Helvetica"/>
              </a:rPr>
              <a:t>Na čistenie prachu nepoužite stlačený vzduch.</a:t>
            </a:r>
          </a:p>
          <a:p>
            <a:pPr marL="285750" indent="-285750">
              <a:lnSpc>
                <a:spcPts val="2400"/>
              </a:lnSpc>
              <a:buSzPct val="85000"/>
              <a:buFont typeface=".Apple Color Emoji UI"/>
              <a:buChar char="❌"/>
            </a:pPr>
            <a:r>
              <a:rPr lang="sk" sz="1800" b="0" i="0" strike="noStrike" cap="none" spc="0" baseline="0">
                <a:solidFill>
                  <a:srgbClr val="000000"/>
                </a:solidFill>
                <a:effectLst/>
                <a:latin typeface="Helvetica"/>
                <a:ea typeface="Helvetica"/>
                <a:cs typeface="Helvetica"/>
              </a:rPr>
              <a:t>Špinavý pracovný odev alebo OOPP neberte domov.</a:t>
            </a:r>
          </a:p>
          <a:p>
            <a:pPr marL="285750" indent="-285750">
              <a:lnSpc>
                <a:spcPts val="2400"/>
              </a:lnSpc>
              <a:buSzPct val="85000"/>
              <a:buFont typeface=".Apple Color Emoji UI"/>
              <a:buChar char="❌"/>
            </a:pPr>
            <a:r>
              <a:rPr lang="sk" sz="1800" b="0" i="0" strike="noStrike" cap="none" spc="0" baseline="0">
                <a:solidFill>
                  <a:srgbClr val="000000"/>
                </a:solidFill>
                <a:effectLst/>
                <a:latin typeface="Helvetica"/>
                <a:ea typeface="Helvetica"/>
                <a:cs typeface="Helvetica"/>
              </a:rPr>
              <a:t>Nepoužívajte poškodené OOP.</a:t>
            </a:r>
          </a:p>
          <a:p>
            <a:pPr marL="285750" indent="-285750">
              <a:lnSpc>
                <a:spcPts val="2400"/>
              </a:lnSpc>
              <a:buSzPct val="85000"/>
              <a:buFont typeface=".Apple Color Emoji UI"/>
              <a:buChar char="❌"/>
            </a:pPr>
            <a:r>
              <a:rPr lang="sk" sz="1800" b="0" i="0" strike="noStrike" cap="none" spc="0" baseline="0">
                <a:solidFill>
                  <a:srgbClr val="000000"/>
                </a:solidFill>
                <a:effectLst/>
                <a:latin typeface="Helvetica"/>
                <a:ea typeface="Helvetica"/>
                <a:cs typeface="Helvetica"/>
              </a:rPr>
              <a:t>Nefajčite ani nejedzte v procesných priestoroch vášho pracoviska.</a:t>
            </a:r>
          </a:p>
          <a:p>
            <a:pPr marL="285750" indent="-285750">
              <a:lnSpc>
                <a:spcPts val="2400"/>
              </a:lnSpc>
              <a:buSzPct val="85000"/>
              <a:buFont typeface=".Apple Color Emoji UI"/>
              <a:buChar char="❌"/>
            </a:pPr>
            <a:endParaRPr lang="en-US" sz="1800"/>
          </a:p>
          <a:p>
            <a:pPr marL="285750" indent="-285750">
              <a:lnSpc>
                <a:spcPts val="2400"/>
              </a:lnSpc>
              <a:buSzPct val="85000"/>
              <a:buFont typeface=".Apple Color Emoji UI"/>
              <a:buChar char="✅"/>
            </a:pPr>
            <a:endParaRPr lang="en-US" sz="180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sk" sz="1800" b="0" i="0" strike="noStrike" cap="none" spc="0" baseline="0">
                <a:solidFill>
                  <a:srgbClr val="000000"/>
                </a:solidFill>
                <a:effectLst/>
                <a:latin typeface="Helvetica"/>
                <a:ea typeface="Helvetica"/>
                <a:cs typeface="Helvetica"/>
              </a:rPr>
              <a:t>Pri práci s minerálmi obsahujúcimi kryštalický kremeň pamätajte na nasledovné:</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Prach sa vždy snažte zastaviť pri zdroji.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Čisté pracovné prostredie je bezpečné.</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Obmedzenie prístupu do oblastí vystavených prachu je istý spôsob, ako zabrániť vystaveniu sa prachu.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Vyhnite sa fajčeniu – fajčenie zvyšuje negatívne účinky RCS na zdravie.</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DODATOČNÉ VZDELÁVACIE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3" history="0"/>
              </a:rPr>
              <a:t>Osvedčené postupy na čistenie povrchov a inštalácií (Hárok úloh 2.1.1a)</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3" history="0"/>
              </a:rPr>
              <a:t>Osvedčené postupy pre správnu hygienu </a:t>
            </a:r>
            <a:br>
              <a:rPr lang="en-US" sz="1600" b="0" i="0" strike="noStrike" cap="none" spc="0" baseline="0" dirty="0">
                <a:solidFill>
                  <a:srgbClr val="000000"/>
                </a:solidFill>
                <a:effectLst/>
                <a:latin typeface="Helvetica"/>
                <a:ea typeface="Helvetica"/>
                <a:cs typeface="Helvetica"/>
                <a:hlinkClick r:id="rId3" history="0"/>
              </a:rPr>
            </a:br>
            <a:r>
              <a:rPr lang="sk" sz="1600" b="0" i="0" strike="noStrike" cap="none" spc="0" baseline="0" dirty="0">
                <a:solidFill>
                  <a:srgbClr val="000000"/>
                </a:solidFill>
                <a:effectLst/>
                <a:latin typeface="Helvetica"/>
                <a:ea typeface="Helvetica"/>
                <a:cs typeface="Helvetica"/>
                <a:hlinkClick r:id="rId3" history="0"/>
              </a:rPr>
              <a:t>(Hárok úloh 2.1.10)</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4"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5" history="0"/>
              </a:rPr>
              <a:t>Príručka NEPSI pre MSP</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6"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customXml/itemProps3.xml><?xml version="1.0" encoding="utf-8"?>
<ds:datastoreItem xmlns:ds="http://schemas.openxmlformats.org/officeDocument/2006/customXml" ds:itemID="{50F2D0E7-FA3B-4957-BBC7-0B1173DE4D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128</TotalTime>
  <Words>985</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48</cp:revision>
  <dcterms:created xsi:type="dcterms:W3CDTF">2020-06-24T14:35:04Z</dcterms:created>
  <dcterms:modified xsi:type="dcterms:W3CDTF">2024-11-13T12:21:50Z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