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7E07D859-C711-40CC-896B-9079CB835390}" v="3" dt="2022-09-27T13:26:11.255"/>
    <p1510:client id="{A0C2CCAE-0392-4EA7-BE5D-28D7E4372C99}" v="60" dt="2022-09-27T11:23:40.4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80952"/>
  </p:normalViewPr>
  <p:slideViewPr>
    <p:cSldViewPr snapToGrid="0" snapToObjects="1">
      <p:cViewPr varScale="1">
        <p:scale>
          <a:sx n="98" d="100"/>
          <a:sy n="98" d="100"/>
        </p:scale>
        <p:origin x="182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microsoft.com/office/2015/10/relationships/revisionInfo" Target="revisionInfo.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bg" sz="1200" b="0" i="0" strike="noStrike" cap="none" spc="0" baseline="0" dirty="0">
                <a:solidFill>
                  <a:srgbClr val="000000"/>
                </a:solidFill>
                <a:effectLst/>
                <a:latin typeface="+mn-lt"/>
                <a:ea typeface="Calibri"/>
                <a:cs typeface="Calibri"/>
              </a:rPr>
              <a:t>Продължителното излагане на RCS има сериозни последици в дългосрочен план. Поради тази причина е важно всички работници да са запознати с най-добрите практики,които намаляват или предотвратяват излагането на силициев прах. </a:t>
            </a:r>
          </a:p>
          <a:p>
            <a:endParaRPr lang="en-US" sz="1200" b="0" i="0" u="none" strike="noStrike" kern="1200" dirty="0">
              <a:solidFill>
                <a:schemeClr val="tx1"/>
              </a:solidFill>
              <a:effectLst/>
              <a:latin typeface="+mn-lt"/>
              <a:ea typeface="+mn-ea"/>
              <a:cs typeface="+mn-cs"/>
            </a:endParaRPr>
          </a:p>
          <a:p>
            <a:r>
              <a:rPr lang="bg" sz="1200" b="0" i="0" strike="noStrike" cap="none" spc="0" baseline="0" dirty="0">
                <a:solidFill>
                  <a:srgbClr val="000000"/>
                </a:solidFill>
                <a:effectLst/>
                <a:latin typeface="+mn-lt"/>
                <a:ea typeface="Calibri"/>
                <a:cs typeface="Calibri"/>
              </a:rPr>
              <a:t>Това обучение предоставя информация относно затворените процеси. Помнете, че при прилагането на всеки затворен процес трябва да се направи оценка на риска, въпреки че това се отнася  предимно за ръководителите.</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4168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149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55742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bg" sz="1000" b="0" i="0" strike="noStrike" cap="none" spc="0" baseline="0">
                <a:solidFill>
                  <a:srgbClr val="000000"/>
                </a:solidFill>
                <a:effectLst/>
                <a:latin typeface="Helvetica"/>
                <a:ea typeface="Helvetica"/>
                <a:cs typeface="Helvetica"/>
              </a:rPr>
              <a:t>Този пакет за обучение е разработен като част от ръководство за добри практики на NEPSI -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p:nvPr userDrawn="1"/>
        </p:nvSpPr>
        <p:spPr>
          <a:xfrm>
            <a:off x="7955279" y="429114"/>
            <a:ext cx="386207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bg" sz="1400" b="1" i="0" strike="noStrike" cap="none" spc="0" baseline="0">
                <a:solidFill>
                  <a:srgbClr val="F6A317"/>
                </a:solidFill>
                <a:effectLst/>
                <a:latin typeface="Helvetica"/>
                <a:ea typeface="Helvetica"/>
                <a:cs typeface="Helvetica"/>
              </a:rPr>
              <a:t>ДОБРИ ПРАКТИКИ ЗА ОБУЧЕНИЕ ПРИ ЗАТВОРЕНИ ПРОЦЕСИ</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p:txBody>
          <a:bodyPr anchor="t"/>
          <a:lstStyle/>
          <a:p>
            <a:pPr>
              <a:lnSpc>
                <a:spcPct val="100000"/>
              </a:lnSpc>
            </a:pPr>
            <a:r>
              <a:rPr lang="bg" sz="2800" b="1" i="0" strike="noStrike" cap="none" spc="0" baseline="0" dirty="0">
                <a:solidFill>
                  <a:srgbClr val="FFFFFF"/>
                </a:solidFill>
                <a:effectLst/>
                <a:latin typeface="Helvetica"/>
                <a:ea typeface="Helvetica"/>
                <a:cs typeface="Helvetica"/>
              </a:rPr>
              <a:t>ДОБРИ ПРАКТИКИ ЗА ОБУЧЕНИЕ ПРИ ЗАТВОРЕНИ ПРОЦЕСИ</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8131629" y="321972"/>
            <a:ext cx="3665419" cy="63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bg-BG" sz="2800" dirty="0"/>
              <a:t>ПРЕАМБЮЛ (ЗА ОБУЧИТЕЛ)</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a:xfrm>
            <a:off x="777243" y="2362676"/>
            <a:ext cx="10620000" cy="3601153"/>
          </a:xfrm>
        </p:spPr>
        <p:txBody>
          <a:bodyPr lIns="91440" tIns="45720" rIns="91440" bIns="45720" anchor="t"/>
          <a:lstStyle/>
          <a:p>
            <a:pPr>
              <a:lnSpc>
                <a:spcPts val="2400"/>
              </a:lnSpc>
            </a:pPr>
            <a:r>
              <a:rPr lang="bg-BG" sz="1800" dirty="0">
                <a:latin typeface="Helvetica"/>
                <a:cs typeface="Helvetica"/>
              </a:rPr>
              <a:t>Като част от образователната стъпка при прилагането на добрите практики на NEPSI, NEPSI разработи набор от образователни ресурси.</a:t>
            </a:r>
          </a:p>
          <a:p>
            <a:pPr>
              <a:lnSpc>
                <a:spcPts val="2400"/>
              </a:lnSpc>
            </a:pPr>
            <a:r>
              <a:rPr lang="bg-BG" sz="1800" dirty="0">
                <a:latin typeface="Helvetica"/>
                <a:cs typeface="Helvetica"/>
              </a:rPr>
              <a:t>Всеки пакет за обучение на PowerPoint обхваща тема, подходяща за работници във всички индустрии, които използват материали, съдържащи кристален силициев диоксид.  Пакетите предоставят информация за рисковете от излагане на прах, свързани с темата, наличните добри практики и мерки за намаляване на рисковете от излагане на прах.. Целта на обучението е да информира и образова работниците, за да им помогне да използват ефективно мерките за контрол и да намалят излагането си на </a:t>
            </a:r>
            <a:r>
              <a:rPr lang="bg-BG" sz="1800" dirty="0" err="1">
                <a:latin typeface="Helvetica"/>
                <a:cs typeface="Helvetica"/>
              </a:rPr>
              <a:t>респирабилен</a:t>
            </a:r>
            <a:r>
              <a:rPr lang="bg-BG" sz="1800" dirty="0">
                <a:latin typeface="Helvetica"/>
                <a:cs typeface="Helvetica"/>
              </a:rPr>
              <a:t> кристален силициев диоксид (RCS) на работното място.</a:t>
            </a:r>
          </a:p>
          <a:p>
            <a:pPr>
              <a:lnSpc>
                <a:spcPts val="2400"/>
              </a:lnSpc>
            </a:pPr>
            <a:r>
              <a:rPr lang="bg-BG" sz="1800" dirty="0">
                <a:latin typeface="Helvetica"/>
                <a:cs typeface="Helvetica"/>
              </a:rPr>
              <a:t>Използвайте празния шаблон за да добавите допълнителна информация към този обучителен пакет, ако е необходимо. </a:t>
            </a:r>
          </a:p>
        </p:txBody>
      </p:sp>
    </p:spTree>
    <p:extLst>
      <p:ext uri="{BB962C8B-B14F-4D97-AF65-F5344CB8AC3E}">
        <p14:creationId xmlns:p14="http://schemas.microsoft.com/office/powerpoint/2010/main" val="41509613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МОЛЯ, ОБЪРНЕТЕ ВНИМАНИЕ</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bg" sz="1800" b="0" i="0" strike="noStrike" cap="none" spc="0" baseline="0">
                <a:solidFill>
                  <a:srgbClr val="000000"/>
                </a:solidFill>
                <a:effectLst/>
                <a:latin typeface="Helvetica"/>
                <a:ea typeface="Helvetica"/>
                <a:cs typeface="Helvetica"/>
              </a:rPr>
              <a:t>Информацията в това PowerPoint обучение е от препоръчително естество и информативно по съдържание. То не е стандарт или регламент, не създава нови правни задължения, нито отменя съществуващите такива, създадени от здравното законодателство.</a:t>
            </a:r>
          </a:p>
        </p:txBody>
      </p:sp>
    </p:spTree>
    <p:extLst>
      <p:ext uri="{BB962C8B-B14F-4D97-AF65-F5344CB8AC3E}">
        <p14:creationId xmlns:p14="http://schemas.microsoft.com/office/powerpoint/2010/main" val="375059257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ВЪВЕДЕНИЕ</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362676"/>
            <a:ext cx="6570614" cy="3682369"/>
          </a:xfrm>
        </p:spPr>
        <p:txBody>
          <a:bodyPr/>
          <a:lstStyle/>
          <a:p>
            <a:pPr>
              <a:lnSpc>
                <a:spcPts val="2400"/>
              </a:lnSpc>
            </a:pPr>
            <a:r>
              <a:rPr lang="bg" sz="1800" b="1" i="0" strike="noStrike" cap="none" spc="0" baseline="0" dirty="0">
                <a:solidFill>
                  <a:srgbClr val="000000"/>
                </a:solidFill>
                <a:effectLst/>
                <a:latin typeface="Helvetica"/>
                <a:ea typeface="Helvetica"/>
                <a:cs typeface="Helvetica"/>
              </a:rPr>
              <a:t>Познанието как да се предпазвате от рискове за здравето, свързани с Вашата работа е от основен приоритет.</a:t>
            </a:r>
          </a:p>
          <a:p>
            <a:pPr>
              <a:lnSpc>
                <a:spcPts val="2400"/>
              </a:lnSpc>
            </a:pPr>
            <a:r>
              <a:rPr lang="bg" sz="1800" b="0" i="0" strike="noStrike" cap="none" spc="0" baseline="0" dirty="0">
                <a:solidFill>
                  <a:srgbClr val="000000"/>
                </a:solidFill>
                <a:effectLst/>
                <a:latin typeface="Helvetica"/>
                <a:ea typeface="Helvetica"/>
                <a:cs typeface="Helvetica"/>
              </a:rPr>
              <a:t>В това PowerPoint обучение Вие ще научите:</a:t>
            </a:r>
          </a:p>
          <a:p>
            <a:pPr marL="285750" indent="-28575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Как затворените процеси намаляват риска от излагането на респирабилен кристален силициев прах (RCS)</a:t>
            </a:r>
          </a:p>
          <a:p>
            <a:pPr marL="285750" indent="-28575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Основно ръководство за затворени процеси.</a:t>
            </a:r>
          </a:p>
          <a:p>
            <a:pPr marL="285750" indent="-285750">
              <a:lnSpc>
                <a:spcPts val="2400"/>
              </a:lnSpc>
              <a:buFont typeface="Arial" panose="020B0604020202020204" pitchFamily="34" charset="0"/>
              <a:buChar char="•"/>
            </a:pPr>
            <a:r>
              <a:rPr lang="bg" sz="1800" b="0" i="0" strike="noStrike" cap="none" spc="0" baseline="0" dirty="0">
                <a:solidFill>
                  <a:srgbClr val="FF0000"/>
                </a:solidFill>
                <a:effectLst/>
                <a:latin typeface="Helvetica"/>
                <a:ea typeface="Helvetica"/>
                <a:cs typeface="Helvetica"/>
              </a:rPr>
              <a:t>Текст за попълване от обучаващия, ако е добавил персонализиран слайд да вмъкне кратък преглед на контекста.</a:t>
            </a:r>
          </a:p>
          <a:p>
            <a:pPr marL="285750" indent="-285750">
              <a:lnSpc>
                <a:spcPts val="2400"/>
              </a:lnSpc>
              <a:buFont typeface="Arial" panose="020B0604020202020204" pitchFamily="34" charset="0"/>
              <a:buChar char="•"/>
            </a:pPr>
            <a:endParaRPr lang="en-US" sz="1800" dirty="0"/>
          </a:p>
          <a:p>
            <a:pPr marL="285750" indent="-285750">
              <a:lnSpc>
                <a:spcPts val="2400"/>
              </a:lnSpc>
              <a:buFont typeface="Arial" panose="020B0604020202020204" pitchFamily="34" charset="0"/>
              <a:buChar char="•"/>
            </a:pPr>
            <a:endParaRPr lang="en-US" sz="1800" dirty="0"/>
          </a:p>
        </p:txBody>
      </p:sp>
      <p:pic>
        <p:nvPicPr>
          <p:cNvPr id="10" name="Picture 9">
            <a:extLst>
              <a:ext uri="{FF2B5EF4-FFF2-40B4-BE49-F238E27FC236}">
                <a16:creationId xmlns:a16="http://schemas.microsoft.com/office/drawing/2014/main" id="{760860C5-0CBA-2242-8E0A-3F6EB8D1FAE1}"/>
              </a:ext>
            </a:extLst>
          </p:cNvPr>
          <p:cNvPicPr>
            <a:picLocks noChangeAspect="1"/>
          </p:cNvPicPr>
          <p:nvPr/>
        </p:nvPicPr>
        <p:blipFill>
          <a:blip r:embed="rId3">
            <a:extLst>
              <a:ext uri="{28A0092B-C50C-407E-A947-70E740481C1C}">
                <a14:useLocalDpi xmlns:a14="http://schemas.microsoft.com/office/drawing/2010/main"/>
              </a:ext>
            </a:extLst>
          </a:blip>
          <a:stretch>
            <a:fillRect/>
          </a:stretch>
        </p:blipFill>
        <p:spPr>
          <a:xfrm>
            <a:off x="7521078" y="1409545"/>
            <a:ext cx="3888456" cy="4635500"/>
          </a:xfrm>
          <a:prstGeom prst="rect">
            <a:avLst/>
          </a:prstGeom>
        </p:spPr>
      </p:pic>
    </p:spTree>
    <p:extLst>
      <p:ext uri="{BB962C8B-B14F-4D97-AF65-F5344CB8AC3E}">
        <p14:creationId xmlns:p14="http://schemas.microsoft.com/office/powerpoint/2010/main" val="1009975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5" y="1640901"/>
            <a:ext cx="4618344" cy="1043870"/>
          </a:xfrm>
        </p:spPr>
        <p:txBody>
          <a:bodyPr/>
          <a:lstStyle/>
          <a:p>
            <a:pPr>
              <a:lnSpc>
                <a:spcPct val="100000"/>
              </a:lnSpc>
            </a:pPr>
            <a:r>
              <a:rPr lang="bg" sz="2800" b="1" i="0" strike="noStrike" cap="none" spc="0" baseline="0">
                <a:solidFill>
                  <a:srgbClr val="F6A317"/>
                </a:solidFill>
                <a:effectLst/>
                <a:latin typeface="Helvetica"/>
                <a:ea typeface="Helvetica"/>
                <a:cs typeface="Helvetica"/>
              </a:rPr>
              <a:t>ТЕХНИКИ ЗА КОНТРОЛ НА ПРАХ</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bg" sz="1800" b="0" i="0" strike="noStrike" cap="none" spc="0" baseline="0">
                <a:solidFill>
                  <a:srgbClr val="000000"/>
                </a:solidFill>
                <a:effectLst/>
                <a:latin typeface="Helvetica"/>
                <a:ea typeface="Helvetica"/>
                <a:cs typeface="Helvetica"/>
              </a:rPr>
              <a:t>Процесът на изолиране е една от петте основни техники за контрол. </a:t>
            </a:r>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a:blip r:embed="rId3"/>
          <a:srcRect l="7057" t="9146" r="76967" b="66230"/>
          <a:stretch>
            <a:fillRect/>
          </a:stretch>
        </p:blipFill>
        <p:spPr>
          <a:xfrm>
            <a:off x="5365058" y="3636000"/>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a:blip r:embed="rId3"/>
          <a:srcRect l="58184" t="9878" r="26749" b="66739"/>
          <a:stretch>
            <a:fillRect/>
          </a:stretch>
        </p:blipFill>
        <p:spPr>
          <a:xfrm>
            <a:off x="5395588" y="4896000"/>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79514" y="1702138"/>
            <a:ext cx="2134063" cy="2189128"/>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ДОБРА ХИГИЕНА / ПОДДРЪЖКА</a:t>
            </a:r>
          </a:p>
          <a:p>
            <a:r>
              <a:rPr lang="bg" sz="1200" b="0" i="0" strike="noStrike" cap="none" spc="0" baseline="0">
                <a:solidFill>
                  <a:srgbClr val="000000"/>
                </a:solidFill>
                <a:effectLst/>
                <a:latin typeface="Calibri"/>
                <a:ea typeface="Calibri"/>
                <a:cs typeface="Calibri"/>
              </a:rPr>
              <a:t>Изпирането на работното облекло и изсмукването на прах, произведен в процеса на работа, спира натрупването му с течение на времето - чистото работно  място е безопасно  работно място.</a:t>
            </a:r>
          </a:p>
          <a:p>
            <a:endParaRPr lang="en-US"/>
          </a:p>
        </p:txBody>
      </p:sp>
      <p:sp>
        <p:nvSpPr>
          <p:cNvPr id="28" name="TextBox 27">
            <a:extLst>
              <a:ext uri="{FF2B5EF4-FFF2-40B4-BE49-F238E27FC236}">
                <a16:creationId xmlns:a16="http://schemas.microsoft.com/office/drawing/2014/main" id="{8D9DCF61-CEA2-724F-B242-1E76E64974CC}"/>
              </a:ext>
            </a:extLst>
          </p:cNvPr>
          <p:cNvSpPr txBox="1"/>
          <p:nvPr/>
        </p:nvSpPr>
        <p:spPr>
          <a:xfrm>
            <a:off x="6579514" y="3636000"/>
            <a:ext cx="2134063" cy="1517897"/>
          </a:xfrm>
          <a:prstGeom prst="rect">
            <a:avLst/>
          </a:prstGeom>
          <a:noFill/>
        </p:spPr>
        <p:txBody>
          <a:bodyPr wrap="square" rtlCol="0">
            <a:spAutoFit/>
          </a:bodyPr>
          <a:lstStyle/>
          <a:p>
            <a:pPr>
              <a:spcAft>
                <a:spcPts val="300"/>
              </a:spcAft>
            </a:pPr>
            <a:r>
              <a:rPr lang="bg" sz="1050" b="1" i="0" strike="noStrike" cap="none" spc="50" baseline="0" dirty="0">
                <a:solidFill>
                  <a:srgbClr val="EF9A2E"/>
                </a:solidFill>
                <a:effectLst/>
                <a:latin typeface="Futura Medium"/>
                <a:ea typeface="Futura Medium"/>
                <a:cs typeface="Futura Medium"/>
              </a:rPr>
              <a:t>ЗАГРАЖДАНЕ</a:t>
            </a:r>
          </a:p>
          <a:p>
            <a:pPr>
              <a:spcAft>
                <a:spcPts val="300"/>
              </a:spcAft>
            </a:pPr>
            <a:r>
              <a:rPr lang="bg" sz="1200" b="0" i="0" strike="noStrike" cap="none" spc="0" baseline="0" dirty="0">
                <a:solidFill>
                  <a:srgbClr val="000000"/>
                </a:solidFill>
                <a:effectLst/>
                <a:latin typeface="Calibri"/>
                <a:ea typeface="Calibri"/>
                <a:cs typeface="Calibri"/>
              </a:rPr>
              <a:t>Провеждане на процеси, създаващи RCS в изолирана среда предотвратява излагането на прах при първоизточника.</a:t>
            </a:r>
          </a:p>
          <a:p>
            <a:pPr>
              <a:spcAft>
                <a:spcPts val="300"/>
              </a:spcAft>
            </a:pPr>
            <a:endParaRPr lang="en-US" dirty="0"/>
          </a:p>
        </p:txBody>
      </p:sp>
      <p:sp>
        <p:nvSpPr>
          <p:cNvPr id="29" name="TextBox 28">
            <a:extLst>
              <a:ext uri="{FF2B5EF4-FFF2-40B4-BE49-F238E27FC236}">
                <a16:creationId xmlns:a16="http://schemas.microsoft.com/office/drawing/2014/main" id="{CE4E4F25-4CFB-3A49-A64A-A70F15E1F980}"/>
              </a:ext>
            </a:extLst>
          </p:cNvPr>
          <p:cNvSpPr txBox="1"/>
          <p:nvPr/>
        </p:nvSpPr>
        <p:spPr>
          <a:xfrm>
            <a:off x="6579515" y="4896000"/>
            <a:ext cx="2134063" cy="1678077"/>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ЕКСТРАКЦИЯ / ВЕНТИЛАЦИЯ</a:t>
            </a:r>
          </a:p>
          <a:p>
            <a:pPr>
              <a:spcAft>
                <a:spcPts val="300"/>
              </a:spcAft>
            </a:pPr>
            <a:r>
              <a:rPr lang="bg" sz="1200" b="0" i="0" strike="noStrike" cap="none" spc="0" baseline="0">
                <a:solidFill>
                  <a:srgbClr val="000000"/>
                </a:solidFill>
                <a:effectLst/>
                <a:latin typeface="Calibri"/>
                <a:ea typeface="Calibri"/>
                <a:cs typeface="Calibri"/>
              </a:rPr>
              <a:t>Улавяне на RCS още при първоизточника, преди да сме изложени на него, както и подмяна на замърсен въздух с чист.</a:t>
            </a:r>
          </a:p>
          <a:p>
            <a:endParaRPr lang="en-US"/>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6" y="3131928"/>
            <a:ext cx="2134062" cy="1823001"/>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ЛИЧНИ ПРЕДПАЗНИ СРЕДСТВА</a:t>
            </a:r>
          </a:p>
          <a:p>
            <a:r>
              <a:rPr lang="bg" sz="1200" b="0" i="0" strike="noStrike" cap="none" spc="0" baseline="0">
                <a:solidFill>
                  <a:srgbClr val="000000"/>
                </a:solidFill>
                <a:effectLst/>
                <a:latin typeface="Calibri"/>
                <a:ea typeface="Calibri"/>
                <a:cs typeface="Calibri"/>
              </a:rPr>
              <a:t>Личните предпазни средства  (например маски за лице) предпазват работниците от прах, .когато всички други мерки за контрол на праха са недостатъчни.</a:t>
            </a:r>
          </a:p>
          <a:p>
            <a:endParaRPr lang="en-US"/>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bg" sz="1050" b="1" i="0" strike="noStrike" cap="none" spc="50" baseline="0">
                <a:solidFill>
                  <a:srgbClr val="EF9A2E"/>
                </a:solidFill>
                <a:effectLst/>
                <a:latin typeface="Futura Medium"/>
                <a:ea typeface="Futura Medium"/>
                <a:cs typeface="Futura Medium"/>
              </a:rPr>
              <a:t>ВОДА</a:t>
            </a:r>
          </a:p>
          <a:p>
            <a:pPr>
              <a:spcAft>
                <a:spcPts val="300"/>
              </a:spcAft>
            </a:pPr>
            <a:r>
              <a:rPr lang="bg" sz="1200" b="0" i="0" strike="noStrike" cap="none" spc="0" baseline="0">
                <a:solidFill>
                  <a:srgbClr val="000000"/>
                </a:solidFill>
                <a:effectLst/>
                <a:latin typeface="Calibri"/>
                <a:ea typeface="Calibri"/>
                <a:cs typeface="Calibri"/>
              </a:rPr>
              <a:t>Прилагането на мокри процеси не позволяват  праховите частици да станат летливи посредством улавянето им с вода.</a:t>
            </a:r>
          </a:p>
          <a:p>
            <a:pPr>
              <a:spcAft>
                <a:spcPts val="300"/>
              </a:spcAft>
            </a:pPr>
            <a:endParaRPr lang="en-US"/>
          </a:p>
        </p:txBody>
      </p:sp>
    </p:spTree>
    <p:extLst>
      <p:ext uri="{BB962C8B-B14F-4D97-AF65-F5344CB8AC3E}">
        <p14:creationId xmlns:p14="http://schemas.microsoft.com/office/powerpoint/2010/main" val="6499128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5453623" cy="850900"/>
          </a:xfrm>
        </p:spPr>
        <p:txBody>
          <a:bodyPr lIns="91440" tIns="45720" rIns="91440" bIns="45720" anchor="t"/>
          <a:lstStyle/>
          <a:p>
            <a:pPr>
              <a:lnSpc>
                <a:spcPct val="100000"/>
              </a:lnSpc>
            </a:pPr>
            <a:r>
              <a:rPr lang="bg" sz="2800" b="1" i="0" strike="noStrike" cap="none" spc="0" baseline="0" dirty="0">
                <a:solidFill>
                  <a:srgbClr val="F6A317"/>
                </a:solidFill>
                <a:effectLst/>
                <a:latin typeface="Helvetica"/>
                <a:ea typeface="Helvetica"/>
                <a:cs typeface="Helvetica"/>
              </a:rPr>
              <a:t>РИСКОВЕ ОТ ТЕЗИ </a:t>
            </a:r>
            <a:r>
              <a:rPr lang="bg" sz="2800" dirty="0">
                <a:latin typeface="Helvetica"/>
                <a:ea typeface="Helvetica"/>
                <a:cs typeface="Helvetica"/>
              </a:rPr>
              <a:t>ДЕЙНОСТИ</a:t>
            </a:r>
            <a:endParaRPr lang="bg" sz="2800" b="1" i="0" strike="noStrike" cap="none" spc="0" baseline="0" dirty="0">
              <a:solidFill>
                <a:srgbClr val="F6A317"/>
              </a:solidFill>
              <a:effectLst/>
              <a:latin typeface="Helvetica"/>
              <a:ea typeface="Helvetica"/>
              <a:cs typeface="Helvetica"/>
            </a:endParaRP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5966456" cy="2938988"/>
          </a:xfrm>
        </p:spPr>
        <p:txBody>
          <a:bodyPr anchor="t"/>
          <a:lstStyle/>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Правилното функциониране на оборудването е от съществено значение при предпазването  от RCS.</a:t>
            </a:r>
          </a:p>
          <a:p>
            <a:pPr marL="342900" indent="-342900">
              <a:lnSpc>
                <a:spcPts val="2400"/>
              </a:lnSpc>
              <a:buFont typeface="Arial" panose="020B0604020202020204" pitchFamily="34" charset="0"/>
              <a:buChar char="•"/>
            </a:pPr>
            <a:r>
              <a:rPr lang="bg" sz="1800" b="0" i="0" strike="noStrike" cap="none" spc="0" baseline="0" dirty="0">
                <a:solidFill>
                  <a:srgbClr val="000000"/>
                </a:solidFill>
                <a:effectLst/>
                <a:latin typeface="Helvetica"/>
                <a:ea typeface="Helvetica"/>
                <a:cs typeface="Helvetica"/>
              </a:rPr>
              <a:t>Продължителното излагане на високи нива на RCS може да причини белодробно заболяване.</a:t>
            </a:r>
          </a:p>
          <a:p>
            <a:pPr>
              <a:lnSpc>
                <a:spcPts val="2400"/>
              </a:lnSpc>
            </a:pPr>
            <a:r>
              <a:rPr lang="bg" sz="1800" b="0" i="0" strike="noStrike" cap="none" spc="0" baseline="0" dirty="0">
                <a:solidFill>
                  <a:srgbClr val="000000"/>
                </a:solidFill>
                <a:effectLst/>
                <a:latin typeface="Helvetica"/>
                <a:ea typeface="Helvetica"/>
                <a:cs typeface="Helvetica"/>
              </a:rPr>
              <a:t>Ежедневното предпазване от излагане на RCS е много важно </a:t>
            </a:r>
          </a:p>
          <a:p>
            <a:pPr>
              <a:lnSpc>
                <a:spcPts val="2400"/>
              </a:lnSpc>
            </a:pPr>
            <a:r>
              <a:rPr lang="bg" sz="1800" b="0" i="0" strike="noStrike" cap="none" spc="0" baseline="0" dirty="0">
                <a:solidFill>
                  <a:srgbClr val="000000"/>
                </a:solidFill>
                <a:effectLst/>
                <a:latin typeface="Helvetica"/>
                <a:ea typeface="Helvetica"/>
                <a:cs typeface="Helvetica"/>
              </a:rPr>
              <a:t>Спазването на добри практики днес ще предпазят здравето ни в бъдеще</a:t>
            </a:r>
          </a:p>
          <a:p>
            <a:pPr>
              <a:lnSpc>
                <a:spcPts val="2400"/>
              </a:lnSpc>
            </a:pPr>
            <a:r>
              <a:rPr lang="bg" sz="1800" b="0" i="0" strike="noStrike" cap="none" spc="0" baseline="0" dirty="0">
                <a:solidFill>
                  <a:srgbClr val="000000"/>
                </a:solidFill>
                <a:effectLst/>
                <a:latin typeface="Helvetica"/>
                <a:ea typeface="Helvetica"/>
                <a:cs typeface="Helvetica"/>
              </a:rPr>
              <a:t>Как ще прекарате Вашата пенсия?</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815644" cy="850900"/>
          </a:xfrm>
        </p:spPr>
        <p:txBody>
          <a:bodyPr/>
          <a:lstStyle/>
          <a:p>
            <a:pPr>
              <a:lnSpc>
                <a:spcPct val="100000"/>
              </a:lnSpc>
            </a:pPr>
            <a:r>
              <a:rPr lang="bg" sz="2800" b="1" i="0" strike="noStrike" cap="none" spc="0" baseline="0" dirty="0">
                <a:solidFill>
                  <a:srgbClr val="F6A317"/>
                </a:solidFill>
                <a:effectLst/>
                <a:latin typeface="Helvetica"/>
                <a:ea typeface="Helvetica"/>
                <a:cs typeface="Helvetica"/>
              </a:rPr>
              <a:t>КАК ЗАТВОРЕНИТЕ СИСТЕМИ ПОМАГАТ ДА СЕ НАМАЛИ ИЗЛГАНЕТО НА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122073"/>
            <a:ext cx="5453624" cy="3343886"/>
          </a:xfrm>
        </p:spPr>
        <p:txBody>
          <a:bodyPr lIns="91440" tIns="45720" rIns="91440" bIns="45720" anchor="t"/>
          <a:lstStyle/>
          <a:p>
            <a:pPr>
              <a:lnSpc>
                <a:spcPts val="2400"/>
              </a:lnSpc>
            </a:pPr>
            <a:r>
              <a:rPr lang="bg" sz="1800" b="0" i="0" strike="noStrike" cap="none" spc="0" baseline="0" dirty="0">
                <a:solidFill>
                  <a:srgbClr val="000000"/>
                </a:solidFill>
                <a:effectLst/>
                <a:latin typeface="Helvetica"/>
                <a:ea typeface="Helvetica"/>
                <a:cs typeface="Helvetica"/>
              </a:rPr>
              <a:t>Затвореният процес е метод за контрол на прах и начин за намаляване излагането на прах, чрез ограничаване или изолиране на източника.</a:t>
            </a:r>
          </a:p>
          <a:p>
            <a:pPr>
              <a:lnSpc>
                <a:spcPts val="2400"/>
              </a:lnSpc>
            </a:pPr>
            <a:r>
              <a:rPr lang="bg" sz="1800" b="0" i="0" strike="noStrike" cap="none" spc="0" baseline="0" dirty="0">
                <a:solidFill>
                  <a:srgbClr val="000000"/>
                </a:solidFill>
                <a:effectLst/>
                <a:latin typeface="Helvetica"/>
                <a:ea typeface="Helvetica"/>
                <a:cs typeface="Helvetica"/>
              </a:rPr>
              <a:t>Дори само с поставяне на бариера между източника и работниците</a:t>
            </a:r>
            <a:r>
              <a:rPr lang="bg" sz="1800" dirty="0">
                <a:solidFill>
                  <a:srgbClr val="000000"/>
                </a:solidFill>
                <a:latin typeface="Helvetica"/>
                <a:ea typeface="Helvetica"/>
                <a:cs typeface="Helvetica"/>
              </a:rPr>
              <a:t>,</a:t>
            </a:r>
            <a:r>
              <a:rPr lang="bg" sz="1800" b="0" i="0" strike="noStrike" cap="none" spc="0" baseline="0" dirty="0">
                <a:solidFill>
                  <a:srgbClr val="000000"/>
                </a:solidFill>
                <a:effectLst/>
                <a:latin typeface="Helvetica"/>
                <a:ea typeface="Helvetica"/>
                <a:cs typeface="Helvetica"/>
              </a:rPr>
              <a:t> нивото на излагане на прах може да бъде значително намалено. Заграждането може да бъде приложено при много индустриални процеси.</a:t>
            </a:r>
          </a:p>
          <a:p>
            <a:pPr>
              <a:lnSpc>
                <a:spcPts val="2400"/>
              </a:lnSpc>
            </a:pPr>
            <a:endParaRPr lang="en-GB" sz="1800" dirty="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a:blip r:embed="rId2" cstate="print">
            <a:extLst>
              <a:ext uri="{28A0092B-C50C-407E-A947-70E740481C1C}">
                <a14:useLocalDpi xmlns:a14="http://schemas.microsoft.com/office/drawing/2010/main"/>
              </a:ext>
            </a:extLst>
          </a:blip>
          <a:srcRect l="10802" r="10802"/>
          <a:stretch>
            <a:fillRect/>
          </a:stretch>
        </p:blipFill>
        <p:spPr>
          <a:prstGeom prst="rect">
            <a:avLst/>
          </a:prstGeom>
        </p:spPr>
      </p:pic>
    </p:spTree>
    <p:extLst>
      <p:ext uri="{BB962C8B-B14F-4D97-AF65-F5344CB8AC3E}">
        <p14:creationId xmlns:p14="http://schemas.microsoft.com/office/powerpoint/2010/main" val="32085282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a:xfrm>
            <a:off x="777245" y="1640901"/>
            <a:ext cx="7795256" cy="850900"/>
          </a:xfrm>
        </p:spPr>
        <p:txBody>
          <a:bodyPr/>
          <a:lstStyle/>
          <a:p>
            <a:pPr>
              <a:lnSpc>
                <a:spcPct val="100000"/>
              </a:lnSpc>
            </a:pPr>
            <a:r>
              <a:rPr lang="bg" sz="2800" b="1" i="0" strike="noStrike" cap="none" spc="0" baseline="0" dirty="0">
                <a:solidFill>
                  <a:srgbClr val="F6A317"/>
                </a:solidFill>
                <a:effectLst/>
                <a:latin typeface="Helvetica"/>
                <a:ea typeface="Helvetica"/>
                <a:cs typeface="Helvetica"/>
              </a:rPr>
              <a:t>НАЧАЛНО РЪКОВОДСТВО ЗА ПРОЦЕСИ НА ЗАГРАЖДАНЕ</a:t>
            </a: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3" y="2700338"/>
            <a:ext cx="10333122" cy="3263491"/>
          </a:xfrm>
        </p:spPr>
        <p:txBody>
          <a:bodyPr anchor="t"/>
          <a:lstStyle/>
          <a:p>
            <a:pPr>
              <a:lnSpc>
                <a:spcPts val="2400"/>
              </a:lnSpc>
              <a:spcAft>
                <a:spcPts val="1000"/>
              </a:spcAft>
            </a:pPr>
            <a:r>
              <a:rPr lang="bg" sz="1800" b="0" i="0" strike="noStrike" cap="none" spc="0" baseline="0">
                <a:solidFill>
                  <a:srgbClr val="000000"/>
                </a:solidFill>
                <a:effectLst/>
                <a:latin typeface="Helvetica"/>
                <a:ea typeface="Helvetica"/>
                <a:cs typeface="Helvetica"/>
              </a:rPr>
              <a:t>Заграждащите процеси са едни от най-ефективните начини за контрол на праха.</a:t>
            </a:r>
          </a:p>
          <a:p>
            <a:pPr marL="342900" indent="-342900">
              <a:lnSpc>
                <a:spcPts val="2400"/>
              </a:lnSpc>
              <a:spcAft>
                <a:spcPts val="1000"/>
              </a:spcAft>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Винаги е за предпочитане прахът да се контролира при първоизточника , вместо да се разчита на лични предпазни средства (противопрахови маски) за работниците, защитаващи само този, който ги носи и не са надеждни.</a:t>
            </a:r>
          </a:p>
          <a:p>
            <a:pPr marL="342900" indent="-342900">
              <a:lnSpc>
                <a:spcPts val="2400"/>
              </a:lnSpc>
              <a:spcAft>
                <a:spcPts val="1000"/>
              </a:spcAft>
              <a:buFont typeface="Arial" panose="020B0604020202020204" pitchFamily="34" charset="0"/>
              <a:buChar char="•"/>
            </a:pPr>
            <a:r>
              <a:rPr lang="bg" sz="1800" b="0" i="0" strike="noStrike" cap="none" spc="0" baseline="0">
                <a:solidFill>
                  <a:srgbClr val="000000"/>
                </a:solidFill>
                <a:effectLst/>
                <a:latin typeface="Helvetica"/>
                <a:ea typeface="Helvetica"/>
                <a:cs typeface="Helvetica"/>
              </a:rPr>
              <a:t>Използването на смукателна вентилация и обратно налягане могат да подпомогнат метода на заграждане.  Добрата вентилация на работното място осигурява добро качество на въздуха и спира повторното навлизане на прах.</a:t>
            </a:r>
          </a:p>
          <a:p>
            <a:pPr>
              <a:lnSpc>
                <a:spcPts val="2400"/>
              </a:lnSpc>
              <a:spcAft>
                <a:spcPts val="1000"/>
              </a:spcAft>
            </a:pPr>
            <a:endParaRPr lang="en-GB" sz="1800"/>
          </a:p>
        </p:txBody>
      </p:sp>
    </p:spTree>
    <p:extLst>
      <p:ext uri="{BB962C8B-B14F-4D97-AF65-F5344CB8AC3E}">
        <p14:creationId xmlns:p14="http://schemas.microsoft.com/office/powerpoint/2010/main" val="5609027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9297485" cy="850900"/>
          </a:xfrm>
        </p:spPr>
        <p:txBody>
          <a:bodyPr anchor="t"/>
          <a:lstStyle/>
          <a:p>
            <a:pPr>
              <a:lnSpc>
                <a:spcPct val="100000"/>
              </a:lnSpc>
            </a:pPr>
            <a:r>
              <a:rPr lang="bg" sz="2800" b="1" i="0" strike="noStrike" cap="none" spc="0" baseline="0" dirty="0">
                <a:solidFill>
                  <a:srgbClr val="F6A317"/>
                </a:solidFill>
                <a:effectLst/>
                <a:latin typeface="Helvetica"/>
                <a:ea typeface="Helvetica"/>
                <a:cs typeface="Helvetica"/>
              </a:rPr>
              <a:t>КАКВО ДА ПРАВИМ И КАКВО НЕ ПРИ ЗАГРАЖДАЩИТЕ ПРОЦЕСИ</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13470"/>
            <a:ext cx="10995658" cy="3230407"/>
          </a:xfrm>
        </p:spPr>
        <p:txBody>
          <a:bodyPr lIns="91440" tIns="45720" rIns="91440" bIns="45720" anchor="t"/>
          <a:lstStyle/>
          <a:p>
            <a:pPr>
              <a:lnSpc>
                <a:spcPct val="100000"/>
              </a:lnSpc>
              <a:spcBef>
                <a:spcPts val="600"/>
              </a:spcBef>
            </a:pPr>
            <a:r>
              <a:rPr lang="bg" sz="1500" b="1" i="0" strike="noStrike" cap="none" spc="0" baseline="0" dirty="0">
                <a:solidFill>
                  <a:srgbClr val="000000"/>
                </a:solidFill>
                <a:effectLst/>
                <a:latin typeface="Helvetica"/>
                <a:ea typeface="Helvetica"/>
                <a:cs typeface="Helvetica"/>
              </a:rPr>
              <a:t>ПРАВЕТЕ</a:t>
            </a:r>
          </a:p>
          <a:p>
            <a:pPr marL="285750" indent="-285750">
              <a:lnSpc>
                <a:spcPct val="100000"/>
              </a:lnSpc>
              <a:spcBef>
                <a:spcPts val="600"/>
              </a:spcBef>
              <a:buSzPct val="85000"/>
              <a:buFont typeface=".Apple Color Emoji UI"/>
              <a:buChar char="✅"/>
            </a:pPr>
            <a:r>
              <a:rPr lang="bg" sz="1500" b="0" i="0" strike="noStrike" cap="none" spc="0" baseline="0" dirty="0">
                <a:solidFill>
                  <a:srgbClr val="000000"/>
                </a:solidFill>
                <a:effectLst/>
                <a:latin typeface="Helvetica"/>
                <a:ea typeface="Helvetica"/>
                <a:cs typeface="Helvetica"/>
              </a:rPr>
              <a:t>Прилагайте процеса само, когато </a:t>
            </a:r>
            <a:r>
              <a:rPr lang="bg" sz="1500" dirty="0">
                <a:solidFill>
                  <a:srgbClr val="000000"/>
                </a:solidFill>
                <a:latin typeface="Helvetica"/>
                <a:ea typeface="Helvetica"/>
                <a:cs typeface="Helvetica"/>
              </a:rPr>
              <a:t>заграждението</a:t>
            </a:r>
            <a:r>
              <a:rPr lang="bg" sz="1500" b="0" i="0" strike="noStrike" cap="none" spc="0" baseline="0" dirty="0">
                <a:solidFill>
                  <a:srgbClr val="000000"/>
                </a:solidFill>
                <a:effectLst/>
                <a:latin typeface="Helvetica"/>
                <a:ea typeface="Helvetica"/>
                <a:cs typeface="Helvetica"/>
              </a:rPr>
              <a:t> е затворено и вентилационната система работи.</a:t>
            </a:r>
          </a:p>
          <a:p>
            <a:pPr marL="285750" indent="-285750">
              <a:lnSpc>
                <a:spcPct val="100000"/>
              </a:lnSpc>
              <a:spcBef>
                <a:spcPts val="600"/>
              </a:spcBef>
              <a:buSzPct val="85000"/>
              <a:buFont typeface=".Apple Color Emoji UI"/>
              <a:buChar char="✅"/>
            </a:pPr>
            <a:r>
              <a:rPr lang="bg" sz="1500" b="0" i="0" strike="noStrike" cap="none" spc="0" baseline="0" dirty="0">
                <a:solidFill>
                  <a:srgbClr val="000000"/>
                </a:solidFill>
                <a:effectLst/>
                <a:latin typeface="Helvetica"/>
                <a:ea typeface="Helvetica"/>
                <a:cs typeface="Helvetica"/>
              </a:rPr>
              <a:t>Редовно проверявайте и докладвайте за повреди и дефекти.</a:t>
            </a:r>
          </a:p>
          <a:p>
            <a:pPr marL="285750" indent="-285750">
              <a:lnSpc>
                <a:spcPct val="100000"/>
              </a:lnSpc>
              <a:spcBef>
                <a:spcPts val="600"/>
              </a:spcBef>
              <a:buSzPct val="85000"/>
              <a:buFont typeface=".Apple Color Emoji UI"/>
              <a:buChar char="✅"/>
            </a:pPr>
            <a:r>
              <a:rPr lang="bg" sz="1500" b="0" i="0" strike="noStrike" cap="none" spc="0" baseline="0" dirty="0">
                <a:solidFill>
                  <a:srgbClr val="000000"/>
                </a:solidFill>
                <a:effectLst/>
                <a:latin typeface="Helvetica"/>
                <a:ea typeface="Helvetica"/>
                <a:cs typeface="Helvetica"/>
              </a:rPr>
              <a:t>Създайте план за безопасно справяне с повреди на машини и разсипване, които се случват вътре в заграждението.</a:t>
            </a:r>
          </a:p>
          <a:p>
            <a:pPr marL="285750" indent="-285750">
              <a:lnSpc>
                <a:spcPct val="100000"/>
              </a:lnSpc>
              <a:spcBef>
                <a:spcPts val="600"/>
              </a:spcBef>
              <a:buSzPct val="85000"/>
              <a:buFont typeface=".Apple Color Emoji UI"/>
              <a:buChar char="✅"/>
            </a:pPr>
            <a:r>
              <a:rPr lang="bg" sz="1500" b="0" i="0" strike="noStrike" cap="none" spc="0" baseline="0" dirty="0">
                <a:solidFill>
                  <a:srgbClr val="000000"/>
                </a:solidFill>
                <a:effectLst/>
                <a:latin typeface="Helvetica"/>
                <a:ea typeface="Helvetica"/>
                <a:cs typeface="Helvetica"/>
              </a:rPr>
              <a:t>Спрете процеса и дайте време на въздуха да се прочисти преди да влезете в заграждението.</a:t>
            </a:r>
          </a:p>
          <a:p>
            <a:pPr marL="285750" indent="-285750">
              <a:lnSpc>
                <a:spcPct val="100000"/>
              </a:lnSpc>
              <a:spcBef>
                <a:spcPts val="600"/>
              </a:spcBef>
              <a:spcAft>
                <a:spcPts val="1000"/>
              </a:spcAft>
              <a:buSzPct val="85000"/>
              <a:buFont typeface=".Apple Color Emoji UI"/>
              <a:buChar char="✅"/>
            </a:pPr>
            <a:r>
              <a:rPr lang="bg" sz="1500" b="0" i="0" strike="noStrike" cap="none" spc="0" baseline="0" dirty="0">
                <a:solidFill>
                  <a:srgbClr val="FF0000"/>
                </a:solidFill>
                <a:effectLst/>
                <a:latin typeface="Helvetica"/>
                <a:ea typeface="Helvetica"/>
                <a:cs typeface="Helvetica"/>
              </a:rPr>
              <a:t>Текст за обучаващия - добавете допълнителен текст относно процеса на заграждане, отговарящ на Вашия собствен контекст.</a:t>
            </a:r>
          </a:p>
          <a:p>
            <a:pPr>
              <a:lnSpc>
                <a:spcPct val="100000"/>
              </a:lnSpc>
              <a:spcBef>
                <a:spcPts val="600"/>
              </a:spcBef>
            </a:pPr>
            <a:r>
              <a:rPr lang="bg" sz="1500" b="1" i="0" strike="noStrike" cap="none" spc="0" baseline="0" dirty="0">
                <a:solidFill>
                  <a:srgbClr val="000000"/>
                </a:solidFill>
                <a:effectLst/>
                <a:latin typeface="Helvetica"/>
                <a:ea typeface="Helvetica"/>
                <a:cs typeface="Helvetica"/>
              </a:rPr>
              <a:t>НЕ ПРАВЕТЕ</a:t>
            </a:r>
          </a:p>
          <a:p>
            <a:pPr marL="285750" indent="-285750">
              <a:lnSpc>
                <a:spcPct val="100000"/>
              </a:lnSpc>
              <a:spcBef>
                <a:spcPts val="600"/>
              </a:spcBef>
              <a:buSzPct val="85000"/>
              <a:buFont typeface=".Apple Color Emoji UI"/>
              <a:buChar char="❌"/>
            </a:pPr>
            <a:r>
              <a:rPr lang="bg" sz="1500" b="0" i="0" strike="noStrike" cap="none" spc="0" baseline="0" dirty="0">
                <a:solidFill>
                  <a:srgbClr val="000000"/>
                </a:solidFill>
                <a:effectLst/>
                <a:latin typeface="Helvetica"/>
                <a:ea typeface="Helvetica"/>
                <a:cs typeface="Helvetica"/>
              </a:rPr>
              <a:t>Не влизайте в заграждението без средства  срещу излагане на прах (напр. лични предпазни средства)</a:t>
            </a:r>
          </a:p>
          <a:p>
            <a:pPr marL="285750" indent="-285750">
              <a:lnSpc>
                <a:spcPct val="100000"/>
              </a:lnSpc>
              <a:spcBef>
                <a:spcPts val="600"/>
              </a:spcBef>
              <a:buSzPct val="85000"/>
              <a:buFont typeface=".Apple Color Emoji UI"/>
              <a:buChar char="❌"/>
            </a:pPr>
            <a:r>
              <a:rPr lang="bg" sz="1500" b="0" i="0" strike="noStrike" cap="none" spc="0" baseline="0" dirty="0">
                <a:solidFill>
                  <a:srgbClr val="000000"/>
                </a:solidFill>
                <a:effectLst/>
                <a:latin typeface="Helvetica"/>
                <a:ea typeface="Helvetica"/>
                <a:cs typeface="Helvetica"/>
              </a:rPr>
              <a:t>Не оставяйте вратите отворени по време на заграждащия процес.</a:t>
            </a:r>
          </a:p>
          <a:p>
            <a:pPr marL="285750" indent="-285750">
              <a:lnSpc>
                <a:spcPct val="100000"/>
              </a:lnSpc>
              <a:spcBef>
                <a:spcPts val="600"/>
              </a:spcBef>
              <a:buSzPct val="85000"/>
              <a:buFont typeface=".Apple Color Emoji UI"/>
              <a:buChar char="❌"/>
            </a:pPr>
            <a:r>
              <a:rPr lang="bg" sz="1500" b="0" i="0" strike="noStrike" cap="none" spc="0" baseline="0" dirty="0">
                <a:solidFill>
                  <a:srgbClr val="FF0000"/>
                </a:solidFill>
                <a:effectLst/>
                <a:latin typeface="Helvetica"/>
                <a:ea typeface="Helvetica"/>
                <a:cs typeface="Helvetica"/>
              </a:rPr>
              <a:t>Текст за обучаващия - добавете допълнителен текст относно процеса на заграждане, отговарящ на Вашия собствен контекст.</a:t>
            </a:r>
          </a:p>
          <a:p>
            <a:pPr marL="285750" indent="-285750">
              <a:lnSpc>
                <a:spcPct val="100000"/>
              </a:lnSpc>
              <a:spcBef>
                <a:spcPts val="600"/>
              </a:spcBef>
              <a:buSzPct val="85000"/>
              <a:buFont typeface=".Apple Color Emoji UI"/>
              <a:buChar char="✅"/>
            </a:pPr>
            <a:endParaRPr lang="en-US" sz="1500" dirty="0">
              <a:solidFill>
                <a:srgbClr val="FF0000"/>
              </a:solidFill>
            </a:endParaRPr>
          </a:p>
        </p:txBody>
      </p:sp>
    </p:spTree>
    <p:extLst>
      <p:ext uri="{BB962C8B-B14F-4D97-AF65-F5344CB8AC3E}">
        <p14:creationId xmlns:p14="http://schemas.microsoft.com/office/powerpoint/2010/main" val="34471329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ЗАКЛЮЧЕНИЕ</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p:txBody>
          <a:bodyPr lIns="91440" tIns="45720" rIns="91440" bIns="45720" anchor="t"/>
          <a:lstStyle/>
          <a:p>
            <a:pPr>
              <a:lnSpc>
                <a:spcPts val="2400"/>
              </a:lnSpc>
              <a:spcBef>
                <a:spcPts val="600"/>
              </a:spcBef>
              <a:spcAft>
                <a:spcPts val="1000"/>
              </a:spcAft>
            </a:pPr>
            <a:r>
              <a:rPr lang="bg" sz="1800" b="0" i="0" strike="noStrike" cap="none" spc="0" baseline="0" dirty="0">
                <a:solidFill>
                  <a:srgbClr val="000000"/>
                </a:solidFill>
                <a:effectLst/>
                <a:latin typeface="Helvetica"/>
                <a:ea typeface="Helvetica"/>
                <a:cs typeface="Helvetica"/>
              </a:rPr>
              <a:t>Заграждащият процес е най-ефективният процес за контрол на прах. Запомнете</a:t>
            </a:r>
            <a:r>
              <a:rPr lang="bg" sz="1800" dirty="0">
                <a:solidFill>
                  <a:srgbClr val="000000"/>
                </a:solidFill>
                <a:latin typeface="Helvetica"/>
                <a:ea typeface="Helvetica"/>
                <a:cs typeface="Helvetica"/>
              </a:rPr>
              <a:t>:</a:t>
            </a:r>
            <a:endParaRPr lang="bg" sz="1800" b="0" i="0" strike="noStrike" cap="none" spc="0" baseline="0" dirty="0">
              <a:solidFill>
                <a:srgbClr val="000000"/>
              </a:solidFill>
              <a:effectLst/>
              <a:latin typeface="Helvetica"/>
              <a:ea typeface="Helvetica"/>
              <a:cs typeface="Helvetica"/>
            </a:endParaRPr>
          </a:p>
          <a:p>
            <a:pPr marL="285750" indent="-285750">
              <a:lnSpc>
                <a:spcPts val="2400"/>
              </a:lnSpc>
              <a:spcBef>
                <a:spcPts val="600"/>
              </a:spcBef>
              <a:spcAft>
                <a:spcPts val="600"/>
              </a:spcAft>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Винаги, когато е възможно използвайте вентилационната система по време на заграждащи процеси.</a:t>
            </a:r>
          </a:p>
          <a:p>
            <a:pPr marL="285750" indent="-285750">
              <a:lnSpc>
                <a:spcPts val="2400"/>
              </a:lnSpc>
              <a:spcBef>
                <a:spcPts val="600"/>
              </a:spcBef>
              <a:spcAft>
                <a:spcPts val="600"/>
              </a:spcAft>
              <a:buClr>
                <a:srgbClr val="F1B600"/>
              </a:buClr>
              <a:buSzPct val="120000"/>
              <a:buFont typeface="Wingdings" pitchFamily="2" charset="2"/>
              <a:buChar char="q"/>
            </a:pPr>
            <a:r>
              <a:rPr lang="bg" sz="1800" b="0" i="0" strike="noStrike" cap="none" spc="0" baseline="0" dirty="0">
                <a:solidFill>
                  <a:srgbClr val="000000"/>
                </a:solidFill>
                <a:effectLst/>
                <a:latin typeface="Helvetica"/>
                <a:ea typeface="Helvetica"/>
                <a:cs typeface="Helvetica"/>
              </a:rPr>
              <a:t>Имайте план как безопасно да се справите в ситуации, когато се налага да влезете в заграждението.</a:t>
            </a:r>
          </a:p>
          <a:p>
            <a:pPr marL="285750" indent="-285750">
              <a:lnSpc>
                <a:spcPts val="2400"/>
              </a:lnSpc>
              <a:spcBef>
                <a:spcPts val="600"/>
              </a:spcBef>
              <a:spcAft>
                <a:spcPts val="600"/>
              </a:spcAft>
              <a:buClr>
                <a:srgbClr val="F1B600"/>
              </a:buClr>
              <a:buSzPct val="120000"/>
              <a:buFont typeface="Wingdings" pitchFamily="2" charset="2"/>
              <a:buChar char="q"/>
            </a:pPr>
            <a:r>
              <a:rPr lang="bg" sz="1800" b="0" i="0" strike="noStrike" cap="none" spc="0" baseline="0" dirty="0">
                <a:solidFill>
                  <a:srgbClr val="FF0000"/>
                </a:solidFill>
                <a:effectLst/>
                <a:latin typeface="Helvetica"/>
                <a:ea typeface="Helvetica"/>
                <a:cs typeface="Helvetica"/>
              </a:rPr>
              <a:t>Обучаващият да добави заключения, свързани с контекста.</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bg" sz="2800" b="1" i="0" strike="noStrike" cap="none" spc="0" baseline="0">
                <a:solidFill>
                  <a:srgbClr val="F6A317"/>
                </a:solidFill>
                <a:effectLst/>
                <a:latin typeface="Helvetica"/>
                <a:ea typeface="Helvetica"/>
                <a:cs typeface="Helvetica"/>
              </a:rPr>
              <a:t>ПРАЗЕН СЛАЙД</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bg" sz="1800" b="0" i="0" strike="noStrike" cap="none" spc="0" baseline="0">
                <a:solidFill>
                  <a:srgbClr val="000000"/>
                </a:solidFill>
                <a:effectLst/>
                <a:latin typeface="Helvetica"/>
                <a:ea typeface="Helvetica"/>
                <a:cs typeface="Helvetica"/>
              </a:rPr>
              <a:t>Използвайте този слайд за да създадете Ваш собствен материал за обучение, който е специфичен за работната Ви среда/условия.</a:t>
            </a:r>
          </a:p>
          <a:p>
            <a:pPr>
              <a:lnSpc>
                <a:spcPts val="2400"/>
              </a:lnSpc>
            </a:pPr>
            <a:r>
              <a:rPr lang="bg" sz="1800" b="0" i="0" strike="noStrike" cap="none" spc="0" baseline="0">
                <a:solidFill>
                  <a:srgbClr val="000000"/>
                </a:solidFill>
                <a:effectLst/>
                <a:latin typeface="Helvetica"/>
                <a:ea typeface="Helvetica"/>
                <a:cs typeface="Helvetica"/>
              </a:rPr>
              <a:t>За да промените снимката използвайте десен клик с мишката &gt; смяна на снимка &gt; от файл.</a:t>
            </a:r>
          </a:p>
          <a:p>
            <a:pPr>
              <a:lnSpc>
                <a:spcPts val="2400"/>
              </a:lnSpc>
            </a:pPr>
            <a:r>
              <a:rPr lang="bg" sz="1800" b="0" i="0" strike="noStrike" cap="none" spc="0" baseline="0">
                <a:solidFill>
                  <a:srgbClr val="000000"/>
                </a:solidFill>
                <a:effectLst/>
                <a:latin typeface="Helvetica"/>
                <a:ea typeface="Helvetica"/>
                <a:cs typeface="Helvetica"/>
              </a:rPr>
              <a:t>За да създадете повече файлове кликнете на ‘Нов Слайд’ отгоре.</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538853" cy="850900"/>
          </a:xfrm>
        </p:spPr>
        <p:txBody>
          <a:bodyPr/>
          <a:lstStyle/>
          <a:p>
            <a:pPr>
              <a:lnSpc>
                <a:spcPct val="100000"/>
              </a:lnSpc>
            </a:pPr>
            <a:r>
              <a:rPr lang="bg" sz="2800" b="1" i="0" strike="noStrike" cap="none" spc="0" baseline="0">
                <a:solidFill>
                  <a:srgbClr val="F6A317"/>
                </a:solidFill>
                <a:effectLst/>
                <a:latin typeface="Helvetica"/>
                <a:ea typeface="Helvetica"/>
                <a:cs typeface="Helvetica"/>
              </a:rPr>
              <a:t>ДОПЪЛНИТЕЛНО ОБУЧЕНИЕ</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a:solidFill>
                  <a:srgbClr val="000000"/>
                </a:solidFill>
                <a:effectLst/>
                <a:latin typeface="Helvetica"/>
                <a:ea typeface="Helvetica"/>
                <a:cs typeface="Helvetica"/>
                <a:hlinkClick r:id="rId3" history="0"/>
              </a:rPr>
              <a:t>NEPSI ръководство за добри практики</a:t>
            </a:r>
          </a:p>
          <a:p>
            <a:pPr marL="285750" indent="-285750">
              <a:lnSpc>
                <a:spcPts val="2300"/>
              </a:lnSpc>
              <a:spcBef>
                <a:spcPts val="600"/>
              </a:spcBef>
              <a:spcAft>
                <a:spcPts val="600"/>
              </a:spcAft>
              <a:buSzPct val="130000"/>
              <a:buFont typeface="Arial" panose="020B0604020202020204" pitchFamily="34" charset="0"/>
              <a:buChar char="•"/>
            </a:pPr>
            <a:r>
              <a:rPr lang="bg" sz="1600" b="0" i="0" strike="noStrike" cap="none" spc="0" baseline="0">
                <a:solidFill>
                  <a:srgbClr val="000000"/>
                </a:solidFill>
                <a:effectLst/>
                <a:latin typeface="Helvetica"/>
                <a:ea typeface="Helvetica"/>
                <a:cs typeface="Helvetica"/>
                <a:hlinkClick r:id="rId4" history="0"/>
              </a:rPr>
              <a:t>NEPSI ръководство за СМП.</a:t>
            </a:r>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244989"/>
            <a:ext cx="10022946" cy="472912"/>
          </a:xfrm>
          <a:prstGeom prst="rect">
            <a:avLst/>
          </a:prstGeom>
          <a:noFill/>
          <a:ln>
            <a:noFill/>
          </a:ln>
        </p:spPr>
        <p:txBody>
          <a:bodyPr wrap="square" anchor="ctr">
            <a:spAutoFit/>
          </a:bodyPr>
          <a:lstStyle/>
          <a:p>
            <a:pPr>
              <a:lnSpc>
                <a:spcPts val="3000"/>
              </a:lnSpc>
              <a:spcBef>
                <a:spcPts val="1200"/>
              </a:spcBef>
              <a:spcAft>
                <a:spcPts val="1200"/>
              </a:spcAft>
              <a:buSzPct val="130000"/>
            </a:pPr>
            <a:r>
              <a:rPr lang="bg" sz="1750" b="0" i="0" strike="noStrike" cap="none" spc="0" baseline="0">
                <a:solidFill>
                  <a:srgbClr val="000000"/>
                </a:solidFill>
                <a:effectLst/>
                <a:latin typeface="Calibri"/>
                <a:ea typeface="Calibri"/>
                <a:cs typeface="Calibri"/>
              </a:rPr>
              <a:t>Посетете </a:t>
            </a:r>
            <a:r>
              <a:rPr lang="bg" sz="1750" b="1" i="0" strike="noStrike" cap="none" spc="0" baseline="0">
                <a:solidFill>
                  <a:srgbClr val="000000"/>
                </a:solidFill>
                <a:effectLst/>
                <a:latin typeface="Calibri"/>
                <a:ea typeface="Calibri"/>
                <a:cs typeface="Calibri"/>
              </a:rPr>
              <a:t>NEPSI платформата за е-обучение</a:t>
            </a:r>
            <a:r>
              <a:rPr lang="bg" sz="1750" b="0" i="0" strike="noStrike" cap="none" spc="0" baseline="0">
                <a:solidFill>
                  <a:srgbClr val="000000"/>
                </a:solidFill>
                <a:effectLst/>
                <a:latin typeface="Calibri"/>
                <a:ea typeface="Calibri"/>
                <a:cs typeface="Calibri"/>
              </a:rPr>
              <a:t> </a:t>
            </a:r>
            <a:r>
              <a:rPr lang="bg" sz="1750" b="0" i="0" strike="noStrike" cap="none" spc="0" baseline="0">
                <a:solidFill>
                  <a:srgbClr val="000000"/>
                </a:solidFill>
                <a:effectLst/>
                <a:latin typeface="Calibri"/>
                <a:ea typeface="Calibri"/>
                <a:cs typeface="Calibri"/>
                <a:hlinkClick r:id="rId5" history="0"/>
              </a:rPr>
              <a:t>training.nepsi.eu</a:t>
            </a:r>
            <a:r>
              <a:rPr lang="bg" sz="1750" b="0" i="0" strike="noStrike" cap="none" spc="0" baseline="0">
                <a:solidFill>
                  <a:srgbClr val="000000"/>
                </a:solidFill>
                <a:effectLst/>
                <a:latin typeface="Calibri"/>
                <a:ea typeface="Calibri"/>
                <a:cs typeface="Calibri"/>
              </a:rPr>
              <a:t> за повече учебни ресурси свързани с RCS.</a:t>
            </a:r>
          </a:p>
        </p:txBody>
      </p:sp>
    </p:spTree>
    <p:extLst>
      <p:ext uri="{BB962C8B-B14F-4D97-AF65-F5344CB8AC3E}">
        <p14:creationId xmlns:p14="http://schemas.microsoft.com/office/powerpoint/2010/main" val="26042314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ACC198A7-4894-4D0E-BA83-582BBBFAA8E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7D545FEE-AD81-4023-B6AC-5CAEA335ED97}">
  <ds:schemaRefs>
    <ds:schemaRef ds:uri="http://schemas.microsoft.com/office/2006/documentManagement/types"/>
    <ds:schemaRef ds:uri="http://schemas.microsoft.com/office/infopath/2007/PartnerControls"/>
    <ds:schemaRef ds:uri="http://purl.org/dc/elements/1.1/"/>
    <ds:schemaRef ds:uri="http://schemas.microsoft.com/office/2006/metadata/properties"/>
    <ds:schemaRef ds:uri="6d9d7403-2d8c-4818-ae25-2c5629bc7330"/>
    <ds:schemaRef ds:uri="http://purl.org/dc/terms/"/>
    <ds:schemaRef ds:uri="d8ecf516-e360-4672-81b9-68723bedb71f"/>
    <ds:schemaRef ds:uri="http://schemas.openxmlformats.org/package/2006/metadata/core-properties"/>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125</TotalTime>
  <Words>944</Words>
  <Application>Microsoft Macintosh PowerPoint</Application>
  <PresentationFormat>Widescreen</PresentationFormat>
  <Paragraphs>74</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59</cp:revision>
  <dcterms:created xsi:type="dcterms:W3CDTF">2020-07-22T09:08:33Z</dcterms:created>
  <dcterms:modified xsi:type="dcterms:W3CDTF">2024-11-13T11:40:22Z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