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000000"/>
                </a:solidFill>
                <a:effectLst/>
                <a:latin typeface="Calibri"/>
                <a:ea typeface="Calibri"/>
                <a:cs typeface="Calibri"/>
              </a:rPr>
              <a:t>Šīs apmācības sniedz norādījumus par mazo un beramkravu maisu iztukšošanu, ja tajos ir ievietoti kristālisko silīcija dioksīdu saturoši materiāli.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Maisu iztukšošanas procesi un nepareiza apiešanās ar tukšajiem maisiem var ievērojami paaugstināt putekļu iedarbības līmeni. Šā iemesla dēļ jāievēro laba prakse, iztukšojot maisus. Mazo maisu iztukšošanai ieteicams izmantot automātiskās vai pusautomātiskās maisu iztukšošanas stacijas.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Maisu iztukšošanas procesi un nepareiza apiešanās ar tukšajiem maisiem var ievērojami paaugstināt putekļu iedarbības līmeni. Šā iemesla dēļ jāievēro laba prakse, iztukšojot maisus. Mazo maisu iztukšošanai ieteicams izmantot automātiskās vai pusautomātiskās maisu iztukšošanas stacijas.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Lai gan tas ne vienmēr ir nepieciešams, ieteicams izmantot automātiskas vai pusautomātiskas maisu izkraušanas stacijas, lai samazinātu cilvēka kļūdu un traumu skaitu.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Maisa saspiešana rada ļoti daudz putekļu. Darbiniekiem jāsaritina tukšie maisi nosūces zonā.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Iztukšojot maza maisiņa saturu, pārliecinieties, ka tā atvērtais gals ir vērsts uz pretējo pusi. Lai pilnībā novērstu putekļu veidošanos, iztukšojiet maisu lielā plastikāta maisā, kas balstīts un atvērts uz metāla rāmja.</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Beramkravu maisu izmantošana ir ekonomiskāka un videi draudzīgāka nekā vairāku mazu maisu izmantošana. Beramkravu maisos var ietilpt tikpat daudz materiāla kā uz veselas paletes ar maziem maisiņiem. Tāpēc, kad tie ir pilni, tie ir pārāk smagi, lai tos varētu apstrādāt bez mašīnas palīdzības.</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Iztukšojot beramkravu maisu saturu ar griešanas paņēmienu, ieteicams lietot individuālos aizsardzības līdzekļus.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Pirms maisu iztukšošanas procesa uzsākšanas pārliecinieties, vai darbojas gan ventilācijas, gan nosūces sistēmas. Ja jums ir aizdomas par problēmām, sazinieties ar objekta pārvaldnieku. Noteikti pārbaudiet, vai nav ārējo faktoru, piemēram, caurvēja, kas var būtiski ietekmēt ventilācijas sistēmas.</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Ja iespējams, izmantojiet pārvietošanas palīglīdzekļus, lai samazinātu cilvēka kļūdu un traumu skaitu. Nekad nepārpildiet maisus, lai izvairītos no nevajadzīgas noplūdes, kas var radīt papildu apdraudējumu. Ja rodas noplūdes, nekavējoties likvidējiet tās, izmantojot mitrās vai sausās tīrīšanas metodes.</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412481" y="429114"/>
            <a:ext cx="340487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LABĀS PRAKSES APMĀCĪBAS PAR MAISU IZTUKŠOŠANU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lv" sz="2800" b="1" i="0" strike="noStrike" cap="none" spc="0" baseline="0">
                <a:solidFill>
                  <a:srgbClr val="FFFFFF"/>
                </a:solidFill>
                <a:effectLst/>
                <a:latin typeface="Helvetica"/>
                <a:ea typeface="Helvetica"/>
                <a:cs typeface="Helvetica"/>
              </a:rPr>
              <a:t>LABĀS PRAKSES APMĀCĪBAS PAR MAISU IZTUKŠOŠANU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AA57D0A2-72FB-833B-A4E4-C5E570A14C32}"/>
              </a:ext>
            </a:extLst>
          </p:cNvPr>
          <p:cNvSpPr/>
          <p:nvPr/>
        </p:nvSpPr>
        <p:spPr>
          <a:xfrm>
            <a:off x="8384345" y="365760"/>
            <a:ext cx="3418449" cy="604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IN" sz="2800" b="1" i="0" strike="noStrike" cap="none" spc="0" baseline="0" dirty="0">
                <a:solidFill>
                  <a:srgbClr val="F6A317"/>
                </a:solidFill>
                <a:effectLst/>
                <a:latin typeface="Helvetica"/>
                <a:ea typeface="Helvetica"/>
                <a:cs typeface="Helvetica"/>
              </a:rPr>
              <a:t>PREAMBULA (PASNIEDZĒJAM)</a:t>
            </a:r>
            <a:endParaRPr lang="lv"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33182" cy="3601153"/>
          </a:xfrm>
        </p:spPr>
        <p:txBody>
          <a:bodyPr anchor="t"/>
          <a:lstStyle/>
          <a:p>
            <a:pPr>
              <a:lnSpc>
                <a:spcPts val="2400"/>
              </a:lnSpc>
            </a:pPr>
            <a:r>
              <a:rPr lang="lv-LV" sz="1800" b="0" i="0" strike="noStrike" cap="none" spc="0" baseline="0" dirty="0">
                <a:solidFill>
                  <a:srgbClr val="000000"/>
                </a:solidFill>
                <a:effectLst/>
                <a:latin typeface="Helvetica"/>
                <a:ea typeface="Helvetica"/>
                <a:cs typeface="Helvetica"/>
              </a:rPr>
              <a:t>NEPSI Labās prakses īstenošanā izglītības posma ietvaros NEPSI ir izstrādājusi izglītojošu resursu kopumu.</a:t>
            </a:r>
          </a:p>
          <a:p>
            <a:pPr>
              <a:lnSpc>
                <a:spcPts val="2400"/>
              </a:lnSpc>
            </a:pPr>
            <a:r>
              <a:rPr lang="lv-LV" sz="1800" b="0" i="0" strike="noStrike" cap="none" spc="0" baseline="0" dirty="0">
                <a:solidFill>
                  <a:srgbClr val="000000"/>
                </a:solidFill>
                <a:effectLst/>
                <a:latin typeface="Helvetica"/>
                <a:ea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b="0" i="1" strike="noStrike" cap="none" spc="0" baseline="0" dirty="0">
                <a:solidFill>
                  <a:srgbClr val="000000"/>
                </a:solidFill>
                <a:effectLst/>
                <a:latin typeface="Helvetica"/>
                <a:ea typeface="Helvetica"/>
                <a:cs typeface="Helvetica"/>
              </a:rPr>
              <a:t>RCS</a:t>
            </a:r>
            <a:r>
              <a:rPr lang="lv-LV" sz="1800" b="0" i="0" strike="noStrike" cap="none" spc="0" baseline="0" dirty="0">
                <a:solidFill>
                  <a:srgbClr val="000000"/>
                </a:solidFill>
                <a:effectLst/>
                <a:latin typeface="Helvetica"/>
                <a:ea typeface="Helvetica"/>
                <a:cs typeface="Helvetica"/>
              </a:rPr>
              <a:t>) iedarbību darba vietā.</a:t>
            </a:r>
          </a:p>
          <a:p>
            <a:pPr>
              <a:lnSpc>
                <a:spcPts val="2400"/>
              </a:lnSpc>
            </a:pPr>
            <a:r>
              <a:rPr lang="lv-LV" sz="1800" b="0" i="0" strike="noStrike" cap="none" spc="0" baseline="0" dirty="0">
                <a:solidFill>
                  <a:srgbClr val="000000"/>
                </a:solidFill>
                <a:effectLst/>
                <a:latin typeface="Helvetica"/>
                <a:ea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to, kādu risku rada maisu iztukšošana</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Kādi ir īpašie norādījumi un labā prakse, iztukšojot mazos un beramkravu maisus</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87815" cy="3682369"/>
          </a:xfrm>
        </p:spPr>
        <p:txBody>
          <a:bodyPr/>
          <a:lstStyle/>
          <a:p>
            <a:pPr>
              <a:lnSpc>
                <a:spcPts val="2400"/>
              </a:lnSpc>
            </a:pPr>
            <a:r>
              <a:rPr lang="lv" sz="1800" b="0" i="0" strike="noStrike" cap="none" spc="0" baseline="0" dirty="0">
                <a:solidFill>
                  <a:srgbClr val="000000"/>
                </a:solidFill>
                <a:effectLst/>
                <a:latin typeface="Helvetica"/>
                <a:ea typeface="Helvetica"/>
                <a:cs typeface="Helvetica"/>
              </a:rPr>
              <a:t>Maisu iztukšošanas procesā izmanto norobežošanu, nosūci/ventilāciju un IAL, kas ir trīs no piecām galvenajām putekļu kontroles metodēm.</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Šīs darbības var radīt daudz putekļu.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MAISU IZTUKŠOŠANA RADA </a:t>
            </a:r>
            <a:r>
              <a:rPr lang="lv" sz="2800" b="1" i="1" strike="noStrike" cap="none" spc="0" baseline="0" dirty="0">
                <a:solidFill>
                  <a:srgbClr val="F6A317"/>
                </a:solidFill>
                <a:effectLst/>
                <a:latin typeface="Helvetica"/>
                <a:ea typeface="Helvetica"/>
                <a:cs typeface="Helvetica"/>
              </a:rPr>
              <a:t>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679827"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Maisa iztukšošana izraisa putekļu nonākšanu gaisā, kad saturs izkļūst no maisa.</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Ātra maisu iztukšošana rada daudz putekļu, samazina gaisa kvalitāti un, iespējams, pakļauj darbiniekus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iedarbībai. </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Smalki, sausi, pulverveida materiāli apstrādes laikā rada visvairāk gaisā esošo putekļu.</a:t>
            </a:r>
          </a:p>
          <a:p>
            <a:pPr>
              <a:lnSpc>
                <a:spcPts val="2400"/>
              </a:lnSpc>
            </a:pPr>
            <a:r>
              <a:rPr lang="lv" sz="1800" b="0" i="0" strike="noStrike" cap="none" spc="0" baseline="0" dirty="0">
                <a:solidFill>
                  <a:srgbClr val="000000"/>
                </a:solidFill>
                <a:effectLst/>
                <a:latin typeface="Helvetica"/>
                <a:ea typeface="Helvetica"/>
                <a:cs typeface="Helvetica"/>
              </a:rPr>
              <a:t>Šajā apmācību materiālā aplūkoti divu veidu maisi, kuru drošai apstrādei nepieciešami atšķirīgi pasākumi.</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MAZIE MAISI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191728" cy="4042262"/>
          </a:xfrm>
        </p:spPr>
        <p:txBody>
          <a:bodyPr anchor="t"/>
          <a:lstStyle/>
          <a:p>
            <a:pPr>
              <a:lnSpc>
                <a:spcPts val="2200"/>
              </a:lnSpc>
              <a:spcAft>
                <a:spcPts val="1000"/>
              </a:spcAft>
            </a:pPr>
            <a:r>
              <a:rPr lang="lv" sz="1800" b="0" i="0" strike="noStrike" cap="none" spc="0" baseline="0" dirty="0">
                <a:solidFill>
                  <a:srgbClr val="000000"/>
                </a:solidFill>
                <a:effectLst/>
                <a:latin typeface="Helvetica"/>
                <a:ea typeface="Helvetica"/>
                <a:cs typeface="Helvetica"/>
              </a:rPr>
              <a:t>Lai samazinātu putekļu veidošanos, iztukšojot maisus:</a:t>
            </a:r>
          </a:p>
          <a:p>
            <a:pPr marL="285750" indent="-285750">
              <a:lnSpc>
                <a:spcPts val="22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Ja iespējams, izmantojiet automātiskās vai pusautomātiskās maisu iztukšošanas stacijas.</a:t>
            </a:r>
          </a:p>
          <a:p>
            <a:pPr marL="285750" indent="-285750">
              <a:lnSpc>
                <a:spcPts val="22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Ja procesu nav iespējams automatizēt, tas ir jānorobežo. Ja iespējams, izmantojiet manuālu maisu iztukšošanas staciju, kas aprīkota ar nosūces ventilāciju.</a:t>
            </a:r>
          </a:p>
          <a:p>
            <a:pPr marL="285750" indent="-285750">
              <a:lnSpc>
                <a:spcPts val="22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Sagāziet maisiņa saturu uzmanīgi, ar atvērto galu uz sāniem.</a:t>
            </a:r>
          </a:p>
          <a:p>
            <a:pPr marL="285750" indent="-285750">
              <a:lnSpc>
                <a:spcPts val="22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Saritiniet tukšos maisiņus nosūces zonā.</a:t>
            </a:r>
          </a:p>
          <a:p>
            <a:pPr marL="285750" indent="-285750">
              <a:lnSpc>
                <a:spcPts val="22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Ja citi kontroles līdzekļi nav pieejami, lietojiet IAL.</a:t>
            </a:r>
          </a:p>
          <a:p>
            <a:pPr marL="285750" indent="-285750">
              <a:lnSpc>
                <a:spcPts val="22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Izmetiet tukšos maisiņus lielā plastikāta maisā. Neļaujiet tiem pārpildīties. Cieši aiztaisiet maisu pirms utilizācijas.</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6968972" y="1640901"/>
            <a:ext cx="475960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dirty="0">
                <a:solidFill>
                  <a:srgbClr val="F6A317"/>
                </a:solidFill>
                <a:effectLst/>
                <a:latin typeface="Helvetica"/>
                <a:ea typeface="Helvetica"/>
                <a:cs typeface="Helvetica"/>
              </a:rPr>
              <a:t>BERAMKRAVU MAISI </a:t>
            </a:r>
            <a:br>
              <a:rPr lang="en-US" sz="2800" b="1" i="0" strike="noStrike" cap="none" spc="0" baseline="0" dirty="0">
                <a:solidFill>
                  <a:srgbClr val="F6A317"/>
                </a:solidFill>
                <a:effectLst/>
                <a:latin typeface="Helvetica"/>
                <a:ea typeface="Helvetica"/>
                <a:cs typeface="Helvetica"/>
              </a:rPr>
            </a:br>
            <a:r>
              <a:rPr lang="lv" sz="2800" b="1" i="0" strike="noStrike" cap="none" spc="0" baseline="0" dirty="0">
                <a:solidFill>
                  <a:srgbClr val="F6A317"/>
                </a:solidFill>
                <a:effectLst/>
                <a:latin typeface="Helvetica"/>
                <a:ea typeface="Helvetica"/>
                <a:cs typeface="Helvetica"/>
              </a:rPr>
              <a:t>(LIELIE MAISI)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729132"/>
            <a:ext cx="5996420" cy="3315913"/>
          </a:xfrm>
        </p:spPr>
        <p:txBody>
          <a:bodyPr/>
          <a:lstStyle/>
          <a:p>
            <a:pPr>
              <a:lnSpc>
                <a:spcPts val="2400"/>
              </a:lnSpc>
              <a:spcAft>
                <a:spcPts val="1000"/>
              </a:spcAft>
            </a:pPr>
            <a:r>
              <a:rPr lang="lv" sz="1800" b="0" i="0" strike="noStrike" cap="none" spc="0" baseline="0" dirty="0">
                <a:solidFill>
                  <a:srgbClr val="000000"/>
                </a:solidFill>
                <a:effectLst/>
                <a:latin typeface="Helvetica"/>
                <a:ea typeface="Helvetica"/>
                <a:cs typeface="Helvetica"/>
              </a:rPr>
              <a:t>Lai samazinātu putekļu veidošanos, iztukšojot maisus:</a:t>
            </a:r>
          </a:p>
          <a:p>
            <a:pPr marL="342900" indent="-34290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Ja iespējams, izmantojiet automātiskās maisu iztukšošanas stacijas. Tās nodrošina labu blīvējumu un ir aprīkotas ar putekļu savākšanas un materiāla plūsmas kontroles sistēmām.</a:t>
            </a:r>
          </a:p>
          <a:p>
            <a:pPr marL="342900" indent="-34290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Lietojiet individuālās aizsardzības līdzekļus, kad ar rokām atverat vai griežat beramkravu maisus.</a:t>
            </a:r>
          </a:p>
          <a:p>
            <a:pPr marL="342900" indent="-34290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Tukšos maisiņus nesaspiediet manuāli. Iemetiet tos lielā plastikāta maisā. Neļaujiet tiem pārpildīties. Cieši aiztaisiet maisu pirms utilizācijas.</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t="14379" b="14379"/>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lv" sz="2800" b="1" i="0" strike="noStrike" cap="none" spc="0" baseline="0">
                <a:solidFill>
                  <a:srgbClr val="F6A317"/>
                </a:solidFill>
                <a:effectLst/>
                <a:latin typeface="Helvetica"/>
                <a:ea typeface="Helvetica"/>
                <a:cs typeface="Helvetica"/>
              </a:rPr>
              <a:t>IETEIKUMI VISPĀRĪGAI MAISU IZTUKŠOŠANAI</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076393" cy="3201832"/>
          </a:xfrm>
        </p:spPr>
        <p:txBody>
          <a:bodyPr/>
          <a:lstStyle/>
          <a:p>
            <a:pPr>
              <a:lnSpc>
                <a:spcPct val="100000"/>
              </a:lnSpc>
              <a:spcBef>
                <a:spcPts val="600"/>
              </a:spcBef>
              <a:buSzPct val="85000"/>
            </a:pPr>
            <a:r>
              <a:rPr lang="lv" sz="1500" b="1" i="0" strike="noStrike" cap="none" spc="0" baseline="0" dirty="0">
                <a:solidFill>
                  <a:srgbClr val="000000"/>
                </a:solidFill>
                <a:effectLst/>
                <a:latin typeface="Helvetica"/>
                <a:ea typeface="Helvetica"/>
                <a:cs typeface="Helvetica"/>
              </a:rPr>
              <a:t>KO DARĪT</a:t>
            </a:r>
          </a:p>
          <a:p>
            <a:pPr marL="342900" indent="-342900">
              <a:lnSpc>
                <a:spcPct val="100000"/>
              </a:lnSpc>
              <a:spcBef>
                <a:spcPts val="600"/>
              </a:spcBef>
              <a:buSzPct val="85000"/>
              <a:buFont typeface=".Apple Color Emoji UI"/>
              <a:buChar char="✅"/>
            </a:pPr>
            <a:r>
              <a:rPr lang="lv" sz="1500" b="0" i="0" strike="noStrike" cap="none" spc="0" baseline="0" dirty="0">
                <a:solidFill>
                  <a:srgbClr val="000000"/>
                </a:solidFill>
                <a:effectLst/>
                <a:latin typeface="Helvetica"/>
                <a:ea typeface="Helvetica"/>
                <a:cs typeface="Helvetica"/>
              </a:rPr>
              <a:t>Pārliecinieties, ka putekļu nosūces sistēmas darbojas pareizi.</a:t>
            </a:r>
          </a:p>
          <a:p>
            <a:pPr marL="342900" indent="-342900">
              <a:lnSpc>
                <a:spcPct val="100000"/>
              </a:lnSpc>
              <a:spcBef>
                <a:spcPts val="600"/>
              </a:spcBef>
              <a:buSzPct val="85000"/>
              <a:buFont typeface=".Apple Color Emoji UI"/>
              <a:buChar char="✅"/>
            </a:pPr>
            <a:r>
              <a:rPr lang="lv" sz="1500" b="0" i="0" strike="noStrike" cap="none" spc="0" baseline="0" dirty="0">
                <a:solidFill>
                  <a:srgbClr val="000000"/>
                </a:solidFill>
                <a:effectLst/>
                <a:latin typeface="Helvetica"/>
                <a:ea typeface="Helvetica"/>
                <a:cs typeface="Helvetica"/>
              </a:rPr>
              <a:t>Pārbaudiet, vai nav bojājumu vai traucētas darbības pazīmes un ziņojiet par defektiem.</a:t>
            </a:r>
          </a:p>
          <a:p>
            <a:pPr marL="342900" indent="-342900">
              <a:lnSpc>
                <a:spcPct val="100000"/>
              </a:lnSpc>
              <a:spcBef>
                <a:spcPts val="600"/>
              </a:spcBef>
              <a:buSzPct val="85000"/>
              <a:buFont typeface=".Apple Color Emoji UI"/>
              <a:buChar char="✅"/>
            </a:pPr>
            <a:r>
              <a:rPr lang="lv" sz="1500" b="0" i="0" strike="noStrike" cap="none" spc="0" baseline="0" dirty="0">
                <a:solidFill>
                  <a:srgbClr val="000000"/>
                </a:solidFill>
                <a:effectLst/>
                <a:latin typeface="Helvetica"/>
                <a:ea typeface="Helvetica"/>
                <a:cs typeface="Helvetica"/>
              </a:rPr>
              <a:t>Lietojiet IAL (putekļu masku), ja nav pieejami citi putekļu kontroles līdzekļi.</a:t>
            </a:r>
          </a:p>
          <a:p>
            <a:pPr marL="342900" indent="-342900">
              <a:lnSpc>
                <a:spcPct val="100000"/>
              </a:lnSpc>
              <a:spcBef>
                <a:spcPts val="600"/>
              </a:spcBef>
              <a:spcAft>
                <a:spcPts val="1000"/>
              </a:spcAft>
              <a:buSzPct val="85000"/>
              <a:buFont typeface=".Apple Color Emoji UI"/>
              <a:buChar char="✅"/>
            </a:pPr>
            <a:r>
              <a:rPr lang="lv" sz="1500" b="0" i="0" strike="noStrike" cap="none" spc="0" baseline="0" dirty="0">
                <a:solidFill>
                  <a:srgbClr val="000000"/>
                </a:solidFill>
                <a:effectLst/>
                <a:latin typeface="Helvetica"/>
                <a:ea typeface="Helvetica"/>
                <a:cs typeface="Helvetica"/>
              </a:rPr>
              <a:t>Nekavējoties likvidējiet noplūdes, izmantojot putekļsūcēju vai mitro tīrīšanu.</a:t>
            </a:r>
          </a:p>
          <a:p>
            <a:pPr>
              <a:lnSpc>
                <a:spcPct val="100000"/>
              </a:lnSpc>
              <a:spcBef>
                <a:spcPts val="600"/>
              </a:spcBef>
            </a:pPr>
            <a:r>
              <a:rPr lang="lv" sz="1500" b="1" i="0" strike="noStrike" cap="none" spc="0" baseline="0" dirty="0">
                <a:solidFill>
                  <a:srgbClr val="000000"/>
                </a:solidFill>
                <a:effectLst/>
                <a:latin typeface="Helvetica"/>
                <a:ea typeface="Helvetica"/>
                <a:cs typeface="Helvetica"/>
              </a:rPr>
              <a:t>KO NEDARĪT</a:t>
            </a:r>
          </a:p>
          <a:p>
            <a:pPr marL="285750" indent="-285750">
              <a:lnSpc>
                <a:spcPct val="100000"/>
              </a:lnSpc>
              <a:spcBef>
                <a:spcPts val="600"/>
              </a:spcBef>
              <a:buSzPct val="85000"/>
              <a:buFont typeface=".Apple Color Emoji UI"/>
              <a:buChar char="❌"/>
            </a:pPr>
            <a:r>
              <a:rPr lang="lv" sz="1500" b="0" i="0" strike="noStrike" cap="none" spc="0" baseline="0" dirty="0">
                <a:solidFill>
                  <a:srgbClr val="000000"/>
                </a:solidFill>
                <a:effectLst/>
                <a:latin typeface="Helvetica"/>
                <a:ea typeface="Helvetica"/>
                <a:cs typeface="Helvetica"/>
              </a:rPr>
              <a:t>Pārāk ātri neiztukšojiet mazo maisiņu saturu.</a:t>
            </a:r>
          </a:p>
          <a:p>
            <a:pPr marL="285750" indent="-285750">
              <a:lnSpc>
                <a:spcPct val="100000"/>
              </a:lnSpc>
              <a:spcBef>
                <a:spcPts val="600"/>
              </a:spcBef>
              <a:buSzPct val="85000"/>
              <a:buFont typeface=".Apple Color Emoji UI"/>
              <a:buChar char="❌"/>
            </a:pPr>
            <a:r>
              <a:rPr lang="lv" sz="1500" b="0" i="0" strike="noStrike" cap="none" spc="0" baseline="0" dirty="0">
                <a:solidFill>
                  <a:srgbClr val="000000"/>
                </a:solidFill>
                <a:effectLst/>
                <a:latin typeface="Helvetica"/>
                <a:ea typeface="Helvetica"/>
                <a:cs typeface="Helvetica"/>
              </a:rPr>
              <a:t>Neļaut atkritumu tvertnēm pārpildīties.</a:t>
            </a:r>
          </a:p>
          <a:p>
            <a:pPr marL="285750" indent="-285750">
              <a:lnSpc>
                <a:spcPct val="100000"/>
              </a:lnSpc>
              <a:spcBef>
                <a:spcPts val="600"/>
              </a:spcBef>
              <a:buSzPct val="85000"/>
              <a:buFont typeface=".Apple Color Emoji UI"/>
              <a:buChar char="❌"/>
            </a:pPr>
            <a:r>
              <a:rPr lang="lv" sz="1500" b="0" i="0" strike="noStrike" cap="none" spc="0" baseline="0" dirty="0">
                <a:solidFill>
                  <a:srgbClr val="000000"/>
                </a:solidFill>
                <a:effectLst/>
                <a:latin typeface="Helvetica"/>
                <a:ea typeface="Helvetica"/>
                <a:cs typeface="Helvetica"/>
              </a:rPr>
              <a:t>Tīrīšanai neizmantojiet sausu birsti vai saspiestu gaisu.</a:t>
            </a:r>
          </a:p>
          <a:p>
            <a:pPr marL="342900" indent="-342900">
              <a:lnSpc>
                <a:spcPct val="100000"/>
              </a:lnSpc>
              <a:spcBef>
                <a:spcPts val="600"/>
              </a:spcBef>
              <a:buSzPct val="85000"/>
              <a:buFont typeface=".Apple Color Emoji UI"/>
              <a:buChar char="✅"/>
            </a:pPr>
            <a:endParaRPr lang="en-GB" sz="1500" dirty="0"/>
          </a:p>
          <a:p>
            <a:pPr marL="285750" indent="-285750">
              <a:lnSpc>
                <a:spcPct val="100000"/>
              </a:lnSpc>
              <a:spcBef>
                <a:spcPts val="600"/>
              </a:spcBef>
              <a:buFont typeface="Arial" panose="020B0604020202020204" pitchFamily="34" charset="0"/>
              <a:buChar char="•"/>
            </a:pPr>
            <a:endParaRPr lang="en-US" sz="15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159323" cy="3682369"/>
          </a:xfrm>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Maisu iztukšošana var izraisīt saskarsmi ar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Lai aizsargātu savu veselību,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Pārbaudiet, vai ir ieslēgtas ventilācijas un nosūces sistēmas (ja tādas ir).</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Vienmēr izmantojiet mehānismus, ja tādi ir pieejami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Rūpīgi atbrīvojieties no tukšajiem maisiņiem, lai samazinātu putekļu veidošanos.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Nekavējoties likvidējiet noplūdes.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Labā prakse maisu iztukšošanai – mazi maisi (Uzdevumu lapa 2.2.1a)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Labā prakse maisu iztukšošanai – beramkravu maisi (Uzdevumu lapa 2.2.1b)</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5" history="0"/>
              </a:rPr>
              <a:t>NEPSI Rokasgrāmata MVU</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lv" sz="1800" b="0" i="0" strike="noStrike" cap="none" spc="0" baseline="0" dirty="0">
                <a:solidFill>
                  <a:srgbClr val="000000"/>
                </a:solidFill>
                <a:effectLst/>
                <a:latin typeface="Calibri"/>
                <a:ea typeface="Calibri"/>
                <a:cs typeface="Calibri"/>
              </a:rPr>
              <a:t>Apmeklējiet </a:t>
            </a:r>
            <a:r>
              <a:rPr lang="lv" sz="1800" b="1" i="0" strike="noStrike" cap="none" spc="0" baseline="0" dirty="0">
                <a:solidFill>
                  <a:srgbClr val="000000"/>
                </a:solidFill>
                <a:effectLst/>
                <a:latin typeface="Calibri"/>
                <a:ea typeface="Calibri"/>
                <a:cs typeface="Calibri"/>
              </a:rPr>
              <a:t>NEPSI E-mācību platformu</a:t>
            </a:r>
            <a:r>
              <a:rPr lang="en-US" sz="1800" b="1" i="0" strike="noStrike" cap="none" spc="0" baseline="0" dirty="0">
                <a:solidFill>
                  <a:srgbClr val="000000"/>
                </a:solidFill>
                <a:effectLst/>
                <a:latin typeface="Calibri"/>
                <a:ea typeface="Calibri"/>
                <a:cs typeface="Calibri"/>
              </a:rPr>
              <a:t> </a:t>
            </a:r>
            <a:r>
              <a:rPr lang="lv" sz="1800" b="0" i="0" strike="noStrike" cap="none" spc="0" baseline="0" dirty="0">
                <a:solidFill>
                  <a:srgbClr val="000000"/>
                </a:solidFill>
                <a:effectLst/>
                <a:latin typeface="Calibri"/>
                <a:ea typeface="Calibri"/>
                <a:cs typeface="Calibri"/>
                <a:hlinkClick r:id="rId6" history="0"/>
              </a:rPr>
              <a:t>training.nepsi.eu</a:t>
            </a:r>
            <a:r>
              <a:rPr lang="lv" sz="1800" b="0" i="0" strike="noStrike" cap="none" spc="0" baseline="0" dirty="0">
                <a:solidFill>
                  <a:srgbClr val="000000"/>
                </a:solidFill>
                <a:effectLst/>
                <a:latin typeface="Calibri"/>
                <a:ea typeface="Calibri"/>
                <a:cs typeface="Calibri"/>
              </a:rPr>
              <a:t>, lai iegūtu vairāk mācību resursu par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AFC8ACB4-6782-4D70-AAD4-978AF9F75C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125</TotalTime>
  <Words>1251</Words>
  <Application>Microsoft Macintosh PowerPoint</Application>
  <PresentationFormat>Widescreen</PresentationFormat>
  <Paragraphs>102</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16</cp:revision>
  <dcterms:created xsi:type="dcterms:W3CDTF">2020-01-29T17:43:15Z</dcterms:created>
  <dcterms:modified xsi:type="dcterms:W3CDTF">2024-11-13T11:27:37Z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