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a:t>
            </a:r>
          </a:p>
          <a:p>
            <a:endParaRPr lang="en-US" dirty="0"/>
          </a:p>
          <a:p>
            <a:r>
              <a:rPr lang="lv" sz="1800" b="0" i="0" strike="noStrike" cap="none" spc="0" baseline="0" dirty="0">
                <a:solidFill>
                  <a:srgbClr val="000000"/>
                </a:solidFill>
                <a:effectLst/>
                <a:latin typeface="Calibri"/>
                <a:ea typeface="Calibri"/>
                <a:cs typeface="Calibri"/>
              </a:rPr>
              <a:t>Šīs apmācības sniedz informāciju un norādījumus par kristālisko silīcija dioksīdu saturošās vides vispārīgo ventilāciju.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200" b="0" i="0" strike="noStrike" cap="none" spc="0" baseline="0">
                <a:solidFill>
                  <a:srgbClr val="000000"/>
                </a:solidFill>
                <a:effectLst/>
                <a:latin typeface="Calibri"/>
                <a:ea typeface="Calibri"/>
                <a:cs typeface="Calibri"/>
              </a:rPr>
              <a:t>Ventilācija ir svarīga darba vides iekštelpu gaisa kvalitātes uzturēšanas sastāvdaļa. Pareizi projektēta vietējās nosūces ventilācijas sistēma ir viens no visefektīvākajiem veidiem, kā samazināt silīcija dioksīda putekļu iedarbību, ja putekļu veidošanos nevar novērst ar izolācijas vai mitrajām metodēm.</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a:solidFill>
                  <a:srgbClr val="000000"/>
                </a:solidFill>
                <a:effectLst/>
                <a:latin typeface="Calibri"/>
                <a:ea typeface="Calibri"/>
                <a:cs typeface="Calibri"/>
              </a:rPr>
              <a:t>Ir trīs ventilācijas pamatveidi. Vietējo nosūces ventilāciju parasti uzskata par visefektīvāko ventilācijas veidu, un tā vienmēr jāizmanto, ja ir pieejama.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Šis mācību materiāls ir izstrādāts NEPSI Labas prakses rokasgrāmatas ietvaros – skat.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v" sz="1400" b="1" i="0" strike="noStrike" cap="none" spc="0" baseline="0" dirty="0">
                <a:solidFill>
                  <a:srgbClr val="F6A317"/>
                </a:solidFill>
                <a:effectLst/>
                <a:latin typeface="Helvetica"/>
                <a:ea typeface="Helvetica"/>
                <a:cs typeface="Helvetica"/>
              </a:rPr>
              <a:t>LABAS PRAKSES APMĀCĪBAS PAR VENTILĀCIJU UN VENTILĀCIJAS SISTĒMĀM</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995214" cy="1409377"/>
          </a:xfrm>
        </p:spPr>
        <p:txBody>
          <a:bodyPr anchor="t"/>
          <a:lstStyle/>
          <a:p>
            <a:pPr>
              <a:lnSpc>
                <a:spcPct val="100000"/>
              </a:lnSpc>
            </a:pPr>
            <a:r>
              <a:rPr lang="lv" sz="2800" b="1" i="0" strike="noStrike" cap="none" spc="0" baseline="0" dirty="0">
                <a:solidFill>
                  <a:srgbClr val="FFFFFF"/>
                </a:solidFill>
                <a:effectLst/>
                <a:latin typeface="Helvetica"/>
                <a:ea typeface="Helvetica"/>
                <a:cs typeface="Helvetica"/>
              </a:rPr>
              <a:t>LABAS PRAKSES APMĀCĪBAS PAR VENTILĀCIJU UN VENTILĀCIJAS SISTĒMĀM</a:t>
            </a:r>
          </a:p>
        </p:txBody>
      </p:sp>
      <p:sp>
        <p:nvSpPr>
          <p:cNvPr id="2" name="Rectangle 1">
            <a:extLst>
              <a:ext uri="{FF2B5EF4-FFF2-40B4-BE49-F238E27FC236}">
                <a16:creationId xmlns:a16="http://schemas.microsoft.com/office/drawing/2014/main" id="{0B4C9CAB-7986-7246-85DA-293E0C28CCC7}"/>
              </a:ext>
            </a:extLst>
          </p:cNvPr>
          <p:cNvSpPr/>
          <p:nvPr/>
        </p:nvSpPr>
        <p:spPr>
          <a:xfrm>
            <a:off x="7877908" y="346364"/>
            <a:ext cx="3995437"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PREAMBULA (PASNIEDZĒJAM)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lv-LV" sz="1800" dirty="0">
                <a:latin typeface="Helvetica"/>
                <a:cs typeface="Helvetica"/>
              </a:rPr>
              <a:t>NEPSI Labās prakses īstenošanā izglītības posma ietvaros NEPSI ir izstrādājusi izglītojošu resursu kopumu.</a:t>
            </a:r>
          </a:p>
          <a:p>
            <a:pPr>
              <a:lnSpc>
                <a:spcPts val="2400"/>
              </a:lnSpc>
            </a:pPr>
            <a:r>
              <a:rPr lang="lv-LV" sz="1800" dirty="0">
                <a:latin typeface="Helvetica"/>
                <a:cs typeface="Helvetica"/>
              </a:rPr>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i="1" dirty="0">
                <a:latin typeface="Helvetica"/>
                <a:cs typeface="Helvetica"/>
              </a:rPr>
              <a:t>RCS</a:t>
            </a:r>
            <a:r>
              <a:rPr lang="lv-LV" sz="1800" dirty="0">
                <a:latin typeface="Helvetica"/>
                <a:cs typeface="Helvetica"/>
              </a:rPr>
              <a:t>) iedarbību darba vietā.</a:t>
            </a:r>
          </a:p>
          <a:p>
            <a:pPr>
              <a:lnSpc>
                <a:spcPts val="2400"/>
              </a:lnSpc>
            </a:pPr>
            <a:r>
              <a:rPr lang="lv-LV" sz="1800" dirty="0">
                <a:latin typeface="Helvetica"/>
                <a:cs typeface="Helvetica"/>
              </a:rPr>
              <a:t>Izmantojiet tukšo veidni un vietzīmes, lai pēc vajadzības pievienotu papildu informāciju šai mācību paketei.</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362111" cy="3682369"/>
          </a:xfrm>
        </p:spPr>
        <p:txBody>
          <a:bodyPr/>
          <a:lstStyle/>
          <a:p>
            <a:pPr>
              <a:lnSpc>
                <a:spcPts val="2400"/>
              </a:lnSpc>
              <a:spcAft>
                <a:spcPts val="1000"/>
              </a:spcAft>
            </a:pPr>
            <a:r>
              <a:rPr lang="lv" sz="1800" b="1" i="0" strike="noStrike" cap="none" spc="0" baseline="0" dirty="0">
                <a:solidFill>
                  <a:srgbClr val="000000"/>
                </a:solidFill>
                <a:effectLst/>
                <a:latin typeface="Helvetica"/>
                <a:ea typeface="Helvetica"/>
                <a:cs typeface="Helvetica"/>
              </a:rPr>
              <a:t>Svarīgākais ir iemācīties aizsargāt sevi pret apdraudējumiem, kas var rasties darbā.</a:t>
            </a:r>
          </a:p>
          <a:p>
            <a:pPr>
              <a:lnSpc>
                <a:spcPts val="2400"/>
              </a:lnSpc>
            </a:pPr>
            <a:r>
              <a:rPr lang="lv" sz="1800" b="0" i="0" strike="noStrike" cap="none" spc="0" baseline="0" dirty="0">
                <a:solidFill>
                  <a:srgbClr val="000000"/>
                </a:solidFill>
                <a:effectLst/>
                <a:latin typeface="Helvetica"/>
                <a:ea typeface="Helvetica"/>
                <a:cs typeface="Helvetica"/>
              </a:rPr>
              <a:t>Šajā PowerPoint apmācības prezentācijā jūs uzzināsiet par:</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Trīs veidu ventilācijas sistēmām, ko izmanto, lai nomāktu ieelpojamo kristāliskā silīcija dioksīda putekļu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iedarbību uz darbiniekiem.</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Labu ventilācijai praksi </a:t>
            </a:r>
          </a:p>
          <a:p>
            <a:pPr marL="285750" indent="-285750">
              <a:lnSpc>
                <a:spcPts val="2400"/>
              </a:lnSpc>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Teksta, daļa ko aizpilda pasniedzējs –  ja esat pievienojis individualizētu slaidu, ievietojiet īsu pārskatu par konteksta materiālu.</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r="5238"/>
          <a:stretch/>
        </p:blipFill>
        <p:spPr bwMode="auto">
          <a:xfrm>
            <a:off x="7139354" y="2660661"/>
            <a:ext cx="4588486"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v" sz="1800" b="0" i="0" strike="noStrike" cap="none" spc="0" baseline="0">
                <a:solidFill>
                  <a:srgbClr val="000000"/>
                </a:solidFill>
                <a:effectLst/>
                <a:latin typeface="Helvetica"/>
                <a:ea typeface="Helvetica"/>
                <a:cs typeface="Helvetica"/>
              </a:rPr>
              <a:t>Ventilācija (un nosūce) ir viena no piecām galvenajām putekļu kontroles metodēm.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esam pakļauti tā iedarbībai, un piesārņotā gaisa aizstāšana ar tīru gaisu.</a:t>
            </a:r>
          </a:p>
          <a:p>
            <a:endParaRPr lang="en-US" dirty="0"/>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lv" sz="2800" b="1" i="0" strike="noStrike" cap="none" spc="0" baseline="0">
                <a:solidFill>
                  <a:srgbClr val="F6A317"/>
                </a:solidFill>
                <a:effectLst/>
                <a:latin typeface="Helvetica"/>
                <a:ea typeface="Helvetica"/>
                <a:cs typeface="Helvetica"/>
              </a:rPr>
              <a:t>ŠĪS DARBĪBAS RADĪTIE RISKI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936"/>
            <a:ext cx="5453624"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Šo iekārtu pareiza darbība ir būtiska, lai mūs aizsargātu pret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Ilgstoša augsta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līmeņa iedarbība var ierosināt invaliditāti izraisošas plaušu slimības.</a:t>
            </a:r>
          </a:p>
          <a:p>
            <a:pPr>
              <a:lnSpc>
                <a:spcPts val="2400"/>
              </a:lnSpc>
            </a:pPr>
            <a:r>
              <a:rPr lang="lv" sz="1800" b="0" i="0" strike="noStrike" cap="none" spc="0" baseline="0" dirty="0">
                <a:solidFill>
                  <a:srgbClr val="000000"/>
                </a:solidFill>
                <a:effectLst/>
                <a:latin typeface="Helvetica"/>
                <a:ea typeface="Helvetica"/>
                <a:cs typeface="Helvetica"/>
              </a:rPr>
              <a:t>Ir svarīgi, lai mēs katru dienu pasargātu sevi no šo gaisā esošo putekļu iedarbības. </a:t>
            </a:r>
          </a:p>
          <a:p>
            <a:pPr>
              <a:lnSpc>
                <a:spcPts val="2400"/>
              </a:lnSpc>
            </a:pPr>
            <a:r>
              <a:rPr lang="lv" sz="1800" b="0" i="0" strike="noStrike" cap="none" spc="0" baseline="0" dirty="0">
                <a:solidFill>
                  <a:srgbClr val="000000"/>
                </a:solidFill>
                <a:effectLst/>
                <a:latin typeface="Helvetica"/>
                <a:ea typeface="Helvetica"/>
                <a:cs typeface="Helvetica"/>
              </a:rPr>
              <a:t>Ievērojot labu praksi šodien, mēs būsim veseli rīt.</a:t>
            </a:r>
          </a:p>
          <a:p>
            <a:pPr>
              <a:lnSpc>
                <a:spcPts val="2400"/>
              </a:lnSpc>
            </a:pPr>
            <a:r>
              <a:rPr lang="lv" sz="1800" b="0" i="0" strike="noStrike" cap="none" spc="0" baseline="0" dirty="0">
                <a:solidFill>
                  <a:srgbClr val="000000"/>
                </a:solidFill>
                <a:effectLst/>
                <a:latin typeface="Helvetica"/>
                <a:ea typeface="Helvetica"/>
                <a:cs typeface="Helvetica"/>
              </a:rPr>
              <a:t>Kā pavadīsiet savu pensijas laiku?</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lv" sz="2800" b="1" i="0" strike="noStrike" cap="none" spc="0" baseline="0" dirty="0">
                <a:solidFill>
                  <a:srgbClr val="F6A317"/>
                </a:solidFill>
                <a:effectLst/>
                <a:latin typeface="Helvetica"/>
                <a:ea typeface="Helvetica"/>
                <a:cs typeface="Helvetica"/>
              </a:rPr>
              <a:t>KĀ VENTILĀCIJA SAMAZINA </a:t>
            </a:r>
            <a:r>
              <a:rPr lang="lv" sz="2800" b="1" i="1" strike="noStrike" cap="none" spc="0" baseline="0" dirty="0">
                <a:solidFill>
                  <a:srgbClr val="F6A317"/>
                </a:solidFill>
                <a:effectLst/>
                <a:latin typeface="Helvetica"/>
                <a:ea typeface="Helvetica"/>
                <a:cs typeface="Helvetica"/>
              </a:rPr>
              <a:t>RCS</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lnSpc>
                <a:spcPts val="2400"/>
              </a:lnSpc>
              <a:spcAft>
                <a:spcPts val="1000"/>
              </a:spcAft>
            </a:pPr>
            <a:r>
              <a:rPr lang="lv" sz="1800" b="0" i="0" strike="noStrike" cap="none" spc="0" baseline="0" dirty="0">
                <a:solidFill>
                  <a:srgbClr val="000000"/>
                </a:solidFill>
                <a:effectLst/>
                <a:latin typeface="Helvetica"/>
                <a:ea typeface="Helvetica"/>
                <a:cs typeface="Helvetica"/>
              </a:rPr>
              <a:t>Ventilāciju izmanto, lai samazinātu gaisā esošo putekļu, tostarp ieelpojamā kristāliskā silīcija dioksīda, iedarbību uz darbinieku.</a:t>
            </a:r>
          </a:p>
          <a:p>
            <a:pPr>
              <a:lnSpc>
                <a:spcPts val="2400"/>
              </a:lnSpc>
              <a:spcAft>
                <a:spcPts val="1000"/>
              </a:spcAft>
            </a:pPr>
            <a:r>
              <a:rPr lang="lv" sz="1800" b="0" i="0" strike="noStrike" cap="none" spc="0" baseline="0" dirty="0">
                <a:solidFill>
                  <a:srgbClr val="000000"/>
                </a:solidFill>
                <a:effectLst/>
                <a:latin typeface="Helvetica"/>
                <a:ea typeface="Helvetica"/>
                <a:cs typeface="Helvetica"/>
              </a:rPr>
              <a:t>Ventilācijas sistēmu mērķis ir aizsargāt darbiniekus:</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Uztverot gaisā esošos putekļus, kas rodas darba procesu laikā, pirms mēs esam pakļauti to iedarbībai.</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Nodrošinot drošu gaisa kvalitāti, aizstājot piesārņoto gaisu ar tīru.</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180827" y="5620834"/>
            <a:ext cx="5782352" cy="253916"/>
          </a:xfrm>
          <a:prstGeom prst="rect">
            <a:avLst/>
          </a:prstGeom>
          <a:noFill/>
        </p:spPr>
        <p:txBody>
          <a:bodyPr wrap="none" rtlCol="0">
            <a:spAutoFit/>
          </a:bodyPr>
          <a:lstStyle/>
          <a:p>
            <a:r>
              <a:rPr lang="lv" sz="1050" b="0" i="0" strike="noStrike" cap="none" spc="0" baseline="0" dirty="0">
                <a:solidFill>
                  <a:srgbClr val="000000"/>
                </a:solidFill>
                <a:effectLst/>
                <a:latin typeface="Helvetica"/>
                <a:ea typeface="Helvetica"/>
                <a:cs typeface="Helvetica"/>
              </a:rPr>
              <a:t>Nosūces ventilācijas sistēma, kas uzstādīta uz instrumenta, uztver putekļus to rašanās vietā.</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lv" sz="2800" b="1" i="0" strike="noStrike" cap="none" spc="0" baseline="0">
                <a:solidFill>
                  <a:srgbClr val="F6A317"/>
                </a:solidFill>
                <a:effectLst/>
                <a:latin typeface="Helvetica"/>
                <a:ea typeface="Helvetica"/>
                <a:cs typeface="Helvetica"/>
              </a:rPr>
              <a:t>VENTILĀCIJAS VEIDI</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568139" cy="3682369"/>
          </a:xfrm>
        </p:spPr>
        <p:txBody>
          <a:bodyPr anchor="t"/>
          <a:lstStyle/>
          <a:p>
            <a:pPr>
              <a:lnSpc>
                <a:spcPts val="2400"/>
              </a:lnSpc>
              <a:spcAft>
                <a:spcPts val="1000"/>
              </a:spcAft>
            </a:pPr>
            <a:r>
              <a:rPr lang="lv" sz="1800" b="0" i="0" strike="noStrike" cap="none" spc="0" baseline="0" dirty="0">
                <a:solidFill>
                  <a:srgbClr val="000000"/>
                </a:solidFill>
                <a:effectLst/>
                <a:latin typeface="Helvetica"/>
                <a:ea typeface="Helvetica"/>
                <a:cs typeface="Helvetica"/>
              </a:rPr>
              <a:t>Ir trīs veidu ventilācijas sistēmas, kurām ir dažādas funkcijas:</a:t>
            </a:r>
          </a:p>
          <a:p>
            <a:pPr marL="285750" indent="-285750">
              <a:lnSpc>
                <a:spcPts val="2400"/>
              </a:lnSpc>
              <a:spcBef>
                <a:spcPts val="500"/>
              </a:spcBef>
              <a:buFont typeface="Arial" panose="020B0604020202020204" pitchFamily="34" charset="0"/>
              <a:buChar char="•"/>
            </a:pPr>
            <a:r>
              <a:rPr lang="lv" sz="1800" b="1" i="0" strike="noStrike" cap="none" spc="0" baseline="0" dirty="0">
                <a:solidFill>
                  <a:srgbClr val="000000"/>
                </a:solidFill>
                <a:effectLst/>
                <a:latin typeface="Helvetica"/>
                <a:ea typeface="Helvetica"/>
                <a:cs typeface="Helvetica"/>
              </a:rPr>
              <a:t>Dabiskā ventilācija</a:t>
            </a:r>
            <a:r>
              <a:rPr lang="lv" sz="1800" b="0" i="0" strike="noStrike" cap="none" spc="0" baseline="0" dirty="0">
                <a:solidFill>
                  <a:srgbClr val="000000"/>
                </a:solidFill>
                <a:effectLst/>
                <a:latin typeface="Helvetica"/>
                <a:ea typeface="Helvetica"/>
                <a:cs typeface="Helvetica"/>
              </a:rPr>
              <a:t> (piemēram, svaiga gaisa plūsma no logiem, durvīm u. c.) nodrošina gaisa plūsmu, kas dabiski samazina gaisā esošo piesārņotāju koncentrāciju.</a:t>
            </a:r>
          </a:p>
          <a:p>
            <a:pPr marL="285750" indent="-285750">
              <a:lnSpc>
                <a:spcPts val="2400"/>
              </a:lnSpc>
              <a:spcBef>
                <a:spcPts val="500"/>
              </a:spcBef>
              <a:buFont typeface="Arial" panose="020B0604020202020204" pitchFamily="34" charset="0"/>
              <a:buChar char="•"/>
            </a:pPr>
            <a:r>
              <a:rPr lang="lv" sz="1800" b="1" i="0" strike="noStrike" cap="none" spc="0" baseline="0" dirty="0">
                <a:solidFill>
                  <a:srgbClr val="000000"/>
                </a:solidFill>
                <a:effectLst/>
                <a:latin typeface="Helvetica"/>
                <a:ea typeface="Helvetica"/>
                <a:cs typeface="Helvetica"/>
              </a:rPr>
              <a:t>Sienā uzstādīti ventilatori</a:t>
            </a:r>
            <a:r>
              <a:rPr lang="lv" sz="1800" b="0" i="0" strike="noStrike" cap="none" spc="0" baseline="0" dirty="0">
                <a:solidFill>
                  <a:srgbClr val="000000"/>
                </a:solidFill>
                <a:effectLst/>
                <a:latin typeface="Helvetica"/>
                <a:ea typeface="Helvetica"/>
                <a:cs typeface="Helvetica"/>
              </a:rPr>
              <a:t> tiek izmantoti, lai radītu caurplūdes gaisa plūsmu, aizstājot piesārņoto gaisu ar tīru gaisu.</a:t>
            </a:r>
          </a:p>
          <a:p>
            <a:pPr marL="285750" indent="-285750">
              <a:lnSpc>
                <a:spcPts val="2400"/>
              </a:lnSpc>
              <a:spcBef>
                <a:spcPts val="500"/>
              </a:spcBef>
              <a:buFont typeface="Arial" panose="020B0604020202020204" pitchFamily="34" charset="0"/>
              <a:buChar char="•"/>
            </a:pPr>
            <a:r>
              <a:rPr lang="lv" sz="1800" b="1" i="0" strike="noStrike" cap="none" spc="0" baseline="0" dirty="0">
                <a:solidFill>
                  <a:srgbClr val="000000"/>
                </a:solidFill>
                <a:effectLst/>
                <a:latin typeface="Helvetica"/>
                <a:ea typeface="Helvetica"/>
                <a:cs typeface="Helvetica"/>
              </a:rPr>
              <a:t>Nosūces ventilāciju </a:t>
            </a:r>
            <a:r>
              <a:rPr lang="lv" sz="1800" b="0" i="0" strike="noStrike" cap="none" spc="0" baseline="0" dirty="0">
                <a:solidFill>
                  <a:srgbClr val="000000"/>
                </a:solidFill>
                <a:effectLst/>
                <a:latin typeface="Helvetica"/>
                <a:ea typeface="Helvetica"/>
                <a:cs typeface="Helvetica"/>
              </a:rPr>
              <a:t>izmanto, lai uztvertu gaisā esošos putekļus, pirms tie sasniedz darbinieka elpošanas zonu, un pēc tam tos droši izvadītu.</a:t>
            </a:r>
          </a:p>
          <a:p>
            <a:pPr marL="285750" indent="-285750">
              <a:lnSpc>
                <a:spcPts val="2400"/>
              </a:lnSpc>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rcRect/>
          <a:stretch/>
        </p:blipFill>
        <p:spPr>
          <a:xfrm>
            <a:off x="6351718" y="1949295"/>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lv" sz="2800" b="1" i="0" strike="noStrike" cap="none" spc="0" baseline="0">
                <a:solidFill>
                  <a:srgbClr val="F6A317"/>
                </a:solidFill>
                <a:effectLst/>
                <a:latin typeface="Helvetica"/>
                <a:ea typeface="Helvetica"/>
                <a:cs typeface="Helvetica"/>
              </a:rPr>
              <a:t>IETEIKUMI VENTILĀCIJAI </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234346"/>
            <a:ext cx="11039620" cy="3230407"/>
          </a:xfrm>
        </p:spPr>
        <p:txBody>
          <a:bodyPr/>
          <a:lstStyle/>
          <a:p>
            <a:pPr>
              <a:lnSpc>
                <a:spcPct val="100000"/>
              </a:lnSpc>
            </a:pPr>
            <a:r>
              <a:rPr lang="lv" sz="1600" b="1" i="0" strike="noStrike" cap="none" spc="0" baseline="0" dirty="0">
                <a:solidFill>
                  <a:srgbClr val="000000"/>
                </a:solidFill>
                <a:effectLst/>
                <a:latin typeface="Helvetica"/>
                <a:ea typeface="Helvetica"/>
                <a:cs typeface="Helvetica"/>
              </a:rPr>
              <a:t>KO DARĪT</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Izmantot ventilācijas sistēmas, ja tādas ir pieejamas</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Ziņot par problēmām un defektiem, kas saistīti ar ventilācijas sistēmām.</a:t>
            </a:r>
          </a:p>
          <a:p>
            <a:pPr marL="285750" indent="-285750">
              <a:lnSpc>
                <a:spcPct val="100000"/>
              </a:lnSpc>
              <a:spcAft>
                <a:spcPts val="1000"/>
              </a:spcAft>
              <a:buSzPct val="85000"/>
              <a:buFont typeface=".Apple Color Emoji UI"/>
              <a:buChar char="✅"/>
            </a:pPr>
            <a:r>
              <a:rPr lang="lv" sz="1600" b="0" i="0" strike="noStrike" cap="none" spc="0" baseline="0" dirty="0">
                <a:solidFill>
                  <a:srgbClr val="FF0000"/>
                </a:solidFill>
                <a:effectLst/>
                <a:latin typeface="Helvetica"/>
                <a:ea typeface="Helvetica"/>
                <a:cs typeface="Helvetica"/>
              </a:rPr>
              <a:t>Teksta, daļa ko aizpilda pasniedzējs – pievienojiet papildu tekstu par vispārējo ventilāciju, kas attiecas uz jūsu kontekstu.</a:t>
            </a:r>
          </a:p>
          <a:p>
            <a:pPr>
              <a:lnSpc>
                <a:spcPct val="100000"/>
              </a:lnSpc>
            </a:pPr>
            <a:r>
              <a:rPr lang="lv" sz="1600" b="1" i="0" strike="noStrike" cap="none" spc="0" baseline="0" dirty="0">
                <a:solidFill>
                  <a:srgbClr val="000000"/>
                </a:solidFill>
                <a:effectLst/>
                <a:latin typeface="Helvetica"/>
                <a:ea typeface="Helvetica"/>
                <a:cs typeface="Helvetica"/>
              </a:rPr>
              <a:t>KO NEDARĪT</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Netraucēt ventilācijas sistēmas darbību.</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Neizmantot portatīvos ventilatorus, kas var izjaukt gaisa plūsmu ap nosūces ventilācijas sistēmām vai kas var pacelt nogulsnējušos putekļus un likt tiem nonākt gaisā.</a:t>
            </a:r>
          </a:p>
          <a:p>
            <a:pPr marL="285750" indent="-285750">
              <a:lnSpc>
                <a:spcPct val="100000"/>
              </a:lnSpc>
              <a:buSzPct val="85000"/>
              <a:buFont typeface=".Apple Color Emoji UI"/>
              <a:buChar char="❌"/>
            </a:pPr>
            <a:r>
              <a:rPr lang="lv" sz="1600" b="0" i="0" strike="noStrike" cap="none" spc="0" baseline="0" dirty="0">
                <a:solidFill>
                  <a:srgbClr val="FF0000"/>
                </a:solidFill>
                <a:effectLst/>
                <a:latin typeface="Helvetica"/>
                <a:ea typeface="Helvetica"/>
                <a:cs typeface="Helvetica"/>
              </a:rPr>
              <a:t>Teksta, daļa ko aizpilda pasniedzējs – pievienojiet papildu tekstu par vispārējo ventilāciju, kas attiecas uz jūsu kontekstu.</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v" sz="1800" b="0" i="0" strike="noStrike" cap="none" spc="0" baseline="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Ventilācija ir būtiska putekļu kontroles sastāvdaļa, kas palīdz uzturēt drošu gaisa kvalitātes līmeni.</a:t>
            </a:r>
          </a:p>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Atcerieties: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Vienmēr izmantojiet ventilācijas sistēmas, ja tas iespējams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Netraucējiet ventilācijas sistēmu darbībai</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Ja jums ir aizdomas, ka ventilācijas sistēma nedarbojas pareizi, sazinieties ar objekta pārvaldnieku.</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5957665"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hlinkClick r:id="rId3" history="0"/>
              </a:rPr>
              <a:t>Vispārīgās ventilācijas labā prakse (Uzdevumu lapa 2.1.9)</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hlinkClick r:id="rId4"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hlinkClick r:id="rId5" history="0"/>
              </a:rPr>
              <a:t>NEPSI Rokasgrāmata MVU</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61385"/>
            <a:ext cx="10022946" cy="440120"/>
          </a:xfrm>
          <a:prstGeom prst="rect">
            <a:avLst/>
          </a:prstGeom>
          <a:noFill/>
          <a:ln>
            <a:noFill/>
          </a:ln>
        </p:spPr>
        <p:txBody>
          <a:bodyPr wrap="square" anchor="ctr">
            <a:spAutoFit/>
          </a:bodyPr>
          <a:lstStyle/>
          <a:p>
            <a:pPr>
              <a:lnSpc>
                <a:spcPts val="3000"/>
              </a:lnSpc>
              <a:spcBef>
                <a:spcPts val="1200"/>
              </a:spcBef>
              <a:spcAft>
                <a:spcPts val="1200"/>
              </a:spcAft>
              <a:buSzPct val="130000"/>
            </a:pPr>
            <a:r>
              <a:rPr lang="lv" b="0" i="0" strike="noStrike" cap="none" spc="0" baseline="0" dirty="0">
                <a:solidFill>
                  <a:srgbClr val="000000"/>
                </a:solidFill>
                <a:effectLst/>
                <a:latin typeface="Calibri"/>
                <a:ea typeface="Calibri"/>
                <a:cs typeface="Calibri"/>
              </a:rPr>
              <a:t>Apmeklējiet </a:t>
            </a:r>
            <a:r>
              <a:rPr lang="lv" b="1" i="0" strike="noStrike" cap="none" spc="0" baseline="0" dirty="0">
                <a:solidFill>
                  <a:srgbClr val="000000"/>
                </a:solidFill>
                <a:effectLst/>
                <a:latin typeface="Calibri"/>
                <a:ea typeface="Calibri"/>
                <a:cs typeface="Calibri"/>
              </a:rPr>
              <a:t>NEPSI E-mācību platformu</a:t>
            </a:r>
            <a:r>
              <a:rPr lang="en-US" b="1" i="0" strike="noStrike" cap="none" spc="0" baseline="0" dirty="0">
                <a:solidFill>
                  <a:srgbClr val="000000"/>
                </a:solidFill>
                <a:effectLst/>
                <a:latin typeface="Calibri"/>
                <a:ea typeface="Calibri"/>
                <a:cs typeface="Calibri"/>
              </a:rPr>
              <a:t> </a:t>
            </a:r>
            <a:r>
              <a:rPr lang="lv" b="0" i="0" strike="noStrike" cap="none" spc="0" baseline="0" dirty="0">
                <a:solidFill>
                  <a:srgbClr val="000000"/>
                </a:solidFill>
                <a:effectLst/>
                <a:latin typeface="Calibri"/>
                <a:ea typeface="Calibri"/>
                <a:cs typeface="Calibri"/>
                <a:hlinkClick r:id="rId6" history="0"/>
              </a:rPr>
              <a:t>training.nepsi.eu</a:t>
            </a:r>
            <a:r>
              <a:rPr lang="lv" b="0" i="0" strike="noStrike" cap="none" spc="0" baseline="0" dirty="0">
                <a:solidFill>
                  <a:srgbClr val="000000"/>
                </a:solidFill>
                <a:effectLst/>
                <a:latin typeface="Calibri"/>
                <a:ea typeface="Calibri"/>
                <a:cs typeface="Calibri"/>
              </a:rPr>
              <a:t>, lai iegūtu vairāk mācību resursu par RCS.</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ED84D6-F4A5-4643-8F87-C017554E4F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96</TotalTime>
  <Words>933</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20</cp:revision>
  <dcterms:created xsi:type="dcterms:W3CDTF">2020-06-24T14:34:32Z</dcterms:created>
  <dcterms:modified xsi:type="dcterms:W3CDTF">2024-11-13T11:26:21Z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