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1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8.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56" r:id="rId5"/>
    <p:sldId id="280" r:id="rId6"/>
    <p:sldId id="278" r:id="rId7"/>
    <p:sldId id="257" r:id="rId8"/>
    <p:sldId id="276" r:id="rId9"/>
    <p:sldId id="258" r:id="rId10"/>
    <p:sldId id="274" r:id="rId11"/>
    <p:sldId id="279" r:id="rId12"/>
    <p:sldId id="267" r:id="rId13"/>
    <p:sldId id="259" r:id="rId14"/>
    <p:sldId id="260" r:id="rId15"/>
    <p:sldId id="261" r:id="rId16"/>
    <p:sldId id="262" r:id="rId17"/>
    <p:sldId id="277" r:id="rId18"/>
    <p:sldId id="270" r:id="rId19"/>
    <p:sldId id="268" r:id="rId20"/>
    <p:sldId id="264" r:id="rId21"/>
    <p:sldId id="266" r:id="rId22"/>
    <p:sldId id="263" r:id="rId23"/>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F1B600"/>
    <a:srgbClr val="A57F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40" autoAdjust="0"/>
    <p:restoredTop sz="75510"/>
  </p:normalViewPr>
  <p:slideViewPr>
    <p:cSldViewPr snapToGrid="0" snapToObjects="1">
      <p:cViewPr varScale="1">
        <p:scale>
          <a:sx n="90" d="100"/>
          <a:sy n="90" d="100"/>
        </p:scale>
        <p:origin x="2176" y="20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slide" Target="../slides/slide16.xml"/><Relationship Id="rId4"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7.xml"/><Relationship Id="rId4"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8.xml"/><Relationship Id="rId4"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slide" Target="../slides/slide19.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35853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1169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lv" sz="1800" b="0" i="0" strike="noStrike" cap="none" spc="0" baseline="0" dirty="0">
                <a:solidFill>
                  <a:srgbClr val="000000"/>
                </a:solidFill>
                <a:effectLst/>
                <a:latin typeface="Calibri"/>
                <a:ea typeface="Calibri"/>
                <a:cs typeface="Calibri"/>
              </a:rPr>
              <a:t>Pārmērīga ieelpojamā kristāliskā silīcija dioksīda (</a:t>
            </a:r>
            <a:r>
              <a:rPr lang="lv" sz="1800" b="0" i="1" strike="noStrike" cap="none" spc="0" baseline="0" dirty="0">
                <a:solidFill>
                  <a:srgbClr val="000000"/>
                </a:solidFill>
                <a:effectLst/>
                <a:latin typeface="Calibri"/>
                <a:ea typeface="Calibri"/>
                <a:cs typeface="Calibri"/>
              </a:rPr>
              <a:t>RCS</a:t>
            </a:r>
            <a:r>
              <a:rPr lang="lv" sz="1800" b="0" i="0" strike="noStrike" cap="none" spc="0" baseline="0" dirty="0">
                <a:solidFill>
                  <a:srgbClr val="000000"/>
                </a:solidFill>
                <a:effectLst/>
                <a:latin typeface="Calibri"/>
                <a:ea typeface="Calibri"/>
                <a:cs typeface="Calibri"/>
              </a:rPr>
              <a:t>) iedarbība ilgtermiņā var izraisīt nopietnas veselības problēmas darbiniekiem. Šā iemesla dēļ ir svarīgi, lai visi darbinieki būtu informēti par labo praksi, kas ierobežo vai novērš silīcija dioksīda putekļu iedarbību. </a:t>
            </a:r>
          </a:p>
          <a:p>
            <a:pPr marL="0" marR="0" lvl="0" indent="0" algn="l" defTabSz="914400" rtl="0" eaLnBrk="1" fontAlgn="auto" latinLnBrk="0" hangingPunct="1">
              <a:lnSpc>
                <a:spcPct val="100000"/>
              </a:lnSpc>
              <a:spcBef>
                <a:spcPct val="0"/>
              </a:spcBef>
              <a:spcAft>
                <a:spcPct val="0"/>
              </a:spcAft>
              <a:buClrTx/>
              <a:buSzTx/>
              <a:buFontTx/>
              <a:buNone/>
              <a:defRPr/>
            </a:pPr>
            <a:r>
              <a:rPr lang="en-GB" sz="1200" b="0" i="0" kern="1200" dirty="0">
                <a:solidFill>
                  <a:schemeClr val="tx1"/>
                </a:solidFill>
                <a:effectLst/>
                <a:latin typeface="Helvetica" pitchFamily="2" charset="0"/>
                <a:ea typeface="+mn-ea"/>
                <a:cs typeface="+mn-cs"/>
              </a:rPr>
              <a:t> </a:t>
            </a:r>
          </a:p>
          <a:p>
            <a:pPr marL="0" marR="0" lvl="0" indent="0" algn="l" defTabSz="914400" rtl="0" eaLnBrk="1" fontAlgn="auto" latinLnBrk="0" hangingPunct="1">
              <a:lnSpc>
                <a:spcPct val="100000"/>
              </a:lnSpc>
              <a:spcBef>
                <a:spcPct val="0"/>
              </a:spcBef>
              <a:spcAft>
                <a:spcPct val="0"/>
              </a:spcAft>
              <a:buClrTx/>
              <a:buSzTx/>
              <a:buFontTx/>
              <a:buNone/>
              <a:defRPr/>
            </a:pPr>
            <a:r>
              <a:rPr lang="lv" sz="1200" b="0" i="0" strike="noStrike" cap="none" spc="0" baseline="0" dirty="0">
                <a:solidFill>
                  <a:srgbClr val="000000"/>
                </a:solidFill>
                <a:effectLst/>
                <a:latin typeface="Helvetica"/>
                <a:ea typeface="Helvetica"/>
                <a:cs typeface="Helvetica"/>
              </a:rPr>
              <a:t>Šajā PowerPoint apmācību materiālā ir aplūkota individuālo aizsardzības līdzekļu (IAL) pareiza lietošana darbiniekiem, kuri ir pakļauti ieelpojamā kristāliskā silīcija dioksīda (</a:t>
            </a:r>
            <a:r>
              <a:rPr lang="lv" sz="1200" b="0" i="1" strike="noStrike" cap="none" spc="0" baseline="0" dirty="0">
                <a:solidFill>
                  <a:srgbClr val="000000"/>
                </a:solidFill>
                <a:effectLst/>
                <a:latin typeface="Helvetica"/>
                <a:ea typeface="Helvetica"/>
                <a:cs typeface="Helvetica"/>
              </a:rPr>
              <a:t>RCS</a:t>
            </a:r>
            <a:r>
              <a:rPr lang="lv" sz="1200" b="0" i="0" strike="noStrike" cap="none" spc="0" baseline="0" dirty="0">
                <a:solidFill>
                  <a:srgbClr val="000000"/>
                </a:solidFill>
                <a:effectLst/>
                <a:latin typeface="Helvetica"/>
                <a:ea typeface="Helvetica"/>
                <a:cs typeface="Helvetica"/>
              </a:rPr>
              <a:t>) putekļu iedarbībai. </a:t>
            </a:r>
          </a:p>
          <a:p>
            <a:endParaRPr lang="en-US" b="0" dirty="0"/>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651251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993146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lv" sz="1200" b="0" i="0" strike="noStrike" cap="none" spc="0" baseline="0">
                <a:solidFill>
                  <a:srgbClr val="000000"/>
                </a:solidFill>
                <a:effectLst/>
                <a:latin typeface="Helvetica"/>
                <a:ea typeface="Helvetica"/>
                <a:cs typeface="Helvetica"/>
              </a:rPr>
              <a:t>IAL ir jebkurš aizsargapģērbs vai aizsargaprīkojums, kas paredzēts lietotāja ķermeņa aizsardzībai pret traumām vai infekcijām. </a:t>
            </a:r>
          </a:p>
          <a:p>
            <a:pPr algn="l">
              <a:lnSpc>
                <a:spcPts val="2300"/>
              </a:lnSpc>
              <a:spcBef>
                <a:spcPts val="600"/>
              </a:spcBef>
              <a:spcAft>
                <a:spcPts val="600"/>
              </a:spcAft>
            </a:pPr>
            <a:endParaRPr lang="en-GB" sz="1200" b="0" i="0" kern="1200">
              <a:solidFill>
                <a:schemeClr val="tx1"/>
              </a:solidFill>
              <a:effectLst/>
              <a:latin typeface="Helvetica" pitchFamily="2" charset="0"/>
              <a:ea typeface="+mn-ea"/>
              <a:cs typeface="+mn-cs"/>
            </a:endParaRPr>
          </a:p>
          <a:p>
            <a:pPr algn="l">
              <a:lnSpc>
                <a:spcPts val="2300"/>
              </a:lnSpc>
              <a:spcBef>
                <a:spcPts val="600"/>
              </a:spcBef>
              <a:spcAft>
                <a:spcPts val="600"/>
              </a:spcAft>
            </a:pPr>
            <a:r>
              <a:rPr lang="lv" sz="1200" b="0" i="0" strike="noStrike" cap="none" spc="0" baseline="0">
                <a:solidFill>
                  <a:srgbClr val="000000"/>
                </a:solidFill>
                <a:effectLst/>
                <a:latin typeface="Helvetica"/>
                <a:ea typeface="Helvetica"/>
                <a:cs typeface="Helvetica"/>
              </a:rPr>
              <a:t>Lai gan IAL ir jābūt pieejamiem visās darba vietās, to izmantošanai ir jābūt pēdējai iespējai, kad visi kontroles pasākumi ir izmēģināti un nav spējuši nodrošināt pietiekamu putekļu iedarbības kontroli.</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551006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15840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 sz="1200" b="0" i="0" strike="noStrike" cap="none" spc="0" baseline="0">
                <a:solidFill>
                  <a:srgbClr val="000000"/>
                </a:solidFill>
                <a:effectLst/>
                <a:latin typeface="Calibri"/>
                <a:ea typeface="Calibri"/>
                <a:cs typeface="Calibri"/>
              </a:rPr>
              <a:t>Nākamajā diagrammā ir apkopots riska pārvaldības process gan no darba devēja, gan darbinieka viedokļa, piemērojot to ieelpojamā kristāliskā silīcija dioksīda kontrolei. Uzņēmumos ieviestās darba drošības un veselības aizsardzības sistēmas ir jāievēro gan darba devējam, gan darbiniekam.</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02475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ts val="2300"/>
              </a:lnSpc>
              <a:spcBef>
                <a:spcPts val="600"/>
              </a:spcBef>
              <a:spcAft>
                <a:spcPts val="600"/>
              </a:spcAft>
              <a:buClrTx/>
              <a:buSzTx/>
              <a:buFontTx/>
              <a:buNone/>
              <a:defRPr/>
            </a:pPr>
            <a:r>
              <a:rPr lang="lv" sz="1200" b="0" i="0" strike="noStrike" cap="none" spc="0" baseline="0">
                <a:solidFill>
                  <a:srgbClr val="000000"/>
                </a:solidFill>
                <a:effectLst/>
                <a:latin typeface="Helvetica"/>
                <a:ea typeface="Helvetica"/>
                <a:cs typeface="Helvetica"/>
              </a:rPr>
              <a:t>IAL jālieto tikai pēc īpašiem norādījumiem, un tie jāizvēlas, ņemot vērā veiktspēju (piemēram, aizsardzības koeficientu), komfortu un izturību.</a:t>
            </a:r>
          </a:p>
          <a:p>
            <a:pPr algn="l">
              <a:lnSpc>
                <a:spcPts val="2300"/>
              </a:lnSpc>
              <a:spcBef>
                <a:spcPts val="600"/>
              </a:spcBef>
              <a:spcAft>
                <a:spcPts val="600"/>
              </a:spcAft>
            </a:pPr>
            <a:r>
              <a:rPr lang="lv" sz="1200" b="0" i="0" strike="noStrike" cap="none" spc="0" baseline="0">
                <a:solidFill>
                  <a:srgbClr val="000000"/>
                </a:solidFill>
                <a:effectLst/>
                <a:latin typeface="Helvetica"/>
                <a:ea typeface="Helvetica"/>
                <a:cs typeface="Helvetica"/>
              </a:rPr>
              <a:t>Uzdevumi, kuru veikšanai jāizmanto individuālie aizsardzības līdzekļi, tiks apzīmēti ar atbilstošām zīmēm un piktogrammām.</a:t>
            </a:r>
          </a:p>
          <a:p>
            <a:pPr algn="l">
              <a:lnSpc>
                <a:spcPts val="2300"/>
              </a:lnSpc>
              <a:spcBef>
                <a:spcPts val="600"/>
              </a:spcBef>
              <a:spcAft>
                <a:spcPts val="600"/>
              </a:spcAft>
            </a:pPr>
            <a:endParaRPr lang="en-GB" sz="1200" b="0" i="0" kern="1200">
              <a:solidFill>
                <a:schemeClr val="tx1"/>
              </a:solidFill>
              <a:effectLst/>
              <a:latin typeface="Helvetica" pitchFamily="2" charset="0"/>
              <a:ea typeface="+mn-ea"/>
              <a:cs typeface="+mn-cs"/>
            </a:endParaRPr>
          </a:p>
          <a:p>
            <a:pPr marL="0" marR="0" indent="0" algn="l" defTabSz="914400" rtl="0" eaLnBrk="1" fontAlgn="auto" latinLnBrk="0" hangingPunct="1">
              <a:lnSpc>
                <a:spcPts val="2300"/>
              </a:lnSpc>
              <a:spcBef>
                <a:spcPts val="600"/>
              </a:spcBef>
              <a:spcAft>
                <a:spcPts val="600"/>
              </a:spcAft>
              <a:buClrTx/>
              <a:buSzTx/>
              <a:buFontTx/>
              <a:buNone/>
              <a:defRPr/>
            </a:pPr>
            <a:r>
              <a:rPr lang="lv" sz="1200" b="0" i="0" strike="noStrike" cap="none" spc="0" baseline="0">
                <a:solidFill>
                  <a:srgbClr val="000000"/>
                </a:solidFill>
                <a:effectLst/>
                <a:latin typeface="Helvetica"/>
                <a:ea typeface="Helvetica"/>
                <a:cs typeface="Helvetica"/>
              </a:rPr>
              <a:t>Veicot visus putekļainos darbus, jālieto aizsargapģērbs (kombinezons). Lai palīdzētu norādīt uz putekļu piesārņojumu, var izmantot tumšas krāsas kombinezonus.</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58687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lv" sz="1200" b="0" i="0" strike="noStrike" cap="none" spc="0" baseline="0">
                <a:solidFill>
                  <a:srgbClr val="000000"/>
                </a:solidFill>
                <a:effectLst/>
                <a:latin typeface="Helvetica"/>
                <a:ea typeface="Helvetica"/>
                <a:cs typeface="Helvetica"/>
              </a:rPr>
              <a:t>Kad ir apstiprināts, ka individuālie aizsardzības līdzekļi ir nepieciešami attiecīgajam uzdevumam, darbiniekiem jāpārliecinās, ka tie nav bojāti vai pārmērīgi nolietoti.</a:t>
            </a:r>
          </a:p>
          <a:p>
            <a:pPr marL="0" indent="0" algn="l">
              <a:lnSpc>
                <a:spcPts val="2300"/>
              </a:lnSpc>
              <a:spcBef>
                <a:spcPts val="600"/>
              </a:spcBef>
              <a:spcAft>
                <a:spcPts val="600"/>
              </a:spcAft>
              <a:buFont typeface="Arial" panose="020B0604020202020204" pitchFamily="34" charset="0"/>
              <a:buNone/>
            </a:pPr>
            <a:r>
              <a:rPr lang="lv" sz="1200" b="0" i="0" strike="noStrike" cap="none" spc="0" baseline="0">
                <a:solidFill>
                  <a:srgbClr val="000000"/>
                </a:solidFill>
                <a:effectLst/>
                <a:latin typeface="Helvetica"/>
                <a:ea typeface="Helvetica"/>
                <a:cs typeface="Helvetica"/>
              </a:rPr>
              <a:t>Bojāti IAL pakļauj darbiniekus nevajadzīgam riskam. Ja priekšmets tiek lietots regulāri vai ja tas ir koplietojams darbinieku vidū, iespējams, ka pēc vairākkārtējas un ilgstošas lietošanas var rasties bojājumi.</a:t>
            </a:r>
          </a:p>
          <a:p>
            <a:pPr marL="0" indent="0" algn="l">
              <a:lnSpc>
                <a:spcPts val="2300"/>
              </a:lnSpc>
              <a:spcBef>
                <a:spcPts val="600"/>
              </a:spcBef>
              <a:spcAft>
                <a:spcPts val="600"/>
              </a:spcAft>
              <a:buFont typeface="Arial" panose="020B0604020202020204" pitchFamily="34" charset="0"/>
              <a:buNone/>
            </a:pPr>
            <a:endParaRPr lang="en-GB" sz="1200" b="0" i="0" kern="1200">
              <a:solidFill>
                <a:schemeClr val="tx1"/>
              </a:solidFill>
              <a:effectLst/>
              <a:latin typeface="Helvetica" pitchFamily="2" charset="0"/>
              <a:ea typeface="+mn-ea"/>
              <a:cs typeface="+mn-cs"/>
            </a:endParaRPr>
          </a:p>
          <a:p>
            <a:pPr marL="0" indent="0" algn="l">
              <a:lnSpc>
                <a:spcPts val="2300"/>
              </a:lnSpc>
              <a:spcBef>
                <a:spcPts val="600"/>
              </a:spcBef>
              <a:spcAft>
                <a:spcPts val="600"/>
              </a:spcAft>
              <a:buFont typeface="Arial" panose="020B0604020202020204" pitchFamily="34" charset="0"/>
              <a:buNone/>
            </a:pPr>
            <a:r>
              <a:rPr lang="lv" sz="1200" b="0" i="0" strike="noStrike" cap="none" spc="0" baseline="0">
                <a:solidFill>
                  <a:srgbClr val="000000"/>
                </a:solidFill>
                <a:effectLst/>
                <a:latin typeface="Helvetica"/>
                <a:ea typeface="Helvetica"/>
                <a:cs typeface="Helvetica"/>
              </a:rPr>
              <a:t>Tiklīdz IAL ir bojāts, tas nekavējoties jānomaina. </a:t>
            </a: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449390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lv" sz="1200" b="0" i="0" strike="noStrike" cap="none" spc="0" baseline="0">
                <a:solidFill>
                  <a:srgbClr val="000000"/>
                </a:solidFill>
                <a:effectLst/>
                <a:latin typeface="Helvetica"/>
                <a:ea typeface="Helvetica"/>
                <a:cs typeface="Helvetica"/>
              </a:rPr>
              <a:t>IAL valkāšana var nebūt ērta, taču ir svarīgi pārliecināties, ka tie tiek lietoti pareizi.</a:t>
            </a:r>
          </a:p>
          <a:p>
            <a:pPr algn="l">
              <a:lnSpc>
                <a:spcPts val="2300"/>
              </a:lnSpc>
              <a:spcBef>
                <a:spcPts val="600"/>
              </a:spcBef>
              <a:spcAft>
                <a:spcPts val="600"/>
              </a:spcAft>
            </a:pPr>
            <a:r>
              <a:rPr lang="lv" sz="1200" b="0" i="0" strike="noStrike" cap="none" spc="0" baseline="0">
                <a:solidFill>
                  <a:srgbClr val="000000"/>
                </a:solidFill>
                <a:effectLst/>
                <a:latin typeface="Helvetica"/>
                <a:ea typeface="Helvetica"/>
                <a:cs typeface="Helvetica"/>
              </a:rPr>
              <a:t>Tādi priekšmeti kā maskas, aizsargbrilles un ķiveres ir jāpielāgo lietotāja izmēram.</a:t>
            </a:r>
          </a:p>
          <a:p>
            <a:pPr algn="l">
              <a:lnSpc>
                <a:spcPts val="2300"/>
              </a:lnSpc>
              <a:spcBef>
                <a:spcPts val="600"/>
              </a:spcBef>
              <a:spcAft>
                <a:spcPts val="600"/>
              </a:spcAft>
            </a:pPr>
            <a:endParaRPr lang="en-GB" sz="1200" b="0" i="0" kern="1200">
              <a:solidFill>
                <a:schemeClr val="tx1"/>
              </a:solidFill>
              <a:effectLst/>
              <a:latin typeface="Helvetica" pitchFamily="2" charset="0"/>
              <a:ea typeface="+mn-ea"/>
              <a:cs typeface="+mn-cs"/>
            </a:endParaRPr>
          </a:p>
          <a:p>
            <a:pPr algn="l">
              <a:lnSpc>
                <a:spcPts val="2300"/>
              </a:lnSpc>
              <a:spcBef>
                <a:spcPts val="600"/>
              </a:spcBef>
              <a:spcAft>
                <a:spcPts val="600"/>
              </a:spcAft>
            </a:pPr>
            <a:r>
              <a:rPr lang="lv" sz="1200" b="0" i="0" strike="noStrike" cap="none" spc="0" baseline="0">
                <a:solidFill>
                  <a:srgbClr val="000000"/>
                </a:solidFill>
                <a:effectLst/>
                <a:latin typeface="Helvetica"/>
                <a:ea typeface="Helvetica"/>
                <a:cs typeface="Helvetica"/>
              </a:rPr>
              <a:t>Ja lietojat vairākus individuālās aizsardzības līdzekļus (piemēram, putekļu masku un metināšanas vizieri), pārliecinieties, ka tie ir saderīgi.</a:t>
            </a:r>
          </a:p>
          <a:p>
            <a:pPr marL="0" marR="0" indent="0" algn="l" defTabSz="914400" rtl="0" eaLnBrk="1" fontAlgn="auto" latinLnBrk="0" hangingPunct="1">
              <a:lnSpc>
                <a:spcPts val="2300"/>
              </a:lnSpc>
              <a:spcBef>
                <a:spcPts val="600"/>
              </a:spcBef>
              <a:spcAft>
                <a:spcPts val="600"/>
              </a:spcAft>
              <a:buClrTx/>
              <a:buSzTx/>
              <a:buFontTx/>
              <a:buNone/>
              <a:defRPr/>
            </a:pPr>
            <a:r>
              <a:rPr lang="lv" sz="1200" b="0" i="0" strike="noStrike" cap="none" spc="0" baseline="0">
                <a:solidFill>
                  <a:srgbClr val="000000"/>
                </a:solidFill>
                <a:effectLst/>
                <a:latin typeface="Helvetica"/>
                <a:ea typeface="Helvetica"/>
                <a:cs typeface="Helvetica"/>
              </a:rPr>
              <a:t>Jāņem vērā arī citi faktori, kas var mazināt IAL efektivitāti, piemēram, sejas apmatojums. Operatoriem ar sejas apmatojumu jāizmanto respirators ar gaisa padevi, lai izvairītos no putekļu iekļūšanas maskā.</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98367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r>
              <a:rPr lang="lv" sz="1200" b="0" i="0" strike="noStrike" cap="none" spc="0" baseline="0">
                <a:solidFill>
                  <a:srgbClr val="000000"/>
                </a:solidFill>
                <a:effectLst/>
                <a:latin typeface="Helvetica"/>
                <a:ea typeface="Helvetica"/>
                <a:cs typeface="Helvetica"/>
              </a:rPr>
              <a:t>Pēc lietošanas IAL jānotīra (ja nepieciešams) un jānoglabā piemērotā vietā. IAL, piemēram, drēbes, jātīra darba devējam.</a:t>
            </a:r>
          </a:p>
          <a:p>
            <a:pPr algn="l">
              <a:lnSpc>
                <a:spcPts val="2300"/>
              </a:lnSpc>
              <a:spcBef>
                <a:spcPts val="600"/>
              </a:spcBef>
              <a:spcAft>
                <a:spcPts val="600"/>
              </a:spcAft>
            </a:pPr>
            <a:r>
              <a:rPr lang="lv" sz="1200" b="0" i="0" strike="noStrike" cap="none" spc="0" baseline="0">
                <a:solidFill>
                  <a:srgbClr val="000000"/>
                </a:solidFill>
                <a:effectLst/>
                <a:latin typeface="Helvetica"/>
                <a:ea typeface="Helvetica"/>
                <a:cs typeface="Helvetica"/>
              </a:rPr>
              <a:t>Nekādā gadījumā IAL nedrīkst ņemt līdzi uz mājām.</a:t>
            </a: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336247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1367890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 sz="1800" b="0" i="0" strike="noStrike" cap="none" spc="0" baseline="0">
                <a:solidFill>
                  <a:srgbClr val="000000"/>
                </a:solidFill>
                <a:effectLst/>
                <a:latin typeface="Calibri"/>
                <a:ea typeface="Calibri"/>
                <a:cs typeface="Calibri"/>
              </a:rPr>
              <a:t>Turpmāk ir aprakstīta labā prakse, kas saistīta ar IAL tīrīšanu. </a:t>
            </a:r>
            <a:r>
              <a:rPr lang="lv" sz="1200" b="0" i="0" strike="noStrike" cap="none" spc="0" baseline="0">
                <a:solidFill>
                  <a:srgbClr val="000000"/>
                </a:solidFill>
                <a:effectLst/>
                <a:latin typeface="Calibri"/>
                <a:ea typeface="Calibri"/>
                <a:cs typeface="Calibri"/>
              </a:rPr>
              <a:t>Blakus videoattēlam redzams grafiks un sarkana josla, kas ilustrē putekļu koncentrāciju mg/m3.</a:t>
            </a:r>
          </a:p>
          <a:p>
            <a:endParaRPr lang="en-GB" sz="1200" b="0" i="0" u="none" strike="noStrike" kern="1200">
              <a:solidFill>
                <a:schemeClr val="tx1"/>
              </a:solidFill>
              <a:effectLst/>
              <a:latin typeface="+mn-lt"/>
              <a:ea typeface="+mn-ea"/>
              <a:cs typeface="+mn-cs"/>
            </a:endParaRPr>
          </a:p>
          <a:p>
            <a:r>
              <a:rPr lang="lv" sz="1200" b="0" i="0" strike="noStrike" cap="none" spc="0" baseline="0">
                <a:solidFill>
                  <a:srgbClr val="000000"/>
                </a:solidFill>
                <a:effectLst/>
                <a:latin typeface="Calibri"/>
                <a:ea typeface="Calibri"/>
                <a:cs typeface="Calibri"/>
              </a:rPr>
              <a:t>Putekļu koncentrācijas mērījums neattiecas uz ieelpojamo kristālisko silīcija dioksīdu, tas ir balstīts uz daļēji kvantitatīvu mērījumu. Būtiska ir nevis putekļu koncentrācijas vērtība, bet gan relatīvā atšķirība starp ekspozīcijas līmeņiem ieteicamās prakses laikā un citas prakses laikā.</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3127318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16</a:t>
            </a:fld>
            <a:endParaRPr lang="en-US"/>
          </a:p>
        </p:txBody>
      </p:sp>
    </p:spTree>
    <p:extLst>
      <p:ext uri="{BB962C8B-B14F-4D97-AF65-F5344CB8AC3E}">
        <p14:creationId xmlns:p14="http://schemas.microsoft.com/office/powerpoint/2010/main" val="29423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lv" sz="1800" b="0" i="0" strike="noStrike" cap="none" spc="0" baseline="0">
                <a:solidFill>
                  <a:srgbClr val="000000"/>
                </a:solidFill>
                <a:effectLst/>
                <a:latin typeface="Calibri"/>
                <a:ea typeface="Calibri"/>
                <a:cs typeface="Calibri"/>
              </a:rPr>
              <a:t>IAL jāizmanto tikai kā </a:t>
            </a:r>
            <a:r>
              <a:rPr lang="lv" sz="1800" b="1" i="0" strike="noStrike" cap="none" spc="0" baseline="0">
                <a:solidFill>
                  <a:srgbClr val="000000"/>
                </a:solidFill>
                <a:effectLst/>
                <a:latin typeface="Calibri"/>
                <a:ea typeface="Calibri"/>
                <a:cs typeface="Calibri"/>
              </a:rPr>
              <a:t>pēdējais līdzeklis</a:t>
            </a:r>
            <a:r>
              <a:rPr lang="lv" sz="1800" b="0" i="0" strike="noStrike" cap="none" spc="0" baseline="0">
                <a:solidFill>
                  <a:srgbClr val="000000"/>
                </a:solidFill>
                <a:effectLst/>
                <a:latin typeface="Calibri"/>
                <a:ea typeface="Calibri"/>
                <a:cs typeface="Calibri"/>
              </a:rPr>
              <a:t>, ja visi kontroles pasākumi ir nepietiekami, lai kontrolētu putekļu iedarbību. Ja IAL ir nepieciešami, to lietošana ir jākontrolē un jāuzrauga.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17</a:t>
            </a:fld>
            <a:endParaRPr lang="en-US"/>
          </a:p>
        </p:txBody>
      </p:sp>
    </p:spTree>
    <p:extLst>
      <p:ext uri="{BB962C8B-B14F-4D97-AF65-F5344CB8AC3E}">
        <p14:creationId xmlns:p14="http://schemas.microsoft.com/office/powerpoint/2010/main" val="2593537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18</a:t>
            </a:fld>
            <a:endParaRPr lang="en-US"/>
          </a:p>
        </p:txBody>
      </p:sp>
    </p:spTree>
    <p:extLst>
      <p:ext uri="{BB962C8B-B14F-4D97-AF65-F5344CB8AC3E}">
        <p14:creationId xmlns:p14="http://schemas.microsoft.com/office/powerpoint/2010/main" val="2401351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19</a:t>
            </a:fld>
            <a:endParaRPr lang="en-US"/>
          </a:p>
        </p:txBody>
      </p:sp>
    </p:spTree>
    <p:extLst>
      <p:ext uri="{BB962C8B-B14F-4D97-AF65-F5344CB8AC3E}">
        <p14:creationId xmlns:p14="http://schemas.microsoft.com/office/powerpoint/2010/main" val="42671045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lv" sz="1000" b="0" i="0" strike="noStrike" cap="none" spc="0" baseline="0">
                <a:solidFill>
                  <a:srgbClr val="000000"/>
                </a:solidFill>
                <a:effectLst/>
                <a:latin typeface="Helvetica"/>
                <a:ea typeface="Helvetica"/>
                <a:cs typeface="Helvetica"/>
              </a:rPr>
              <a:t>Šis mācību materiāls ir izstrādāts NEPSI Labas prakses rokasgrāmatas ietvaros – skat. vietni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2504625-3DB5-084D-A760-230D3363D4D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11C52AD-058E-0C44-94F6-D2D20091411C}"/>
              </a:ext>
            </a:extLst>
          </p:cNvPr>
          <p:cNvSpPr txBox="1"/>
          <p:nvPr userDrawn="1"/>
        </p:nvSpPr>
        <p:spPr>
          <a:xfrm>
            <a:off x="7746273" y="429114"/>
            <a:ext cx="407107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v" sz="1400" b="1" i="0" strike="noStrike" cap="none" spc="0" baseline="0">
                <a:solidFill>
                  <a:srgbClr val="F6A317"/>
                </a:solidFill>
                <a:effectLst/>
                <a:latin typeface="Helvetica"/>
                <a:ea typeface="Helvetica"/>
                <a:cs typeface="Helvetica"/>
              </a:rPr>
              <a:t>LABĀS PRAKSES APMĀCĪBAS PAR INDIVIDUĀLAJIEM AIZSARDZĪBAS LĪDZEKĻIEM (IAL)</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tiff"/></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2.tiff"/></Relationships>
</file>

<file path=ppt/slides/_rels/slide1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tiff"/></Relationships>
</file>

<file path=ppt/slides/_rels/slide12.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media" Target="../media/media1.mp4"/><Relationship Id="rId7" Type="http://schemas.openxmlformats.org/officeDocument/2006/relationships/notesSlide" Target="../notesSlides/notesSlide1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9.tiff"/><Relationship Id="rId5" Type="http://schemas.openxmlformats.org/officeDocument/2006/relationships/notesSlide" Target="../notesSlides/notesSlide16.xml"/><Relationship Id="rId4"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0.tiff"/><Relationship Id="rId5" Type="http://schemas.openxmlformats.org/officeDocument/2006/relationships/notesSlide" Target="../notesSlides/notesSlide17.xml"/><Relationship Id="rId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4.xml"/><Relationship Id="rId7" Type="http://schemas.openxmlformats.org/officeDocument/2006/relationships/hyperlink" Target="https://guide.nepsi.eu/sheets" TargetMode="Externa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notesSlide" Target="../notesSlides/notesSlide18.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5.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6"/>
            <a:ext cx="6565532" cy="1440413"/>
          </a:xfrm>
        </p:spPr>
        <p:txBody>
          <a:bodyPr/>
          <a:lstStyle/>
          <a:p>
            <a:pPr>
              <a:lnSpc>
                <a:spcPct val="100000"/>
              </a:lnSpc>
            </a:pPr>
            <a:r>
              <a:rPr lang="lv" sz="2800" b="1" i="0" strike="noStrike" cap="none" spc="0" baseline="0" dirty="0">
                <a:solidFill>
                  <a:srgbClr val="FFFFFF"/>
                </a:solidFill>
                <a:effectLst/>
                <a:latin typeface="Helvetica"/>
                <a:ea typeface="Helvetica"/>
                <a:cs typeface="Helvetica"/>
              </a:rPr>
              <a:t>LABĀS PRAKSES APMĀCĪBAS PAR INDIVIDUĀLAJIEM AIZSARDZĪBAS LĪDZEKĻIEM (IAL)</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753393"/>
            <a:ext cx="7534275" cy="850900"/>
          </a:xfrm>
        </p:spPr>
        <p:txBody>
          <a:bodyPr/>
          <a:lstStyle/>
          <a:p>
            <a:endParaRPr lang="en-US"/>
          </a:p>
        </p:txBody>
      </p:sp>
      <p:sp>
        <p:nvSpPr>
          <p:cNvPr id="2" name="Rectangle 1">
            <a:extLst>
              <a:ext uri="{FF2B5EF4-FFF2-40B4-BE49-F238E27FC236}">
                <a16:creationId xmlns:a16="http://schemas.microsoft.com/office/drawing/2014/main" id="{04702FD7-418C-8F42-A6F8-35403B8ED33E}"/>
              </a:ext>
            </a:extLst>
          </p:cNvPr>
          <p:cNvSpPr/>
          <p:nvPr/>
        </p:nvSpPr>
        <p:spPr>
          <a:xfrm>
            <a:off x="8247185" y="235527"/>
            <a:ext cx="3515324" cy="7758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n-US" sz="2800" dirty="0"/>
              <a:t>PREAMBULA (PASNIEDZĒJAM)</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lv-LV" sz="1800" dirty="0">
                <a:latin typeface="Helvetica"/>
                <a:cs typeface="Helvetica"/>
              </a:rPr>
              <a:t>NEPSI Labās prakses īstenošanā izglītības posma ietvaros NEPSI ir izstrādājusi izglītojošu resursu kopumu.</a:t>
            </a:r>
          </a:p>
          <a:p>
            <a:pPr>
              <a:lnSpc>
                <a:spcPts val="2400"/>
              </a:lnSpc>
            </a:pPr>
            <a:r>
              <a:rPr lang="lv-LV" sz="1800" dirty="0">
                <a:latin typeface="Helvetica"/>
                <a:cs typeface="Helvetica"/>
              </a:rPr>
              <a:t>Katrā PowerPoint mācību prezentācijā ir aplūkota tēma, kas attiecas uz darbiniekiem visās nozarēs, kurās izmanto kristālisko silīcija dioksīdu saturošus materiālus. Mācību prezentācijā ir sniegta informācija par putekļu iedarbības riskiem, kas saistīti ar attiecīgo tematu, un par labu praksi un pieejamajiem pasākumiem, lai tos samazinātu. Mācību mērķis ir informēt un izglītot darbiniekus, lai viņi varētu efektīvi piemērot kontroles pasākumus un samazināt ieelpojamā kristāliskā silīcija dioksīda (</a:t>
            </a:r>
            <a:r>
              <a:rPr lang="lv-LV" sz="1800" i="1" dirty="0">
                <a:latin typeface="Helvetica"/>
                <a:cs typeface="Helvetica"/>
              </a:rPr>
              <a:t>RCS</a:t>
            </a:r>
            <a:r>
              <a:rPr lang="lv-LV" sz="1800" dirty="0">
                <a:latin typeface="Helvetica"/>
                <a:cs typeface="Helvetica"/>
              </a:rPr>
              <a:t>) iedarbību darba vietā.</a:t>
            </a:r>
          </a:p>
          <a:p>
            <a:pPr>
              <a:lnSpc>
                <a:spcPts val="2400"/>
              </a:lnSpc>
            </a:pPr>
            <a:r>
              <a:rPr lang="lv-LV" sz="1800" dirty="0">
                <a:latin typeface="Helvetica"/>
                <a:cs typeface="Helvetica"/>
              </a:rPr>
              <a:t>Izmantojiet tukšo veidni un vietzīmes, lai pēc vajadzības pievienotu papildu informāciju šai mācību paketei.</a:t>
            </a:r>
          </a:p>
        </p:txBody>
      </p:sp>
    </p:spTree>
    <p:extLst>
      <p:ext uri="{BB962C8B-B14F-4D97-AF65-F5344CB8AC3E}">
        <p14:creationId xmlns:p14="http://schemas.microsoft.com/office/powerpoint/2010/main" val="373584776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IEVĒROJIET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lv" sz="1800" b="0" i="0" strike="noStrike" cap="none" spc="0" baseline="0">
                <a:solidFill>
                  <a:srgbClr val="000000"/>
                </a:solidFill>
                <a:effectLst/>
                <a:latin typeface="Helvetica"/>
                <a:ea typeface="Helvetica"/>
                <a:cs typeface="Helvetica"/>
              </a:rPr>
              <a:t>Šajā PowerPoint apmācības prezentācijā sniegtajai informācijai ir konsultatīvs raksturs un informatīvs saturs. Tas nav standarts vai regulējums, un tas neveido jaunus likumā noteiktus pienākumus, nedz arī maina esošos pienākumus, ko nosaka tiesību akti un politika veselības aizsardzības jomā.</a:t>
            </a:r>
          </a:p>
        </p:txBody>
      </p:sp>
    </p:spTree>
    <p:extLst>
      <p:ext uri="{BB962C8B-B14F-4D97-AF65-F5344CB8AC3E}">
        <p14:creationId xmlns:p14="http://schemas.microsoft.com/office/powerpoint/2010/main" val="67995623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IEVADS</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a:xfrm>
            <a:off x="777243" y="2362676"/>
            <a:ext cx="5815466" cy="3682369"/>
          </a:xfrm>
        </p:spPr>
        <p:txBody>
          <a:bodyPr/>
          <a:lstStyle/>
          <a:p>
            <a:pPr>
              <a:lnSpc>
                <a:spcPct val="100000"/>
              </a:lnSpc>
            </a:pPr>
            <a:r>
              <a:rPr lang="lv" sz="1800" b="1" i="0" strike="noStrike" cap="none" spc="0" baseline="0" dirty="0">
                <a:solidFill>
                  <a:srgbClr val="000000"/>
                </a:solidFill>
                <a:effectLst/>
                <a:latin typeface="Helvetica"/>
                <a:ea typeface="Helvetica"/>
                <a:cs typeface="Helvetica"/>
              </a:rPr>
              <a:t>Svarīgākais ir iemācīties aizsargāt sevi pret apdraudējumiem, kas var rasties darbā.</a:t>
            </a:r>
          </a:p>
          <a:p>
            <a:pPr>
              <a:lnSpc>
                <a:spcPct val="100000"/>
              </a:lnSpc>
            </a:pPr>
            <a:r>
              <a:rPr lang="lv" sz="1800" b="0" i="0" strike="noStrike" cap="none" spc="0" baseline="0" dirty="0">
                <a:solidFill>
                  <a:srgbClr val="000000"/>
                </a:solidFill>
                <a:effectLst/>
                <a:latin typeface="Helvetica"/>
                <a:ea typeface="Helvetica"/>
                <a:cs typeface="Helvetica"/>
              </a:rPr>
              <a:t>Šajā PowerPoint apmācības prezentācijā jūs uzzināsiet: </a:t>
            </a:r>
          </a:p>
          <a:p>
            <a:pPr marL="342900" indent="-342900">
              <a:lnSpc>
                <a:spcPct val="1000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Kas ir </a:t>
            </a:r>
            <a:r>
              <a:rPr lang="lv" sz="1800" b="1" i="0" strike="noStrike" cap="none" spc="0" baseline="0" dirty="0">
                <a:solidFill>
                  <a:srgbClr val="000000"/>
                </a:solidFill>
                <a:effectLst/>
                <a:latin typeface="Helvetica"/>
                <a:ea typeface="Helvetica"/>
                <a:cs typeface="Helvetica"/>
              </a:rPr>
              <a:t>individuālie aizsardzības līdzekļi (IAL)</a:t>
            </a:r>
            <a:r>
              <a:rPr lang="lv" sz="1800" b="0" i="0" strike="noStrike" cap="none" spc="0" baseline="0" dirty="0">
                <a:solidFill>
                  <a:srgbClr val="000000"/>
                </a:solidFill>
                <a:effectLst/>
                <a:latin typeface="Helvetica"/>
                <a:ea typeface="Helvetica"/>
                <a:cs typeface="Helvetica"/>
              </a:rPr>
              <a:t> un kā tie var palīdzēt samazināt kaitīgo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 iedarbību.</a:t>
            </a:r>
          </a:p>
          <a:p>
            <a:pPr marL="342900" indent="-342900">
              <a:lnSpc>
                <a:spcPct val="1000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Kad un kā lietot IAL.</a:t>
            </a:r>
          </a:p>
          <a:p>
            <a:pPr marL="342900" indent="-342900">
              <a:lnSpc>
                <a:spcPct val="1000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Kas ir IAL lietošanas labākā prakse.</a:t>
            </a:r>
          </a:p>
          <a:p>
            <a:pPr marL="285750" indent="-285750">
              <a:lnSpc>
                <a:spcPct val="100000"/>
              </a:lnSpc>
              <a:buFont typeface="Arial" panose="020B0604020202020204" pitchFamily="34" charset="0"/>
              <a:buChar char="•"/>
            </a:pPr>
            <a:r>
              <a:rPr lang="lv" sz="1800" b="0" i="0" strike="noStrike" cap="none" spc="0" baseline="0" dirty="0">
                <a:solidFill>
                  <a:srgbClr val="FF0000"/>
                </a:solidFill>
                <a:effectLst/>
                <a:latin typeface="Helvetica"/>
                <a:ea typeface="Helvetica"/>
                <a:cs typeface="Helvetica"/>
              </a:rPr>
              <a:t>Teksta daļa, ko aizpilda pasniedzējs – ja esat pievienojis individualizētu slaidu, ievietojiet īsu pārskatu par konteksta materiālu.</a:t>
            </a:r>
          </a:p>
          <a:p>
            <a:pPr marL="342900" indent="-342900">
              <a:lnSpc>
                <a:spcPct val="100000"/>
              </a:lnSpc>
              <a:buFont typeface="Arial" panose="020B0604020202020204" pitchFamily="34" charset="0"/>
              <a:buChar char="•"/>
            </a:pPr>
            <a:endParaRPr lang="en-US" sz="1800" dirty="0"/>
          </a:p>
          <a:p>
            <a:pPr>
              <a:lnSpc>
                <a:spcPct val="100000"/>
              </a:lnSpc>
            </a:pPr>
            <a:endParaRPr lang="en-US" sz="1800" dirty="0"/>
          </a:p>
        </p:txBody>
      </p:sp>
      <p:pic>
        <p:nvPicPr>
          <p:cNvPr id="7" name="Picture 6">
            <a:extLst>
              <a:ext uri="{FF2B5EF4-FFF2-40B4-BE49-F238E27FC236}">
                <a16:creationId xmlns:a16="http://schemas.microsoft.com/office/drawing/2014/main" id="{DF6B9C66-CEEC-4B44-BA9B-225E692AF914}"/>
              </a:ext>
            </a:extLst>
          </p:cNvPr>
          <p:cNvPicPr>
            <a:picLocks noChangeAspect="1"/>
          </p:cNvPicPr>
          <p:nvPr/>
        </p:nvPicPr>
        <p:blipFill>
          <a:blip r:embed="rId3"/>
          <a:srcRect l="21536"/>
          <a:stretch>
            <a:fillRect/>
          </a:stretch>
        </p:blipFill>
        <p:spPr>
          <a:xfrm>
            <a:off x="6592709" y="1611050"/>
            <a:ext cx="5224383" cy="4433991"/>
          </a:xfrm>
          <a:prstGeom prst="rect">
            <a:avLst/>
          </a:prstGeom>
        </p:spPr>
      </p:pic>
    </p:spTree>
    <p:extLst>
      <p:ext uri="{BB962C8B-B14F-4D97-AF65-F5344CB8AC3E}">
        <p14:creationId xmlns:p14="http://schemas.microsoft.com/office/powerpoint/2010/main" val="151015139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850900"/>
          </a:xfrm>
        </p:spPr>
        <p:txBody>
          <a:bodyPr/>
          <a:lstStyle/>
          <a:p>
            <a:pPr>
              <a:lnSpc>
                <a:spcPct val="100000"/>
              </a:lnSpc>
            </a:pPr>
            <a:r>
              <a:rPr lang="lv" sz="2800" b="1" i="0" strike="noStrike" cap="none" spc="0" baseline="0">
                <a:solidFill>
                  <a:srgbClr val="F6A317"/>
                </a:solidFill>
                <a:effectLst/>
                <a:latin typeface="Helvetica"/>
                <a:ea typeface="Helvetica"/>
                <a:cs typeface="Helvetica"/>
              </a:rPr>
              <a:t>PUTEKĻU KONTROLES METODES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ct val="100000"/>
              </a:lnSpc>
            </a:pPr>
            <a:r>
              <a:rPr lang="lv" sz="1800" b="0" i="0" strike="noStrike" cap="none" spc="0" baseline="0">
                <a:solidFill>
                  <a:srgbClr val="000000"/>
                </a:solidFill>
                <a:effectLst/>
                <a:latin typeface="Helvetica"/>
                <a:ea typeface="Helvetica"/>
                <a:cs typeface="Helvetica"/>
              </a:rPr>
              <a:t>IAL ir viena no piecām galvenajām putekļu kontroles metodēm.</a:t>
            </a:r>
          </a:p>
        </p:txBody>
      </p:sp>
      <p:pic>
        <p:nvPicPr>
          <p:cNvPr id="22" name="Picture 21" descr="A screenshot of a cell phone&#10;&#10;Description automatically generated">
            <a:extLst>
              <a:ext uri="{FF2B5EF4-FFF2-40B4-BE49-F238E27FC236}">
                <a16:creationId xmlns:a16="http://schemas.microsoft.com/office/drawing/2014/main" id="{4A626FC4-8A77-004E-BB89-B10034210505}"/>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25564AC1-815E-9642-A01C-150BB350139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13CAB05-5173-C34E-9F99-31DEE076A45A}"/>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862188-F2AA-A144-B0B6-6FFE60F5D90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E6F38CB-AF38-244A-92EF-1C3087522E7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D943691-5AD3-984E-A33C-CEA8F8CF48BB}"/>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lv" sz="1050" b="1" i="0" strike="noStrike" cap="none" spc="50" baseline="0">
                <a:solidFill>
                  <a:srgbClr val="EF9A2E"/>
                </a:solidFill>
                <a:effectLst/>
                <a:latin typeface="Futura Medium"/>
                <a:ea typeface="Futura Medium"/>
                <a:cs typeface="Futura Medium"/>
              </a:rPr>
              <a:t>LABA HIGIĒNA / UZKOPŠANA</a:t>
            </a:r>
          </a:p>
          <a:p>
            <a:r>
              <a:rPr lang="lv" sz="1200" b="0" i="0" strike="noStrike" cap="none" spc="0" baseline="0">
                <a:solidFill>
                  <a:srgbClr val="000000"/>
                </a:solidFill>
                <a:effectLst/>
                <a:latin typeface="Calibri"/>
                <a:ea typeface="Calibri"/>
                <a:cs typeface="Calibri"/>
              </a:rPr>
              <a:t>Mazgājot darba apģērbu un savācot putekļus, kas rodas darba procesā, ar putekļsūcēju, tiek novērsta putekļu uzkrāšanās laika gaitā – tīra darba vieta ir droša.</a:t>
            </a:r>
          </a:p>
          <a:p>
            <a:endParaRPr lang="en-US"/>
          </a:p>
        </p:txBody>
      </p:sp>
      <p:sp>
        <p:nvSpPr>
          <p:cNvPr id="28" name="TextBox 27">
            <a:extLst>
              <a:ext uri="{FF2B5EF4-FFF2-40B4-BE49-F238E27FC236}">
                <a16:creationId xmlns:a16="http://schemas.microsoft.com/office/drawing/2014/main" id="{743A76DE-8B90-1E40-87DD-83AB1A5CAE24}"/>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lv" sz="1050" b="1" i="0" strike="noStrike" cap="none" spc="50" baseline="0" dirty="0">
                <a:solidFill>
                  <a:srgbClr val="EF9A2E"/>
                </a:solidFill>
                <a:effectLst/>
                <a:latin typeface="Futura Medium"/>
                <a:ea typeface="Futura Medium"/>
                <a:cs typeface="Futura Medium"/>
              </a:rPr>
              <a:t>NOROBEŽOŠANA</a:t>
            </a:r>
          </a:p>
          <a:p>
            <a:pPr>
              <a:spcAft>
                <a:spcPts val="300"/>
              </a:spcAft>
            </a:pPr>
            <a:r>
              <a:rPr lang="lv" sz="1200" b="0" i="1" strike="noStrike" cap="none" spc="0" baseline="0" dirty="0">
                <a:solidFill>
                  <a:srgbClr val="000000"/>
                </a:solidFill>
                <a:effectLst/>
                <a:latin typeface="Calibri"/>
                <a:ea typeface="Calibri"/>
                <a:cs typeface="Calibri"/>
              </a:rPr>
              <a:t>RCS</a:t>
            </a:r>
            <a:r>
              <a:rPr lang="lv" sz="1200" b="0" i="0" strike="noStrike" cap="none" spc="0" baseline="0" dirty="0">
                <a:solidFill>
                  <a:srgbClr val="000000"/>
                </a:solidFill>
                <a:effectLst/>
                <a:latin typeface="Calibri"/>
                <a:ea typeface="Calibri"/>
                <a:cs typeface="Calibri"/>
              </a:rPr>
              <a:t> ražošanas procesu veikšana norobežotā vidē novērš putekļu iedarbību to rašanās vietā.</a:t>
            </a:r>
          </a:p>
          <a:p>
            <a:pPr>
              <a:spcAft>
                <a:spcPts val="300"/>
              </a:spcAft>
            </a:pPr>
            <a:endParaRPr lang="en-US" dirty="0"/>
          </a:p>
        </p:txBody>
      </p:sp>
      <p:sp>
        <p:nvSpPr>
          <p:cNvPr id="29" name="TextBox 28">
            <a:extLst>
              <a:ext uri="{FF2B5EF4-FFF2-40B4-BE49-F238E27FC236}">
                <a16:creationId xmlns:a16="http://schemas.microsoft.com/office/drawing/2014/main" id="{F823B0BB-57E9-5449-84D1-E10886CC9C5A}"/>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lv" sz="1050" b="1" i="0" strike="noStrike" cap="none" spc="50" baseline="0" dirty="0">
                <a:solidFill>
                  <a:srgbClr val="EF9A2E"/>
                </a:solidFill>
                <a:effectLst/>
                <a:latin typeface="Futura Medium"/>
                <a:ea typeface="Futura Medium"/>
                <a:cs typeface="Futura Medium"/>
              </a:rPr>
              <a:t>NOSŪCE / VENTILĀCIJA</a:t>
            </a:r>
          </a:p>
          <a:p>
            <a:pPr>
              <a:spcAft>
                <a:spcPts val="300"/>
              </a:spcAft>
            </a:pPr>
            <a:r>
              <a:rPr lang="lv" sz="1200" b="0" i="1" strike="noStrike" cap="none" spc="0" baseline="0" dirty="0">
                <a:solidFill>
                  <a:srgbClr val="000000"/>
                </a:solidFill>
                <a:effectLst/>
                <a:latin typeface="Calibri"/>
                <a:ea typeface="Calibri"/>
                <a:cs typeface="Calibri"/>
              </a:rPr>
              <a:t>RCS</a:t>
            </a:r>
            <a:r>
              <a:rPr lang="lv" sz="1200" b="0" i="0" strike="noStrike" cap="none" spc="0" baseline="0" dirty="0">
                <a:solidFill>
                  <a:srgbClr val="000000"/>
                </a:solidFill>
                <a:effectLst/>
                <a:latin typeface="Calibri"/>
                <a:ea typeface="Calibri"/>
                <a:cs typeface="Calibri"/>
              </a:rPr>
              <a:t> uztveršana tā rašanās vietā, pirms mēs esam pakļauti tā iedarbībai, un piesārņotā gaisa aizstāšana ar tīru gaisu.</a:t>
            </a:r>
          </a:p>
          <a:p>
            <a:endParaRPr lang="en-US" dirty="0"/>
          </a:p>
        </p:txBody>
      </p:sp>
      <p:sp>
        <p:nvSpPr>
          <p:cNvPr id="30" name="TextBox 29">
            <a:extLst>
              <a:ext uri="{FF2B5EF4-FFF2-40B4-BE49-F238E27FC236}">
                <a16:creationId xmlns:a16="http://schemas.microsoft.com/office/drawing/2014/main" id="{50AC21F9-4043-134D-BDE6-B221F309A361}"/>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lv" sz="1050" b="1" i="0" strike="noStrike" cap="none" spc="50" baseline="0">
                <a:solidFill>
                  <a:srgbClr val="EF9A2E"/>
                </a:solidFill>
                <a:effectLst/>
                <a:latin typeface="Futura Medium"/>
                <a:ea typeface="Futura Medium"/>
                <a:cs typeface="Futura Medium"/>
              </a:rPr>
              <a:t>AIZSARGIERĪCES</a:t>
            </a:r>
          </a:p>
          <a:p>
            <a:r>
              <a:rPr lang="lv" sz="1200" b="0" i="0" strike="noStrike" cap="none" spc="0" baseline="0">
                <a:solidFill>
                  <a:srgbClr val="000000"/>
                </a:solidFill>
                <a:effectLst/>
                <a:latin typeface="Calibri"/>
                <a:ea typeface="Calibri"/>
                <a:cs typeface="Calibri"/>
              </a:rPr>
              <a:t>IAL (piemēram, sejas maskas) aizsargā darbiniekus no putekļiem, ja visi pārējie kontroles pasākumi ir nepietiekami, lai kontrolētu iedarbības risku.</a:t>
            </a:r>
          </a:p>
          <a:p>
            <a:endParaRPr lang="en-US"/>
          </a:p>
        </p:txBody>
      </p:sp>
      <p:sp>
        <p:nvSpPr>
          <p:cNvPr id="31" name="TextBox 30">
            <a:extLst>
              <a:ext uri="{FF2B5EF4-FFF2-40B4-BE49-F238E27FC236}">
                <a16:creationId xmlns:a16="http://schemas.microsoft.com/office/drawing/2014/main" id="{15DC1B6D-A8DC-8545-BB81-582066993DF6}"/>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lv" sz="1050" b="1" i="0" strike="noStrike" cap="none" spc="50" baseline="0">
                <a:solidFill>
                  <a:srgbClr val="EF9A2E"/>
                </a:solidFill>
                <a:effectLst/>
                <a:latin typeface="Futura Medium"/>
                <a:ea typeface="Futura Medium"/>
                <a:cs typeface="Futura Medium"/>
              </a:rPr>
              <a:t>ŪDENS</a:t>
            </a:r>
          </a:p>
          <a:p>
            <a:pPr>
              <a:spcAft>
                <a:spcPts val="300"/>
              </a:spcAft>
            </a:pPr>
            <a:r>
              <a:rPr lang="lv" sz="1200" b="0" i="0" strike="noStrike" cap="none" spc="0" baseline="0">
                <a:solidFill>
                  <a:srgbClr val="000000"/>
                </a:solidFill>
                <a:effectLst/>
                <a:latin typeface="Calibri"/>
                <a:ea typeface="Calibri"/>
                <a:cs typeface="Calibri"/>
              </a:rPr>
              <a:t>Mitrinot procesus, tiek novērsta putekļu nonākšana gaisā, jo ūdens aiztur daļiņas.</a:t>
            </a:r>
          </a:p>
          <a:p>
            <a:pPr>
              <a:spcAft>
                <a:spcPts val="300"/>
              </a:spcAft>
            </a:pPr>
            <a:endParaRPr lang="en-US"/>
          </a:p>
        </p:txBody>
      </p:sp>
    </p:spTree>
    <p:extLst>
      <p:ext uri="{BB962C8B-B14F-4D97-AF65-F5344CB8AC3E}">
        <p14:creationId xmlns:p14="http://schemas.microsoft.com/office/powerpoint/2010/main" val="97054992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2FCBE25-5F2A-1C42-A137-9E4A3123DA19}"/>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IAL VEIDI</a:t>
            </a:r>
          </a:p>
        </p:txBody>
      </p:sp>
      <p:sp>
        <p:nvSpPr>
          <p:cNvPr id="3" name="Text Placeholder 2">
            <a:extLst>
              <a:ext uri="{FF2B5EF4-FFF2-40B4-BE49-F238E27FC236}">
                <a16:creationId xmlns:a16="http://schemas.microsoft.com/office/drawing/2014/main" id="{4662C6AA-B90E-6A41-87AC-AD502A6D6097}"/>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Austiņas</a:t>
            </a:r>
          </a:p>
          <a:p>
            <a:pPr marL="285750" indent="-285750">
              <a:lnSpc>
                <a:spcPts val="2400"/>
              </a:lnSpc>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Ķivere</a:t>
            </a:r>
          </a:p>
          <a:p>
            <a:pPr marL="285750" indent="-285750">
              <a:lnSpc>
                <a:spcPts val="2400"/>
              </a:lnSpc>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Brilles</a:t>
            </a:r>
          </a:p>
          <a:p>
            <a:pPr marL="285750" indent="-285750">
              <a:lnSpc>
                <a:spcPts val="2400"/>
              </a:lnSpc>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Maska / elpošanas ceļu aizsarglīdzekļi</a:t>
            </a:r>
          </a:p>
          <a:p>
            <a:pPr marL="285750" indent="-285750">
              <a:lnSpc>
                <a:spcPts val="2400"/>
              </a:lnSpc>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Kombinezoni</a:t>
            </a:r>
          </a:p>
          <a:p>
            <a:pPr marL="285750" indent="-285750">
              <a:lnSpc>
                <a:spcPts val="2400"/>
              </a:lnSpc>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Jaka</a:t>
            </a:r>
          </a:p>
          <a:p>
            <a:pPr marL="285750" indent="-285750">
              <a:lnSpc>
                <a:spcPts val="2400"/>
              </a:lnSpc>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Apavi</a:t>
            </a:r>
          </a:p>
          <a:p>
            <a:pPr marL="285750" indent="-285750">
              <a:lnSpc>
                <a:spcPts val="2400"/>
              </a:lnSpc>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Cimdi</a:t>
            </a:r>
          </a:p>
          <a:p>
            <a:pPr>
              <a:lnSpc>
                <a:spcPts val="2400"/>
              </a:lnSpc>
            </a:pPr>
            <a:endParaRPr lang="en-US" sz="1800"/>
          </a:p>
        </p:txBody>
      </p:sp>
      <p:grpSp>
        <p:nvGrpSpPr>
          <p:cNvPr id="8" name="Group 7">
            <a:extLst>
              <a:ext uri="{FF2B5EF4-FFF2-40B4-BE49-F238E27FC236}">
                <a16:creationId xmlns:a16="http://schemas.microsoft.com/office/drawing/2014/main" id="{FFCDBCC8-AD2D-9342-8E46-5862A35F9D19}"/>
              </a:ext>
            </a:extLst>
          </p:cNvPr>
          <p:cNvGrpSpPr/>
          <p:nvPr/>
        </p:nvGrpSpPr>
        <p:grpSpPr>
          <a:xfrm>
            <a:off x="6759847" y="1399964"/>
            <a:ext cx="5155188" cy="4495324"/>
            <a:chOff x="6759847" y="1399964"/>
            <a:chExt cx="5155188" cy="4495324"/>
          </a:xfrm>
        </p:grpSpPr>
        <p:pic>
          <p:nvPicPr>
            <p:cNvPr id="7" name="Picture 6" descr="A picture containing toy, different, table, room&#10;&#10;Description automatically generated">
              <a:extLst>
                <a:ext uri="{FF2B5EF4-FFF2-40B4-BE49-F238E27FC236}">
                  <a16:creationId xmlns:a16="http://schemas.microsoft.com/office/drawing/2014/main" id="{C9F483F8-0C9A-7042-B316-2D02991D8000}"/>
                </a:ext>
              </a:extLst>
            </p:cNvPr>
            <p:cNvPicPr>
              <a:picLocks noChangeAspect="1"/>
            </p:cNvPicPr>
            <p:nvPr/>
          </p:nvPicPr>
          <p:blipFill>
            <a:blip r:embed="rId3"/>
            <a:stretch>
              <a:fillRect/>
            </a:stretch>
          </p:blipFill>
          <p:spPr>
            <a:xfrm>
              <a:off x="6759847" y="1399964"/>
              <a:ext cx="5155188" cy="4495324"/>
            </a:xfrm>
            <a:prstGeom prst="rect">
              <a:avLst/>
            </a:prstGeom>
          </p:spPr>
        </p:pic>
        <p:pic>
          <p:nvPicPr>
            <p:cNvPr id="5" name="Picture 4">
              <a:extLst>
                <a:ext uri="{FF2B5EF4-FFF2-40B4-BE49-F238E27FC236}">
                  <a16:creationId xmlns:a16="http://schemas.microsoft.com/office/drawing/2014/main" id="{DF40E48D-16AB-4441-904C-5891A10EEF07}"/>
                </a:ext>
              </a:extLst>
            </p:cNvPr>
            <p:cNvPicPr>
              <a:picLocks noChangeAspect="1"/>
            </p:cNvPicPr>
            <p:nvPr/>
          </p:nvPicPr>
          <p:blipFill>
            <a:blip r:embed="rId4" cstate="print">
              <a:extLst>
                <a:ext uri="{28A0092B-C50C-407E-A947-70E740481C1C}">
                  <a14:useLocalDpi xmlns:a14="http://schemas.microsoft.com/office/drawing/2010/main"/>
                </a:ext>
              </a:extLst>
            </a:blip>
            <a:srcRect t="18184"/>
            <a:stretch>
              <a:fillRect/>
            </a:stretch>
          </p:blipFill>
          <p:spPr>
            <a:xfrm>
              <a:off x="8633479" y="2949833"/>
              <a:ext cx="1642557" cy="1343871"/>
            </a:xfrm>
            <a:prstGeom prst="rect">
              <a:avLst/>
            </a:prstGeom>
          </p:spPr>
        </p:pic>
      </p:grpSp>
    </p:spTree>
    <p:extLst>
      <p:ext uri="{BB962C8B-B14F-4D97-AF65-F5344CB8AC3E}">
        <p14:creationId xmlns:p14="http://schemas.microsoft.com/office/powerpoint/2010/main" val="322692871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KĀDĒĻ LIETOT IAL?</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p:txBody>
          <a:bodyPr anchor="t"/>
          <a:lstStyle/>
          <a:p>
            <a:pPr marL="342900" indent="-34290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IAL tiek izmantoti, lai aizsargātu to lietotāju pret fizisku kaitējumu un apdraudējumiem darba vietā, tostarp ieelpojamā kristāliskā silīcija dioksīda putekļiem.</a:t>
            </a:r>
          </a:p>
          <a:p>
            <a:pPr marL="342900" indent="-34290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IAL lietošana (ja nepieciešams) ir svarīga, jo tas ir preventīvs riska kontroles pasākums.</a:t>
            </a:r>
          </a:p>
          <a:p>
            <a:pPr marL="342900" indent="-342900">
              <a:lnSpc>
                <a:spcPts val="2400"/>
              </a:lnSpc>
              <a:buFont typeface="Arial" panose="020B0604020202020204" pitchFamily="34" charset="0"/>
              <a:buChar char="•"/>
            </a:pPr>
            <a:r>
              <a:rPr lang="lv" sz="1800" b="0" i="0" strike="noStrike" cap="none" spc="0" baseline="0" dirty="0">
                <a:solidFill>
                  <a:srgbClr val="FF0000"/>
                </a:solidFill>
                <a:effectLst/>
                <a:latin typeface="Helvetica"/>
                <a:ea typeface="Helvetica"/>
                <a:cs typeface="Helvetica"/>
              </a:rPr>
              <a:t>Elpceļu aizsardzības līdzekļi palīdz līdz minimumam samazināt kaitīgā ieelpojamā kristāliskā silīcija dioksīda putekļu (</a:t>
            </a:r>
            <a:r>
              <a:rPr lang="lv" sz="1800" b="0" i="1" strike="noStrike" cap="none" spc="0" baseline="0" dirty="0">
                <a:solidFill>
                  <a:srgbClr val="FF0000"/>
                </a:solidFill>
                <a:effectLst/>
                <a:latin typeface="Helvetica"/>
                <a:ea typeface="Helvetica"/>
                <a:cs typeface="Helvetica"/>
              </a:rPr>
              <a:t>RCS</a:t>
            </a:r>
            <a:r>
              <a:rPr lang="lv" sz="1800" b="0" i="0" strike="noStrike" cap="none" spc="0" baseline="0" dirty="0">
                <a:solidFill>
                  <a:srgbClr val="FF0000"/>
                </a:solidFill>
                <a:effectLst/>
                <a:latin typeface="Helvetica"/>
                <a:ea typeface="Helvetica"/>
                <a:cs typeface="Helvetica"/>
              </a:rPr>
              <a:t>) iedarbību.</a:t>
            </a:r>
          </a:p>
        </p:txBody>
      </p:sp>
      <p:pic>
        <p:nvPicPr>
          <p:cNvPr id="6" name="Picture 5">
            <a:extLst>
              <a:ext uri="{FF2B5EF4-FFF2-40B4-BE49-F238E27FC236}">
                <a16:creationId xmlns:a16="http://schemas.microsoft.com/office/drawing/2014/main" id="{38FF728A-6446-8544-9F1D-F36A90F4CBA6}"/>
              </a:ext>
            </a:extLst>
          </p:cNvPr>
          <p:cNvPicPr>
            <a:picLocks noChangeAspect="1"/>
          </p:cNvPicPr>
          <p:nvPr/>
        </p:nvPicPr>
        <p:blipFill>
          <a:blip r:embed="rId3" cstate="print">
            <a:extLst>
              <a:ext uri="{28A0092B-C50C-407E-A947-70E740481C1C}">
                <a14:useLocalDpi xmlns:a14="http://schemas.microsoft.com/office/drawing/2010/main"/>
              </a:ext>
            </a:extLst>
          </a:blip>
          <a:srcRect l="8682"/>
          <a:stretch>
            <a:fillRect/>
          </a:stretch>
        </p:blipFill>
        <p:spPr>
          <a:xfrm>
            <a:off x="6592708" y="1611051"/>
            <a:ext cx="5224383" cy="4433990"/>
          </a:xfrm>
          <a:prstGeom prst="rect">
            <a:avLst/>
          </a:prstGeom>
        </p:spPr>
      </p:pic>
    </p:spTree>
    <p:extLst>
      <p:ext uri="{BB962C8B-B14F-4D97-AF65-F5344CB8AC3E}">
        <p14:creationId xmlns:p14="http://schemas.microsoft.com/office/powerpoint/2010/main" val="36126666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lv" sz="2800" b="1" i="0" strike="noStrike" cap="none" spc="0" baseline="0">
                <a:solidFill>
                  <a:srgbClr val="F6A317"/>
                </a:solidFill>
                <a:effectLst/>
                <a:latin typeface="Helvetica"/>
                <a:ea typeface="Helvetica"/>
                <a:cs typeface="Helvetica"/>
              </a:rPr>
              <a:t>ŠĪS DARBĪBAS RADĪTIE RISKI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89922"/>
            <a:ext cx="5453624" cy="2938988"/>
          </a:xfrm>
        </p:spPr>
        <p:txBody>
          <a:bodyPr anchor="t"/>
          <a:lstStyle/>
          <a:p>
            <a:pPr marL="342900" indent="-34290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Šo iekārtu pareiza darbība ir būtiska, lai mūs aizsargātu pret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a:t>
            </a:r>
          </a:p>
          <a:p>
            <a:pPr marL="342900" indent="-34290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Ilgstoša augsta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 līmeņa iedarbība var ierosināt invaliditāti izraisošas plaušu slimības.</a:t>
            </a:r>
          </a:p>
          <a:p>
            <a:pPr>
              <a:lnSpc>
                <a:spcPts val="2400"/>
              </a:lnSpc>
            </a:pPr>
            <a:r>
              <a:rPr lang="lv" sz="1800" b="0" i="0" strike="noStrike" cap="none" spc="0" baseline="0" dirty="0">
                <a:solidFill>
                  <a:srgbClr val="000000"/>
                </a:solidFill>
                <a:effectLst/>
                <a:latin typeface="Helvetica"/>
                <a:ea typeface="Helvetica"/>
                <a:cs typeface="Helvetica"/>
              </a:rPr>
              <a:t>Ir svarīgi, lai mēs katru dienu pasargātu sevi no šo gaisā esošo putekļu iedarbības. </a:t>
            </a:r>
          </a:p>
          <a:p>
            <a:pPr>
              <a:lnSpc>
                <a:spcPts val="2400"/>
              </a:lnSpc>
            </a:pPr>
            <a:r>
              <a:rPr lang="lv" sz="1800" b="0" i="0" strike="noStrike" cap="none" spc="0" baseline="0" dirty="0">
                <a:solidFill>
                  <a:srgbClr val="000000"/>
                </a:solidFill>
                <a:effectLst/>
                <a:latin typeface="Helvetica"/>
                <a:ea typeface="Helvetica"/>
                <a:cs typeface="Helvetica"/>
              </a:rPr>
              <a:t>Ievērojot labu praksi šodien, mēs būsim veseli rīt.</a:t>
            </a:r>
          </a:p>
          <a:p>
            <a:pPr>
              <a:lnSpc>
                <a:spcPts val="2400"/>
              </a:lnSpc>
            </a:pPr>
            <a:r>
              <a:rPr lang="lv" sz="1800" b="0" i="0" strike="noStrike" cap="none" spc="0" baseline="0" dirty="0">
                <a:solidFill>
                  <a:srgbClr val="000000"/>
                </a:solidFill>
                <a:effectLst/>
                <a:latin typeface="Helvetica"/>
                <a:ea typeface="Helvetica"/>
                <a:cs typeface="Helvetica"/>
              </a:rPr>
              <a:t>Kā pavadīsiet savu pensijas laiku?</a:t>
            </a:r>
          </a:p>
        </p:txBody>
      </p:sp>
      <p:pic>
        <p:nvPicPr>
          <p:cNvPr id="7" name="Picture Placeholder 6" descr="A picture containing person, indoor, bed, room&#10;&#10;Description automatically generated">
            <a:extLst>
              <a:ext uri="{FF2B5EF4-FFF2-40B4-BE49-F238E27FC236}">
                <a16:creationId xmlns:a16="http://schemas.microsoft.com/office/drawing/2014/main" id="{445A1126-AA24-8343-8CBA-E18FF251D20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8BA4EC1-1060-7B48-BAB7-6FC6177D3D0C}"/>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EB1433E-DA65-5B4B-8B17-9A14C81A7C15}"/>
              </a:ext>
            </a:extLst>
          </p:cNvPr>
          <p:cNvSpPr>
            <a:spLocks noGrp="1"/>
          </p:cNvSpPr>
          <p:nvPr>
            <p:ph type="body" sz="quarter" idx="11"/>
          </p:nvPr>
        </p:nvSpPr>
        <p:spPr>
          <a:xfrm>
            <a:off x="777243" y="2812473"/>
            <a:ext cx="3586939" cy="3232572"/>
          </a:xfrm>
        </p:spPr>
        <p:txBody>
          <a:bodyPr/>
          <a:lstStyle/>
          <a:p>
            <a:pPr>
              <a:lnSpc>
                <a:spcPts val="2400"/>
              </a:lnSpc>
            </a:pPr>
            <a:r>
              <a:rPr lang="lv" sz="1800" b="0" i="0" strike="noStrike" cap="none" spc="0" baseline="0" dirty="0">
                <a:solidFill>
                  <a:srgbClr val="000000"/>
                </a:solidFill>
                <a:effectLst/>
                <a:latin typeface="Helvetica"/>
                <a:ea typeface="Helvetica"/>
                <a:cs typeface="Helvetica"/>
              </a:rPr>
              <a:t>Tā kā IAL aizsargā tikai lietotāju un tā kā tos var nepareizi izmantot vai sabojāt, tie nav pilnībā uzticami. </a:t>
            </a:r>
          </a:p>
          <a:p>
            <a:pPr>
              <a:lnSpc>
                <a:spcPts val="2400"/>
              </a:lnSpc>
            </a:pPr>
            <a:r>
              <a:rPr lang="lv" sz="1800" b="0" i="0" strike="noStrike" cap="none" spc="0" baseline="0" dirty="0">
                <a:solidFill>
                  <a:srgbClr val="000000"/>
                </a:solidFill>
                <a:effectLst/>
                <a:latin typeface="Helvetica"/>
                <a:ea typeface="Helvetica"/>
                <a:cs typeface="Helvetica"/>
              </a:rPr>
              <a:t>Darbiniekiem IAL jālieto tikai tad, kad tas tiek pieprasīts, un tikai kā </a:t>
            </a:r>
            <a:r>
              <a:rPr lang="lv" sz="1800" b="1" i="0" strike="noStrike" cap="none" spc="0" baseline="0" dirty="0">
                <a:solidFill>
                  <a:srgbClr val="000000"/>
                </a:solidFill>
                <a:effectLst/>
                <a:latin typeface="Helvetica"/>
                <a:ea typeface="Helvetica"/>
                <a:cs typeface="Helvetica"/>
              </a:rPr>
              <a:t>galējais līdzeklis, ja citas kontroles metodes nav pietiekamas</a:t>
            </a:r>
            <a:r>
              <a:rPr lang="lv" sz="1800" b="0" i="0" strike="noStrike" cap="none" spc="0" baseline="0" dirty="0">
                <a:solidFill>
                  <a:srgbClr val="000000"/>
                </a:solidFill>
                <a:effectLst/>
                <a:latin typeface="Helvetica"/>
                <a:ea typeface="Helvetica"/>
                <a:cs typeface="Helvetica"/>
              </a:rPr>
              <a:t>.</a:t>
            </a:r>
          </a:p>
          <a:p>
            <a:pPr>
              <a:lnSpc>
                <a:spcPts val="2400"/>
              </a:lnSpc>
            </a:pPr>
            <a:endParaRPr lang="en-US" sz="1800" dirty="0"/>
          </a:p>
        </p:txBody>
      </p:sp>
      <p:pic>
        <p:nvPicPr>
          <p:cNvPr id="6" name="Picture 5">
            <a:extLst>
              <a:ext uri="{FF2B5EF4-FFF2-40B4-BE49-F238E27FC236}">
                <a16:creationId xmlns:a16="http://schemas.microsoft.com/office/drawing/2014/main" id="{BA0E203B-2CED-124D-9B7D-C72F5D6A3554}"/>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4614477" y="1565594"/>
            <a:ext cx="7517264" cy="4495324"/>
          </a:xfrm>
          <a:prstGeom prst="rect">
            <a:avLst/>
          </a:prstGeom>
        </p:spPr>
      </p:pic>
      <p:sp>
        <p:nvSpPr>
          <p:cNvPr id="2" name="Text Placeholder 1">
            <a:extLst>
              <a:ext uri="{FF2B5EF4-FFF2-40B4-BE49-F238E27FC236}">
                <a16:creationId xmlns:a16="http://schemas.microsoft.com/office/drawing/2014/main" id="{CFB13880-BA6F-604C-8EED-C325D46C2DE9}"/>
              </a:ext>
            </a:extLst>
          </p:cNvPr>
          <p:cNvSpPr>
            <a:spLocks noGrp="1"/>
          </p:cNvSpPr>
          <p:nvPr>
            <p:ph type="body" sz="quarter" idx="10"/>
          </p:nvPr>
        </p:nvSpPr>
        <p:spPr>
          <a:xfrm>
            <a:off x="777244" y="1640901"/>
            <a:ext cx="4833847" cy="850900"/>
          </a:xfrm>
        </p:spPr>
        <p:txBody>
          <a:bodyPr/>
          <a:lstStyle/>
          <a:p>
            <a:pPr>
              <a:lnSpc>
                <a:spcPct val="100000"/>
              </a:lnSpc>
            </a:pPr>
            <a:r>
              <a:rPr lang="lv" sz="2800" b="1" i="0" strike="noStrike" cap="none" spc="0" baseline="0">
                <a:solidFill>
                  <a:srgbClr val="F6A317"/>
                </a:solidFill>
                <a:effectLst/>
                <a:latin typeface="Helvetica"/>
                <a:ea typeface="Helvetica"/>
                <a:cs typeface="Helvetica"/>
              </a:rPr>
              <a:t>RISKA KONTROLES HIERARHIJA</a:t>
            </a:r>
          </a:p>
        </p:txBody>
      </p:sp>
    </p:spTree>
    <p:extLst>
      <p:ext uri="{BB962C8B-B14F-4D97-AF65-F5344CB8AC3E}">
        <p14:creationId xmlns:p14="http://schemas.microsoft.com/office/powerpoint/2010/main" val="151639751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974050-EFE3-3C4D-A75C-50ECCA65D77F}"/>
              </a:ext>
            </a:extLst>
          </p:cNvPr>
          <p:cNvSpPr>
            <a:spLocks noGrp="1"/>
          </p:cNvSpPr>
          <p:nvPr>
            <p:ph type="body" sz="quarter" idx="10"/>
          </p:nvPr>
        </p:nvSpPr>
        <p:spPr>
          <a:xfrm>
            <a:off x="777244" y="1640901"/>
            <a:ext cx="6115925" cy="850900"/>
          </a:xfrm>
        </p:spPr>
        <p:txBody>
          <a:bodyPr/>
          <a:lstStyle/>
          <a:p>
            <a:pPr>
              <a:lnSpc>
                <a:spcPct val="100000"/>
              </a:lnSpc>
            </a:pPr>
            <a:r>
              <a:rPr lang="lv" sz="2800" b="1" i="0" strike="noStrike" cap="none" spc="0" baseline="0" dirty="0">
                <a:solidFill>
                  <a:srgbClr val="F6A317"/>
                </a:solidFill>
                <a:effectLst/>
                <a:latin typeface="Helvetica"/>
                <a:ea typeface="Helvetica"/>
                <a:cs typeface="Helvetica"/>
              </a:rPr>
              <a:t>KĀDUS IAL MĒS IZMANTOJAM?</a:t>
            </a:r>
          </a:p>
        </p:txBody>
      </p:sp>
      <p:sp>
        <p:nvSpPr>
          <p:cNvPr id="3" name="Text Placeholder 2">
            <a:extLst>
              <a:ext uri="{FF2B5EF4-FFF2-40B4-BE49-F238E27FC236}">
                <a16:creationId xmlns:a16="http://schemas.microsoft.com/office/drawing/2014/main" id="{8839674E-EBDB-5746-BA39-FCE11B1B2360}"/>
              </a:ext>
            </a:extLst>
          </p:cNvPr>
          <p:cNvSpPr>
            <a:spLocks noGrp="1"/>
          </p:cNvSpPr>
          <p:nvPr>
            <p:ph type="body" sz="quarter" idx="11"/>
          </p:nvPr>
        </p:nvSpPr>
        <p:spPr/>
        <p:txBody>
          <a:bodyPr/>
          <a:lstStyle/>
          <a:p>
            <a:pPr>
              <a:lnSpc>
                <a:spcPts val="2400"/>
              </a:lnSpc>
              <a:spcBef>
                <a:spcPts val="600"/>
              </a:spcBef>
              <a:spcAft>
                <a:spcPts val="600"/>
              </a:spcAft>
              <a:defRPr/>
            </a:pPr>
            <a:r>
              <a:rPr lang="lv" sz="1800" b="0" i="0" strike="noStrike" cap="none" spc="0" baseline="0" dirty="0">
                <a:solidFill>
                  <a:srgbClr val="FF0000"/>
                </a:solidFill>
                <a:effectLst/>
                <a:latin typeface="Helvetica"/>
                <a:ea typeface="Helvetica"/>
                <a:cs typeface="Helvetica"/>
              </a:rPr>
              <a:t>Teksta daļa pasniedzējam – ievietojiet informāciju par individuālajiem aizsardzības līdzekļiem, kas attiecas uz jūsu konkrēto darba kontekstu.</a:t>
            </a:r>
          </a:p>
        </p:txBody>
      </p:sp>
      <p:pic>
        <p:nvPicPr>
          <p:cNvPr id="8" name="Picture 7">
            <a:extLst>
              <a:ext uri="{FF2B5EF4-FFF2-40B4-BE49-F238E27FC236}">
                <a16:creationId xmlns:a16="http://schemas.microsoft.com/office/drawing/2014/main" id="{8623C509-998C-714F-B232-A2DE1C0927ED}"/>
              </a:ext>
            </a:extLst>
          </p:cNvPr>
          <p:cNvPicPr>
            <a:picLocks noChangeAspect="1"/>
          </p:cNvPicPr>
          <p:nvPr/>
        </p:nvPicPr>
        <p:blipFill>
          <a:blip r:embed="rId3"/>
          <a:srcRect/>
          <a:stretch/>
        </p:blipFill>
        <p:spPr>
          <a:xfrm>
            <a:off x="7156124" y="2364776"/>
            <a:ext cx="4420029" cy="3335871"/>
          </a:xfrm>
          <a:prstGeom prst="rect">
            <a:avLst/>
          </a:prstGeom>
        </p:spPr>
      </p:pic>
      <p:pic>
        <p:nvPicPr>
          <p:cNvPr id="5" name="Picture 4">
            <a:extLst>
              <a:ext uri="{FF2B5EF4-FFF2-40B4-BE49-F238E27FC236}">
                <a16:creationId xmlns:a16="http://schemas.microsoft.com/office/drawing/2014/main" id="{1A8B897D-3C1F-0A4D-927D-CE0B8B9F316B}"/>
              </a:ext>
            </a:extLst>
          </p:cNvPr>
          <p:cNvPicPr>
            <a:picLocks noChangeAspect="1"/>
          </p:cNvPicPr>
          <p:nvPr/>
        </p:nvPicPr>
        <p:blipFill>
          <a:blip r:embed="rId4" cstate="print">
            <a:extLst>
              <a:ext uri="{28A0092B-C50C-407E-A947-70E740481C1C}">
                <a14:useLocalDpi xmlns:a14="http://schemas.microsoft.com/office/drawing/2010/main"/>
              </a:ext>
            </a:extLst>
          </a:blip>
          <a:srcRect l="6849" t="7506" r="6742" b="6210"/>
          <a:stretch>
            <a:fillRect/>
          </a:stretch>
        </p:blipFill>
        <p:spPr>
          <a:xfrm>
            <a:off x="8368653" y="2484660"/>
            <a:ext cx="894344" cy="893036"/>
          </a:xfrm>
          <a:prstGeom prst="rect">
            <a:avLst/>
          </a:prstGeom>
        </p:spPr>
      </p:pic>
    </p:spTree>
    <p:extLst>
      <p:ext uri="{BB962C8B-B14F-4D97-AF65-F5344CB8AC3E}">
        <p14:creationId xmlns:p14="http://schemas.microsoft.com/office/powerpoint/2010/main" val="69696871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0B925A-54ED-9D45-B5AC-ED3DB26827D8}"/>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BOJĀJUMU PĀRBAUDE</a:t>
            </a:r>
          </a:p>
        </p:txBody>
      </p:sp>
      <p:sp>
        <p:nvSpPr>
          <p:cNvPr id="3" name="Text Placeholder 2">
            <a:extLst>
              <a:ext uri="{FF2B5EF4-FFF2-40B4-BE49-F238E27FC236}">
                <a16:creationId xmlns:a16="http://schemas.microsoft.com/office/drawing/2014/main" id="{248ECCC8-D761-E44F-8159-39EAFB186A30}"/>
              </a:ext>
            </a:extLst>
          </p:cNvPr>
          <p:cNvSpPr>
            <a:spLocks noGrp="1"/>
          </p:cNvSpPr>
          <p:nvPr>
            <p:ph type="body" sz="quarter" idx="11"/>
          </p:nvPr>
        </p:nvSpPr>
        <p:spPr/>
        <p:txBody>
          <a:bodyPr/>
          <a:lstStyle/>
          <a:p>
            <a:pPr>
              <a:lnSpc>
                <a:spcPts val="2400"/>
              </a:lnSpc>
              <a:spcAft>
                <a:spcPts val="1000"/>
              </a:spcAft>
            </a:pPr>
            <a:r>
              <a:rPr lang="lv" sz="1800" b="0" i="0" strike="noStrike" cap="none" spc="0" baseline="0">
                <a:solidFill>
                  <a:srgbClr val="000000"/>
                </a:solidFill>
                <a:effectLst/>
                <a:latin typeface="Helvetica"/>
                <a:ea typeface="Helvetica"/>
                <a:cs typeface="Helvetica"/>
              </a:rPr>
              <a:t>Pirms IAL aprīkošanas pārbaudiet, vai nav bojājumu, piemēram:</a:t>
            </a:r>
          </a:p>
          <a:p>
            <a:pPr marL="285750" indent="-285750">
              <a:lnSpc>
                <a:spcPts val="2400"/>
              </a:lnSpc>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Plīsumu</a:t>
            </a:r>
          </a:p>
          <a:p>
            <a:pPr marL="285750" indent="-285750">
              <a:lnSpc>
                <a:spcPts val="2400"/>
              </a:lnSpc>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Plēsumu</a:t>
            </a:r>
          </a:p>
          <a:p>
            <a:pPr marL="285750" indent="-285750">
              <a:lnSpc>
                <a:spcPts val="2400"/>
              </a:lnSpc>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Noplūžu</a:t>
            </a:r>
          </a:p>
          <a:p>
            <a:pPr marL="285750" indent="-285750">
              <a:lnSpc>
                <a:spcPts val="2400"/>
              </a:lnSpc>
              <a:spcAft>
                <a:spcPts val="1000"/>
              </a:spcAft>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Plaisu, trieciena radītu iedobju (ķiveres, maskas, aizsargbrilles, purngalu kapes)</a:t>
            </a:r>
          </a:p>
          <a:p>
            <a:pPr>
              <a:lnSpc>
                <a:spcPts val="2400"/>
              </a:lnSpc>
            </a:pPr>
            <a:r>
              <a:rPr lang="lv" sz="1800" b="1" i="0" strike="noStrike" cap="none" spc="0" baseline="0">
                <a:solidFill>
                  <a:srgbClr val="000000"/>
                </a:solidFill>
                <a:effectLst/>
                <a:latin typeface="Helvetica"/>
                <a:ea typeface="Helvetica"/>
                <a:cs typeface="Helvetica"/>
              </a:rPr>
              <a:t>Nekavējoties nomainiet bojātos IAL</a:t>
            </a:r>
          </a:p>
        </p:txBody>
      </p:sp>
      <p:pic>
        <p:nvPicPr>
          <p:cNvPr id="5" name="Picture 4">
            <a:extLst>
              <a:ext uri="{FF2B5EF4-FFF2-40B4-BE49-F238E27FC236}">
                <a16:creationId xmlns:a16="http://schemas.microsoft.com/office/drawing/2014/main" id="{58E055E8-6F68-5F43-B609-6C5C4114A96F}"/>
              </a:ext>
            </a:extLst>
          </p:cNvPr>
          <p:cNvPicPr>
            <a:picLocks noChangeAspect="1"/>
          </p:cNvPicPr>
          <p:nvPr/>
        </p:nvPicPr>
        <p:blipFill>
          <a:blip r:embed="rId3"/>
          <a:srcRect l="34318" r="32971"/>
          <a:stretch>
            <a:fillRect/>
          </a:stretch>
        </p:blipFill>
        <p:spPr>
          <a:xfrm>
            <a:off x="6592709" y="1608532"/>
            <a:ext cx="5224383" cy="4436511"/>
          </a:xfrm>
          <a:prstGeom prst="rect">
            <a:avLst/>
          </a:prstGeom>
        </p:spPr>
      </p:pic>
      <p:pic>
        <p:nvPicPr>
          <p:cNvPr id="7" name="Picture 6">
            <a:extLst>
              <a:ext uri="{FF2B5EF4-FFF2-40B4-BE49-F238E27FC236}">
                <a16:creationId xmlns:a16="http://schemas.microsoft.com/office/drawing/2014/main" id="{5B74DA48-23F7-C247-89ED-4BD0F67C6F00}"/>
              </a:ext>
            </a:extLst>
          </p:cNvPr>
          <p:cNvPicPr>
            <a:picLocks noChangeAspect="1"/>
          </p:cNvPicPr>
          <p:nvPr/>
        </p:nvPicPr>
        <p:blipFill>
          <a:blip r:embed="rId4"/>
          <a:srcRect l="32500" t="16494" r="33088"/>
          <a:stretch>
            <a:fillRect/>
          </a:stretch>
        </p:blipFill>
        <p:spPr>
          <a:xfrm>
            <a:off x="2107769" y="3337866"/>
            <a:ext cx="402956" cy="977841"/>
          </a:xfrm>
          <a:prstGeom prst="rect">
            <a:avLst/>
          </a:prstGeom>
        </p:spPr>
      </p:pic>
      <p:sp>
        <p:nvSpPr>
          <p:cNvPr id="8" name="TextBox 7">
            <a:extLst>
              <a:ext uri="{FF2B5EF4-FFF2-40B4-BE49-F238E27FC236}">
                <a16:creationId xmlns:a16="http://schemas.microsoft.com/office/drawing/2014/main" id="{8C4C3F3E-1C21-3B4C-8527-B3A098E6F53C}"/>
              </a:ext>
            </a:extLst>
          </p:cNvPr>
          <p:cNvSpPr txBox="1"/>
          <p:nvPr/>
        </p:nvSpPr>
        <p:spPr>
          <a:xfrm>
            <a:off x="2510725" y="3643723"/>
            <a:ext cx="3528006" cy="366126"/>
          </a:xfrm>
          <a:prstGeom prst="rect">
            <a:avLst/>
          </a:prstGeom>
          <a:noFill/>
        </p:spPr>
        <p:txBody>
          <a:bodyPr wrap="none" rtlCol="0">
            <a:spAutoFit/>
          </a:bodyPr>
          <a:lstStyle/>
          <a:p>
            <a:r>
              <a:rPr lang="lv" sz="1800" b="0" i="0" strike="noStrike" cap="none" spc="0" baseline="0">
                <a:solidFill>
                  <a:srgbClr val="000000"/>
                </a:solidFill>
                <a:effectLst/>
                <a:latin typeface="Helvetica"/>
                <a:ea typeface="Helvetica"/>
                <a:cs typeface="Helvetica"/>
              </a:rPr>
              <a:t>(kombinezonus, cimdus, apavus)</a:t>
            </a:r>
          </a:p>
        </p:txBody>
      </p:sp>
    </p:spTree>
    <p:extLst>
      <p:ext uri="{BB962C8B-B14F-4D97-AF65-F5344CB8AC3E}">
        <p14:creationId xmlns:p14="http://schemas.microsoft.com/office/powerpoint/2010/main" val="337288503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A1482A-B75E-B44B-A272-C31EF9AA334B}"/>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PAREIZA LIETOŠANA</a:t>
            </a:r>
          </a:p>
        </p:txBody>
      </p:sp>
      <p:sp>
        <p:nvSpPr>
          <p:cNvPr id="3" name="Text Placeholder 2">
            <a:extLst>
              <a:ext uri="{FF2B5EF4-FFF2-40B4-BE49-F238E27FC236}">
                <a16:creationId xmlns:a16="http://schemas.microsoft.com/office/drawing/2014/main" id="{7696B54E-A209-A04E-A74E-636CF8554072}"/>
              </a:ext>
            </a:extLst>
          </p:cNvPr>
          <p:cNvSpPr>
            <a:spLocks noGrp="1"/>
          </p:cNvSpPr>
          <p:nvPr>
            <p:ph type="body" sz="quarter" idx="11"/>
          </p:nvPr>
        </p:nvSpPr>
        <p:spPr/>
        <p:txBody>
          <a:bodyPr/>
          <a:lstStyle/>
          <a:p>
            <a:pPr>
              <a:lnSpc>
                <a:spcPts val="2400"/>
              </a:lnSpc>
              <a:spcAft>
                <a:spcPts val="1000"/>
              </a:spcAft>
            </a:pPr>
            <a:r>
              <a:rPr lang="lv" sz="1800" b="0" i="0" strike="noStrike" cap="none" spc="0" baseline="0">
                <a:solidFill>
                  <a:srgbClr val="000000"/>
                </a:solidFill>
                <a:effectLst/>
                <a:latin typeface="Helvetica"/>
                <a:ea typeface="Helvetica"/>
                <a:cs typeface="Helvetica"/>
              </a:rPr>
              <a:t>Aprīkojot IAL, pārliecinieties, ka tie:</a:t>
            </a:r>
          </a:p>
          <a:p>
            <a:pPr marL="285750" indent="-285750">
              <a:lnSpc>
                <a:spcPts val="2400"/>
              </a:lnSpc>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Pienācīgi der nēsātājam.</a:t>
            </a:r>
          </a:p>
          <a:p>
            <a:pPr marL="285750" indent="-285750">
              <a:lnSpc>
                <a:spcPts val="2400"/>
              </a:lnSpc>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Neapdraud lietotāja spēju droši veikt uzdevumu (piemēram, pārāk ierobežots redzes lauks).</a:t>
            </a:r>
          </a:p>
          <a:p>
            <a:pPr marL="285750" indent="-285750">
              <a:lnSpc>
                <a:spcPts val="2400"/>
              </a:lnSpc>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Ir saderīgi ar papildu individuālās aizsardzības līdzekļiem.</a:t>
            </a:r>
          </a:p>
          <a:p>
            <a:pPr marL="285750" indent="-285750">
              <a:lnSpc>
                <a:spcPts val="2400"/>
              </a:lnSpc>
              <a:buFont typeface="Arial" panose="020B0604020202020204" pitchFamily="34" charset="0"/>
              <a:buChar char="•"/>
            </a:pPr>
            <a:endParaRPr lang="en-US" sz="1800"/>
          </a:p>
          <a:p>
            <a:pPr marL="285750" indent="-285750">
              <a:lnSpc>
                <a:spcPts val="2400"/>
              </a:lnSpc>
              <a:buFont typeface="Arial" panose="020B0604020202020204" pitchFamily="34" charset="0"/>
              <a:buChar char="•"/>
            </a:pPr>
            <a:endParaRPr lang="en-US" sz="1800"/>
          </a:p>
        </p:txBody>
      </p:sp>
      <p:pic>
        <p:nvPicPr>
          <p:cNvPr id="5" name="Picture 4">
            <a:extLst>
              <a:ext uri="{FF2B5EF4-FFF2-40B4-BE49-F238E27FC236}">
                <a16:creationId xmlns:a16="http://schemas.microsoft.com/office/drawing/2014/main" id="{631017B4-6D27-4C49-92ED-BDF31B9873D3}"/>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57055374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PĒC LIETOŠANAS</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Ja iespējams, izmantojiet iekārtas, piemēram, gaisa dušas, lai droši noskalotu putekļus no IAL.</a:t>
            </a:r>
          </a:p>
          <a:p>
            <a:pPr marL="285750" indent="-285750">
              <a:lnSpc>
                <a:spcPts val="2400"/>
              </a:lnSpc>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Netīrās drēbes un aprīkojumu uzglabājiet tam paredzētās telpās.</a:t>
            </a:r>
          </a:p>
          <a:p>
            <a:pPr marL="285750" indent="-285750">
              <a:lnSpc>
                <a:spcPts val="2400"/>
              </a:lnSpc>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Nenesiet netīros IAL mājās.</a:t>
            </a:r>
          </a:p>
          <a:p>
            <a:pPr marL="285750" indent="-285750">
              <a:lnSpc>
                <a:spcPts val="2400"/>
              </a:lnSpc>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Nomainiet IAL saskaņā ar ražotāja norādījumiem.</a:t>
            </a:r>
          </a:p>
          <a:p>
            <a:pPr marL="285750" indent="-285750">
              <a:lnSpc>
                <a:spcPts val="2400"/>
              </a:lnSpc>
              <a:buFont typeface="Arial" panose="020B0604020202020204" pitchFamily="34" charset="0"/>
              <a:buChar char="•"/>
            </a:pPr>
            <a:endParaRPr lang="en-US" sz="1800"/>
          </a:p>
        </p:txBody>
      </p:sp>
      <p:pic>
        <p:nvPicPr>
          <p:cNvPr id="6" name="Picture 5">
            <a:extLst>
              <a:ext uri="{FF2B5EF4-FFF2-40B4-BE49-F238E27FC236}">
                <a16:creationId xmlns:a16="http://schemas.microsoft.com/office/drawing/2014/main" id="{E2B9C919-B8CF-EA49-8E3C-BE5E86C1E058}"/>
              </a:ext>
            </a:extLst>
          </p:cNvPr>
          <p:cNvPicPr>
            <a:picLocks noChangeAspect="1"/>
          </p:cNvPicPr>
          <p:nvPr/>
        </p:nvPicPr>
        <p:blipFill>
          <a:blip r:embed="rId3"/>
          <a:srcRect l="5841" r="32728"/>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58518753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FILTRI</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Putekļu maskas un filtrus parasti klasificē kā FFP1, FFP2 un FFP3.  </a:t>
            </a:r>
          </a:p>
          <a:p>
            <a:pPr marL="285750" indent="-28575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Tā kā ieelpojamā kristāliskā silīcija dioksīda putekļi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 tiek uzskatīti par augsta riska, kaitīgiem putekļiem, noteikti izmantojiet FFP2 vai FFP3 klases putekļu maskas ar filtriem vai N95 vai augstākas klases filtrus atbilstoši riska novērtējumam. </a:t>
            </a:r>
          </a:p>
          <a:p>
            <a:pPr marL="285750" indent="-28575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Maskas klasifikācija būs norādīta uz tās etiķetes.</a:t>
            </a:r>
          </a:p>
        </p:txBody>
      </p:sp>
      <p:pic>
        <p:nvPicPr>
          <p:cNvPr id="8" name="Picture 7" descr="A picture containing table&#10;&#10;Description automatically generated">
            <a:extLst>
              <a:ext uri="{FF2B5EF4-FFF2-40B4-BE49-F238E27FC236}">
                <a16:creationId xmlns:a16="http://schemas.microsoft.com/office/drawing/2014/main" id="{4ECD72EF-BDCD-2A4D-91DC-59D7E88B7F0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206754" y="1640901"/>
            <a:ext cx="4208002" cy="3993534"/>
          </a:xfrm>
          <a:prstGeom prst="rect">
            <a:avLst/>
          </a:prstGeom>
        </p:spPr>
      </p:pic>
    </p:spTree>
    <p:extLst>
      <p:ext uri="{BB962C8B-B14F-4D97-AF65-F5344CB8AC3E}">
        <p14:creationId xmlns:p14="http://schemas.microsoft.com/office/powerpoint/2010/main" val="42363192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APĢĒRBA TĪRĪŠANA</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a:xfrm>
            <a:off x="777243" y="2362676"/>
            <a:ext cx="5113603" cy="3682369"/>
          </a:xfrm>
        </p:spPr>
        <p:txBody>
          <a:bodyPr/>
          <a:lstStyle/>
          <a:p>
            <a:pPr>
              <a:lnSpc>
                <a:spcPts val="2400"/>
              </a:lnSpc>
            </a:pPr>
            <a:r>
              <a:rPr lang="lv" sz="1800" b="0" i="0" strike="noStrike" cap="none" spc="0" baseline="0">
                <a:solidFill>
                  <a:srgbClr val="000000"/>
                </a:solidFill>
                <a:effectLst/>
                <a:latin typeface="Helvetica"/>
                <a:ea typeface="Helvetica"/>
                <a:cs typeface="Helvetica"/>
              </a:rPr>
              <a:t>Lai izvairītos no nevajadzīgas putekļu iedarbības, vienmēr izmantojiet piemērotu tīrīšanas aprīkojumu, ja tāds ir pieejams.</a:t>
            </a:r>
          </a:p>
        </p:txBody>
      </p:sp>
      <p:pic>
        <p:nvPicPr>
          <p:cNvPr id="4" name="PPE.mp4" descr="PPE.mp4">
            <a:hlinkClick r:id="" action="ppaction://media"/>
            <a:extLst>
              <a:ext uri="{FF2B5EF4-FFF2-40B4-BE49-F238E27FC236}">
                <a16:creationId xmlns:a16="http://schemas.microsoft.com/office/drawing/2014/main" id="{6D35DEEA-071D-9F46-BE2B-E6EC22B9042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096000" y="1608138"/>
            <a:ext cx="5715000" cy="4572000"/>
          </a:xfrm>
          <a:prstGeom prst="rect">
            <a:avLst/>
          </a:prstGeom>
        </p:spPr>
      </p:pic>
    </p:spTree>
    <p:extLst>
      <p:ext uri="{BB962C8B-B14F-4D97-AF65-F5344CB8AC3E}">
        <p14:creationId xmlns:p14="http://schemas.microsoft.com/office/powerpoint/2010/main" val="2972937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170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IETEIKUMI PAR IAL</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302234"/>
            <a:ext cx="11076503" cy="3230407"/>
          </a:xfrm>
        </p:spPr>
        <p:txBody>
          <a:bodyPr/>
          <a:lstStyle/>
          <a:p>
            <a:pPr>
              <a:lnSpc>
                <a:spcPct val="100000"/>
              </a:lnSpc>
            </a:pPr>
            <a:r>
              <a:rPr lang="lv" sz="1600" b="1" i="0" strike="noStrike" cap="none" spc="0" baseline="0">
                <a:solidFill>
                  <a:srgbClr val="000000"/>
                </a:solidFill>
                <a:effectLst/>
                <a:latin typeface="Helvetica"/>
                <a:ea typeface="Helvetica"/>
                <a:cs typeface="Helvetica"/>
              </a:rPr>
              <a:t>KO DARĪT</a:t>
            </a:r>
          </a:p>
          <a:p>
            <a:pPr marL="285750" indent="-285750">
              <a:lnSpc>
                <a:spcPct val="100000"/>
              </a:lnSpc>
              <a:buSzPct val="85000"/>
              <a:buFont typeface=".Apple Color Emoji UI"/>
              <a:buChar char="✅"/>
            </a:pPr>
            <a:r>
              <a:rPr lang="lv" sz="1600" b="0" i="0" strike="noStrike" cap="none" spc="0" baseline="0">
                <a:solidFill>
                  <a:srgbClr val="000000"/>
                </a:solidFill>
                <a:effectLst/>
                <a:latin typeface="Helvetica"/>
                <a:ea typeface="Helvetica"/>
                <a:cs typeface="Helvetica"/>
              </a:rPr>
              <a:t>Ievērojiet ražotāja norādījumus.</a:t>
            </a:r>
          </a:p>
          <a:p>
            <a:pPr marL="285750" indent="-285750">
              <a:lnSpc>
                <a:spcPct val="100000"/>
              </a:lnSpc>
              <a:buSzPct val="85000"/>
              <a:buFont typeface=".Apple Color Emoji UI"/>
              <a:buChar char="✅"/>
            </a:pPr>
            <a:r>
              <a:rPr lang="lv" sz="1600" b="0" i="0" strike="noStrike" cap="none" spc="0" baseline="0">
                <a:solidFill>
                  <a:srgbClr val="000000"/>
                </a:solidFill>
                <a:effectLst/>
                <a:latin typeface="Helvetica"/>
                <a:ea typeface="Helvetica"/>
                <a:cs typeface="Helvetica"/>
              </a:rPr>
              <a:t>Pārliecinieties, ka IAL ir pareizi piemēroti. Sejas apmatojums nedrīkst apdraudēt elpceļu aizsarglīdzekļus.</a:t>
            </a:r>
          </a:p>
          <a:p>
            <a:pPr marL="285750" indent="-285750">
              <a:lnSpc>
                <a:spcPct val="100000"/>
              </a:lnSpc>
              <a:buSzPct val="85000"/>
              <a:buFont typeface=".Apple Color Emoji UI"/>
              <a:buChar char="✅"/>
            </a:pPr>
            <a:r>
              <a:rPr lang="lv" sz="1600" b="0" i="0" strike="noStrike" cap="none" spc="0" baseline="0">
                <a:solidFill>
                  <a:srgbClr val="000000"/>
                </a:solidFill>
                <a:effectLst/>
                <a:latin typeface="Helvetica"/>
                <a:ea typeface="Helvetica"/>
                <a:cs typeface="Helvetica"/>
              </a:rPr>
              <a:t>Pārbaudiet, vai IAL ir saderīgi, ja tos lieto kopā.</a:t>
            </a:r>
          </a:p>
          <a:p>
            <a:pPr marL="285750" indent="-285750">
              <a:lnSpc>
                <a:spcPct val="100000"/>
              </a:lnSpc>
              <a:buSzPct val="85000"/>
              <a:buFont typeface=".Apple Color Emoji UI"/>
              <a:buChar char="✅"/>
            </a:pPr>
            <a:r>
              <a:rPr lang="lv" sz="1600" b="0" i="0" strike="noStrike" cap="none" spc="0" baseline="0">
                <a:solidFill>
                  <a:srgbClr val="000000"/>
                </a:solidFill>
                <a:effectLst/>
                <a:latin typeface="Helvetica"/>
                <a:ea typeface="Helvetica"/>
                <a:cs typeface="Helvetica"/>
              </a:rPr>
              <a:t>Tīriet atkārtoti lietojamos IAL pēc lietošanas un, ja nepieciešams, uzglabājiet tos tam paredzētā tīrā vietā.</a:t>
            </a:r>
          </a:p>
          <a:p>
            <a:pPr marL="285750" indent="-285750">
              <a:lnSpc>
                <a:spcPct val="100000"/>
              </a:lnSpc>
              <a:spcAft>
                <a:spcPts val="1000"/>
              </a:spcAft>
              <a:buSzPct val="85000"/>
              <a:buFont typeface=".Apple Color Emoji UI"/>
              <a:buChar char="✅"/>
            </a:pPr>
            <a:r>
              <a:rPr lang="lv" sz="1600" b="0" i="0" strike="noStrike" cap="none" spc="0" baseline="0">
                <a:solidFill>
                  <a:srgbClr val="000000"/>
                </a:solidFill>
                <a:effectLst/>
                <a:latin typeface="Helvetica"/>
                <a:ea typeface="Helvetica"/>
                <a:cs typeface="Helvetica"/>
              </a:rPr>
              <a:t>Netīros kombinezonus turiet atsevišķi no tīrām drēbēm un regulāri tās mazgājiet.</a:t>
            </a:r>
          </a:p>
          <a:p>
            <a:pPr>
              <a:lnSpc>
                <a:spcPct val="100000"/>
              </a:lnSpc>
            </a:pPr>
            <a:r>
              <a:rPr lang="lv" sz="1600" b="1" i="0" strike="noStrike" cap="none" spc="0" baseline="0">
                <a:solidFill>
                  <a:srgbClr val="000000"/>
                </a:solidFill>
                <a:effectLst/>
                <a:latin typeface="Helvetica"/>
                <a:ea typeface="Helvetica"/>
                <a:cs typeface="Helvetica"/>
              </a:rPr>
              <a:t>KO NEDARĪT</a:t>
            </a:r>
          </a:p>
          <a:p>
            <a:pPr marL="285750" indent="-285750">
              <a:lnSpc>
                <a:spcPct val="100000"/>
              </a:lnSpc>
              <a:buSzPct val="85000"/>
              <a:buFont typeface=".Apple Color Emoji UI"/>
              <a:buChar char="❌"/>
            </a:pPr>
            <a:r>
              <a:rPr lang="lv" sz="1600" b="0" i="0" strike="noStrike" cap="none" spc="0" baseline="0">
                <a:solidFill>
                  <a:srgbClr val="000000"/>
                </a:solidFill>
                <a:effectLst/>
                <a:latin typeface="Helvetica"/>
                <a:ea typeface="Helvetica"/>
                <a:cs typeface="Helvetica"/>
              </a:rPr>
              <a:t>Neizmantojiet jebkādus bojātus vai pārmērīgi nolietotus IAL.</a:t>
            </a:r>
          </a:p>
          <a:p>
            <a:pPr marL="285750" indent="-285750">
              <a:lnSpc>
                <a:spcPct val="100000"/>
              </a:lnSpc>
              <a:buSzPct val="85000"/>
              <a:buFont typeface=".Apple Color Emoji UI"/>
              <a:buChar char="❌"/>
            </a:pPr>
            <a:r>
              <a:rPr lang="lv" sz="1600" b="0" i="0" strike="noStrike" cap="none" spc="0" baseline="0">
                <a:solidFill>
                  <a:srgbClr val="000000"/>
                </a:solidFill>
                <a:effectLst/>
                <a:latin typeface="Helvetica"/>
                <a:ea typeface="Helvetica"/>
                <a:cs typeface="Helvetica"/>
              </a:rPr>
              <a:t>Nepamatoti nelietojiet IAL. Daži IAL var ierobežot lietotāja iespējas droši veikt uzdevumu.</a:t>
            </a:r>
          </a:p>
          <a:p>
            <a:pPr marL="285750" indent="-285750">
              <a:lnSpc>
                <a:spcPct val="100000"/>
              </a:lnSpc>
              <a:buSzPct val="85000"/>
              <a:buFont typeface=".Apple Color Emoji UI"/>
              <a:buChar char="❌"/>
            </a:pPr>
            <a:r>
              <a:rPr lang="lv" sz="1600" b="0" i="0" strike="noStrike" cap="none" spc="0" baseline="0">
                <a:solidFill>
                  <a:srgbClr val="000000"/>
                </a:solidFill>
                <a:effectLst/>
                <a:latin typeface="Helvetica"/>
                <a:ea typeface="Helvetica"/>
                <a:cs typeface="Helvetica"/>
              </a:rPr>
              <a:t>Nenesiet IAL mājās.</a:t>
            </a:r>
          </a:p>
          <a:p>
            <a:pPr marL="285750" indent="-285750">
              <a:lnSpc>
                <a:spcPct val="100000"/>
              </a:lnSpc>
              <a:buSzPct val="85000"/>
              <a:buFont typeface=".Apple Color Emoji UI"/>
              <a:buChar char="✅"/>
            </a:pPr>
            <a:endParaRPr lang="en-US"/>
          </a:p>
        </p:txBody>
      </p:sp>
    </p:spTree>
    <p:extLst>
      <p:ext uri="{BB962C8B-B14F-4D97-AF65-F5344CB8AC3E}">
        <p14:creationId xmlns:p14="http://schemas.microsoft.com/office/powerpoint/2010/main" val="344222623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NOSLĒGUMS</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2" y="2362676"/>
            <a:ext cx="5693895" cy="3682369"/>
          </a:xfrm>
        </p:spPr>
        <p:txBody>
          <a:bodyPr/>
          <a:lstStyle/>
          <a:p>
            <a:pPr>
              <a:lnSpc>
                <a:spcPts val="2400"/>
              </a:lnSpc>
              <a:spcBef>
                <a:spcPts val="600"/>
              </a:spcBef>
              <a:spcAft>
                <a:spcPts val="1000"/>
              </a:spcAft>
            </a:pPr>
            <a:r>
              <a:rPr lang="lv" sz="1800" b="0" i="0" strike="noStrike" cap="none" spc="0" baseline="0" dirty="0">
                <a:solidFill>
                  <a:srgbClr val="000000"/>
                </a:solidFill>
                <a:effectLst/>
                <a:latin typeface="Helvetica"/>
                <a:ea typeface="Helvetica"/>
                <a:cs typeface="Helvetica"/>
              </a:rPr>
              <a:t>Lietojot IAL, jāatceras 3 vienkārši soļi:</a:t>
            </a:r>
          </a:p>
          <a:p>
            <a:pPr marL="285750" indent="-285750">
              <a:lnSpc>
                <a:spcPts val="2400"/>
              </a:lnSpc>
              <a:spcBef>
                <a:spcPts val="600"/>
              </a:spcBef>
              <a:spcAft>
                <a:spcPts val="600"/>
              </a:spcAft>
              <a:buClr>
                <a:srgbClr val="F1B600"/>
              </a:buClr>
              <a:buSzPct val="120000"/>
              <a:buFont typeface="Wingdings" pitchFamily="2" charset="2"/>
              <a:buChar char="q"/>
            </a:pPr>
            <a:r>
              <a:rPr lang="lv" sz="1800" b="0" i="0" strike="noStrike" cap="none" spc="0" baseline="0" dirty="0">
                <a:solidFill>
                  <a:srgbClr val="000000"/>
                </a:solidFill>
                <a:effectLst/>
                <a:latin typeface="Helvetica"/>
                <a:ea typeface="Helvetica"/>
                <a:cs typeface="Helvetica"/>
              </a:rPr>
              <a:t>Pārbaudiet, vai IAL nav bojājumu pazīmju.</a:t>
            </a:r>
          </a:p>
          <a:p>
            <a:pPr marL="285750" indent="-285750">
              <a:lnSpc>
                <a:spcPts val="2400"/>
              </a:lnSpc>
              <a:spcBef>
                <a:spcPts val="600"/>
              </a:spcBef>
              <a:spcAft>
                <a:spcPts val="600"/>
              </a:spcAft>
              <a:buClr>
                <a:srgbClr val="F1B600"/>
              </a:buClr>
              <a:buSzPct val="120000"/>
              <a:buFont typeface="Wingdings" pitchFamily="2" charset="2"/>
              <a:buChar char="q"/>
            </a:pPr>
            <a:r>
              <a:rPr lang="lv" sz="1800" b="0" i="0" strike="noStrike" cap="none" spc="0" baseline="0" dirty="0">
                <a:solidFill>
                  <a:srgbClr val="000000"/>
                </a:solidFill>
                <a:effectLst/>
                <a:latin typeface="Helvetica"/>
                <a:ea typeface="Helvetica"/>
                <a:cs typeface="Helvetica"/>
              </a:rPr>
              <a:t>Pārliecinieties, ka IAL ir pareizi piestiprināti (un ka elpceļu aizsardzības līdzekļi nav bojāti sejas apmatojuma dēļ).</a:t>
            </a:r>
          </a:p>
          <a:p>
            <a:pPr marL="285750" indent="-285750">
              <a:lnSpc>
                <a:spcPts val="2400"/>
              </a:lnSpc>
              <a:spcBef>
                <a:spcPts val="600"/>
              </a:spcBef>
              <a:spcAft>
                <a:spcPts val="600"/>
              </a:spcAft>
              <a:buClr>
                <a:srgbClr val="F1B600"/>
              </a:buClr>
              <a:buSzPct val="120000"/>
              <a:buFont typeface="Wingdings" pitchFamily="2" charset="2"/>
              <a:buChar char="q"/>
            </a:pPr>
            <a:r>
              <a:rPr lang="lv" sz="1800" b="0" i="0" strike="noStrike" cap="none" spc="0" baseline="0" dirty="0">
                <a:solidFill>
                  <a:srgbClr val="000000"/>
                </a:solidFill>
                <a:effectLst/>
                <a:latin typeface="Helvetica"/>
                <a:ea typeface="Helvetica"/>
                <a:cs typeface="Helvetica"/>
              </a:rPr>
              <a:t>Pēc lietošanas uzglabājiet IAL piemērotā tīrā vietā.</a:t>
            </a:r>
          </a:p>
          <a:p>
            <a:pPr marL="285750" indent="-285750">
              <a:lnSpc>
                <a:spcPts val="2400"/>
              </a:lnSpc>
              <a:spcBef>
                <a:spcPts val="600"/>
              </a:spcBef>
              <a:spcAft>
                <a:spcPts val="600"/>
              </a:spcAft>
              <a:buClr>
                <a:srgbClr val="F1B600"/>
              </a:buClr>
              <a:buSzPct val="120000"/>
              <a:buFont typeface="Wingdings" pitchFamily="2" charset="2"/>
              <a:buChar char="q"/>
            </a:pPr>
            <a:r>
              <a:rPr lang="lv" sz="1800" b="0" i="0" strike="noStrike" cap="none" spc="0" baseline="0" dirty="0">
                <a:solidFill>
                  <a:srgbClr val="FF0000"/>
                </a:solidFill>
                <a:effectLst/>
                <a:latin typeface="Helvetica"/>
                <a:ea typeface="Helvetica"/>
                <a:cs typeface="Helvetica"/>
              </a:rPr>
              <a:t>Pasniedzējam jāpievieno kontekstam atbilstoši secinājumi.</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82857690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TUKŠS SLAIDS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lv" sz="1800" b="0" i="0" strike="noStrike" cap="none" spc="0" baseline="0">
                <a:solidFill>
                  <a:srgbClr val="000000"/>
                </a:solidFill>
                <a:effectLst/>
                <a:latin typeface="Helvetica"/>
                <a:ea typeface="Helvetica"/>
                <a:cs typeface="Helvetica"/>
              </a:rPr>
              <a:t>Izmantojiet šo slaidu, lai izveidotu darba videi/kontekstam pielāgotu mācību materiālu.</a:t>
            </a:r>
          </a:p>
          <a:p>
            <a:pPr>
              <a:lnSpc>
                <a:spcPts val="2400"/>
              </a:lnSpc>
            </a:pPr>
            <a:r>
              <a:rPr lang="lv" sz="1800" b="0" i="0" strike="noStrike" cap="none" spc="0" baseline="0">
                <a:solidFill>
                  <a:srgbClr val="000000"/>
                </a:solidFill>
                <a:effectLst/>
                <a:latin typeface="Helvetica"/>
                <a:ea typeface="Helvetica"/>
                <a:cs typeface="Helvetica"/>
              </a:rPr>
              <a:t>Lai mainītu attēlu, noklikšķiniet ar peles labo taustiņu &gt; mainīt attēlu &gt; no faila.</a:t>
            </a:r>
          </a:p>
          <a:p>
            <a:pPr>
              <a:lnSpc>
                <a:spcPts val="2400"/>
              </a:lnSpc>
            </a:pPr>
            <a:r>
              <a:rPr lang="lv" sz="1800" b="0" i="0" strike="noStrike" cap="none" spc="0" baseline="0">
                <a:solidFill>
                  <a:srgbClr val="000000"/>
                </a:solidFill>
                <a:effectLst/>
                <a:latin typeface="Helvetica"/>
                <a:ea typeface="Helvetica"/>
                <a:cs typeface="Helvetica"/>
              </a:rPr>
              <a:t>Lai izveidotu vairāk slaidu, noklikšķiniet uz cilnes "Jauns slaids".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7768016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PAPILDU MĀCĪBU MATERIĀLI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a:solidFill>
                  <a:srgbClr val="000000"/>
                </a:solidFill>
                <a:effectLst/>
                <a:latin typeface="Helvetica"/>
                <a:ea typeface="Helvetica"/>
                <a:cs typeface="Helvetica"/>
                <a:hlinkClick r:id="rId7" history="0"/>
              </a:rPr>
              <a:t>Labā prakse individuālajiem aizsardzības līdzekļiem (Uzdevumu lapa 2.1.15)</a:t>
            </a:r>
          </a:p>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a:solidFill>
                  <a:srgbClr val="000000"/>
                </a:solidFill>
                <a:effectLst/>
                <a:latin typeface="Helvetica"/>
                <a:ea typeface="Helvetica"/>
                <a:cs typeface="Helvetica"/>
                <a:hlinkClick r:id="rId8" history="0"/>
              </a:rPr>
              <a:t>NEPSI Labās prakses rokasgrāmata</a:t>
            </a:r>
          </a:p>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a:solidFill>
                  <a:srgbClr val="000000"/>
                </a:solidFill>
                <a:effectLst/>
                <a:latin typeface="Helvetica"/>
                <a:ea typeface="Helvetica"/>
                <a:cs typeface="Helvetica"/>
                <a:hlinkClick r:id="rId9" history="0"/>
              </a:rPr>
              <a:t>NEPSI Rokasgrāmata MVU</a:t>
            </a:r>
          </a:p>
        </p:txBody>
      </p:sp>
      <p:sp>
        <p:nvSpPr>
          <p:cNvPr id="4" name="Rounded Rectangle 3">
            <a:extLst>
              <a:ext uri="{FF2B5EF4-FFF2-40B4-BE49-F238E27FC236}">
                <a16:creationId xmlns:a16="http://schemas.microsoft.com/office/drawing/2014/main" id="{98656172-68E3-2E4D-98B6-814294553B48}"/>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D4302F4-0007-5F4C-9C07-37D04DD258BD}"/>
              </a:ext>
            </a:extLst>
          </p:cNvPr>
          <p:cNvSpPr/>
          <p:nvPr>
            <p:custDataLst>
              <p:tags r:id="rId4"/>
            </p:custDataLst>
          </p:nvPr>
        </p:nvSpPr>
        <p:spPr>
          <a:xfrm>
            <a:off x="1088454" y="5261385"/>
            <a:ext cx="10022946" cy="440120"/>
          </a:xfrm>
          <a:prstGeom prst="rect">
            <a:avLst/>
          </a:prstGeom>
          <a:noFill/>
          <a:ln>
            <a:noFill/>
          </a:ln>
        </p:spPr>
        <p:txBody>
          <a:bodyPr wrap="square" anchor="ctr">
            <a:spAutoFit/>
          </a:bodyPr>
          <a:lstStyle/>
          <a:p>
            <a:pPr>
              <a:lnSpc>
                <a:spcPts val="3000"/>
              </a:lnSpc>
              <a:spcBef>
                <a:spcPts val="1200"/>
              </a:spcBef>
              <a:spcAft>
                <a:spcPts val="1200"/>
              </a:spcAft>
              <a:buSzPct val="130000"/>
            </a:pPr>
            <a:r>
              <a:rPr lang="lv" b="0" i="0" strike="noStrike" cap="none" spc="0" baseline="0" dirty="0">
                <a:solidFill>
                  <a:srgbClr val="000000"/>
                </a:solidFill>
                <a:effectLst/>
                <a:latin typeface="Calibri"/>
                <a:ea typeface="Calibri"/>
                <a:cs typeface="Calibri"/>
              </a:rPr>
              <a:t>Apmeklējiet </a:t>
            </a:r>
            <a:r>
              <a:rPr lang="lv" b="1" i="0" strike="noStrike" cap="none" spc="0" baseline="0" dirty="0">
                <a:solidFill>
                  <a:srgbClr val="000000"/>
                </a:solidFill>
                <a:effectLst/>
                <a:latin typeface="Calibri"/>
                <a:ea typeface="Calibri"/>
                <a:cs typeface="Calibri"/>
              </a:rPr>
              <a:t>NEPSI E-mācību platformu</a:t>
            </a:r>
            <a:r>
              <a:rPr lang="en-US" b="1" i="0" strike="noStrike" cap="none" spc="0" baseline="0" dirty="0">
                <a:solidFill>
                  <a:srgbClr val="000000"/>
                </a:solidFill>
                <a:effectLst/>
                <a:latin typeface="Calibri"/>
                <a:ea typeface="Calibri"/>
                <a:cs typeface="Calibri"/>
              </a:rPr>
              <a:t> </a:t>
            </a:r>
            <a:r>
              <a:rPr lang="lv" b="0" i="0" strike="noStrike" cap="none" spc="0" baseline="0" dirty="0">
                <a:solidFill>
                  <a:srgbClr val="000000"/>
                </a:solidFill>
                <a:effectLst/>
                <a:latin typeface="Calibri"/>
                <a:ea typeface="Calibri"/>
                <a:cs typeface="Calibri"/>
                <a:hlinkClick r:id="rId10" history="0"/>
              </a:rPr>
              <a:t>training.nepsi.eu</a:t>
            </a:r>
            <a:r>
              <a:rPr lang="lv" b="0" i="0" strike="noStrike" cap="none" spc="0" baseline="0" dirty="0">
                <a:solidFill>
                  <a:srgbClr val="000000"/>
                </a:solidFill>
                <a:effectLst/>
                <a:latin typeface="Calibri"/>
                <a:ea typeface="Calibri"/>
                <a:cs typeface="Calibri"/>
              </a:rPr>
              <a:t>, lai iegūtu vairāk mācību resursu par </a:t>
            </a:r>
            <a:r>
              <a:rPr lang="lv" b="0" i="1" strike="noStrike" cap="none" spc="0" baseline="0" dirty="0">
                <a:solidFill>
                  <a:srgbClr val="000000"/>
                </a:solidFill>
                <a:effectLst/>
                <a:latin typeface="Calibri"/>
                <a:ea typeface="Calibri"/>
                <a:cs typeface="Calibri"/>
              </a:rPr>
              <a:t>RCS</a:t>
            </a:r>
            <a:r>
              <a:rPr lang="lv" b="0" i="0" strike="noStrike" cap="none" spc="0" baseline="0" dirty="0">
                <a:solidFill>
                  <a:srgbClr val="000000"/>
                </a:solidFill>
                <a:effectLst/>
                <a:latin typeface="Calibri"/>
                <a:ea typeface="Calibri"/>
                <a:cs typeface="Calibri"/>
              </a:rPr>
              <a:t>.</a:t>
            </a:r>
          </a:p>
        </p:txBody>
      </p:sp>
    </p:spTree>
    <p:extLst>
      <p:ext uri="{BB962C8B-B14F-4D97-AF65-F5344CB8AC3E}">
        <p14:creationId xmlns:p14="http://schemas.microsoft.com/office/powerpoint/2010/main" val="364644676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6"/>
</p:tagLst>
</file>

<file path=ppt/tags/tag9.xml><?xml version="1.0" encoding="utf-8"?>
<p:tagLst xmlns:a="http://schemas.openxmlformats.org/drawingml/2006/main" xmlns:r="http://schemas.openxmlformats.org/officeDocument/2006/relationships" xmlns:p="http://schemas.openxmlformats.org/presentationml/2006/main">
  <p:tag name="AS_UNIQUEID" val="7"/>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ags/tag27.xml><?xml version="1.0" encoding="utf-8"?>
<p:tagLst xmlns:a="http://schemas.openxmlformats.org/drawingml/2006/main" xmlns:r="http://schemas.openxmlformats.org/officeDocument/2006/relationships" xmlns:p="http://schemas.openxmlformats.org/presentationml/2006/main">
  <p:tag name="AS_UNIQUEID" val="29"/>
</p:tagLst>
</file>

<file path=ppt/tags/tag28.xml><?xml version="1.0" encoding="utf-8"?>
<p:tagLst xmlns:a="http://schemas.openxmlformats.org/drawingml/2006/main" xmlns:r="http://schemas.openxmlformats.org/officeDocument/2006/relationships" xmlns:p="http://schemas.openxmlformats.org/presentationml/2006/main">
  <p:tag name="AS_UNIQUEID" val="3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1EC749B-0B58-4214-85CF-D92D226C8E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schemas.openxmlformats.org/package/2006/metadata/core-properties"/>
    <ds:schemaRef ds:uri="http://www.w3.org/XML/1998/namespace"/>
    <ds:schemaRef ds:uri="d8ecf516-e360-4672-81b9-68723bedb71f"/>
    <ds:schemaRef ds:uri="http://purl.org/dc/terms/"/>
    <ds:schemaRef ds:uri="http://schemas.microsoft.com/office/2006/metadata/properties"/>
    <ds:schemaRef ds:uri="http://schemas.microsoft.com/office/infopath/2007/PartnerControls"/>
    <ds:schemaRef ds:uri="http://purl.org/dc/dcmitype/"/>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58</TotalTime>
  <Words>1523</Words>
  <Application>Microsoft Macintosh PowerPoint</Application>
  <PresentationFormat>Widescreen</PresentationFormat>
  <Paragraphs>144</Paragraphs>
  <Slides>19</Slides>
  <Notes>18</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45</cp:revision>
  <dcterms:created xsi:type="dcterms:W3CDTF">2020-01-29T17:43:15Z</dcterms:created>
  <dcterms:modified xsi:type="dcterms:W3CDTF">2024-11-13T11:27:30Z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