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client id="{EDA6B12D-0A46-4D1B-91B9-7E68FF51901F}" v="8" dt="2022-10-03T19:53:50.7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86531" autoAdjust="0"/>
  </p:normalViewPr>
  <p:slideViewPr>
    <p:cSldViewPr snapToGrid="0">
      <p:cViewPr varScale="1">
        <p:scale>
          <a:sx n="105" d="100"/>
          <a:sy n="105" d="100"/>
        </p:scale>
        <p:origin x="92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 krystallinsk silica (RCS) kan på lang sigt føre til alvorlige helbredsproblemer. Af den grund er det vigtigt, at alle arbejdere er opmærksomme på, hvordan de kan begrænse eller eliminere eksponering for silicastøv.</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Dette træningsmateriale indeholder information om tømning af små og store poser med materialer, der indeholder krystallinsk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Tømning af poser og forkert håndtering af de tomme poser kan medføre eksponering til betydelige mængder støv. Af denne grund er det vigtigt at følge god praksis i forbindelse med tømning af poser. Ved tømning af små poser anbefales det at bruge automatiske eller semi-automatiske affaldsstationer.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Tømning og forkert håndtering af de tomme poser kan føre til betydelige mængder af støveksponering. Af denne grund er det vigtigt at følge god praksis i forbindelse med tømning af poser. Ved tømning af små sække anbefales det at bruge automatiske eller semi-automatiske affaldsstationer.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Selvom det ikke altid er nødvendigt, anbefales brugen af automatiske eller semi-automatiske affaldsstationer for at reducere menneskelige fejl og skader.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Knusning af poser skaber en masse støv. Arbejdere bør rulle tomme sække op inden for udsugningszonen.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Når du tømmer indholdet af en lille pose, skal du sørge for, at du holder den åbne ende væk fra dig. For helt at forhindre støvdannelse, tøm posen i en stor plastikpose, der holdes åben af en metalramme.</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Store sække er mere omkostningsbesparende og miljøvenlige end at bruge flere små poser. Store sække kan indeholde lige så meget materiale som en hel palle med små poser. Som et resultat er de for tunge til at kunne håndteres uden maskinassistance, når de er fyldte.</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Når du tømmer indholdet af en stor pose ved at skære den åben, anbefales det at bruge personligt beskyttelsesudstyr.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Før du påbegynder tømning af poser, skal du sikre dig, at både ventilations- og udsugningssystemerne fungerer. Hvis du har mistanke om, at der er et problem, skal du kontakte en leder på arbejdspladsen. Sørg for at tjekke for eksterne faktorer, såsom træk, der kan have stor indflydelse på ventilationsanlæggene.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Brug hjælpemidler, når det er muligt til at reducere menneskelige fejl og skader. Poserne må ikke overfyldes, da dette kan forårsage unødvendigt spild, der udgør en yderligere sikkerhedsrisiko. Hvis du spilder noget, så håndter det omgående ved at bruge våde eller kemiske rengøringsmetoder.</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se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da" sz="1400" b="1" i="0" strike="noStrike" cap="none" spc="0" baseline="0">
                <a:solidFill>
                  <a:srgbClr val="F6A317"/>
                </a:solidFill>
                <a:effectLst/>
                <a:latin typeface="Helvetica"/>
                <a:ea typeface="Helvetica"/>
                <a:cs typeface="Helvetica"/>
              </a:rPr>
              <a:t>GOD PRAKSIS-TRÆNING TIL TØMNING AF POSER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TØMNING AF POSER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790039" y="322729"/>
            <a:ext cx="3029926" cy="645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a" sz="1800" b="0" i="0" strike="noStrike" cap="none" spc="0" baseline="0" dirty="0">
                <a:solidFill>
                  <a:srgbClr val="000000"/>
                </a:solidFill>
                <a:effectLst/>
                <a:latin typeface="Helvetica"/>
                <a:ea typeface="Helvetica"/>
                <a:cs typeface="Helvetica"/>
              </a:rPr>
              <a:t>Som en del af implementeringen af NEPSIs ‘Good Practices’ har NEPSI udviklet nogle undervisningsmaterialer. </a:t>
            </a:r>
          </a:p>
          <a:p>
            <a:pPr>
              <a:lnSpc>
                <a:spcPts val="2400"/>
              </a:lnSpc>
            </a:pPr>
            <a:r>
              <a:rPr lang="da" sz="1800" b="0" i="0" strike="noStrike" cap="none" spc="0" baseline="0" dirty="0">
                <a:solidFill>
                  <a:srgbClr val="000000"/>
                </a:solidFill>
                <a:effectLst/>
                <a:latin typeface="Helvetica"/>
                <a:ea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og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 sz="1800" b="0" i="0" strike="noStrike" cap="none" spc="0" baseline="0" dirty="0">
                <a:solidFill>
                  <a:srgbClr val="000000"/>
                </a:solidFill>
                <a:effectLst/>
                <a:latin typeface="Helvetica"/>
                <a:ea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dirty="0">
                <a:solidFill>
                  <a:srgbClr val="000000"/>
                </a:solidFill>
                <a:effectLst/>
                <a:latin typeface="Helvetica"/>
                <a:ea typeface="Helvetica"/>
                <a:cs typeface="Helvetica"/>
              </a:rPr>
              <a:t>Oplysningerne i dette PowerPoint-træningsdokument er af rådgivende og informativ karakter. Det er hverken en standard eller en forskrift. Det skaber ikke nye juridiske forpligtelser og ændrer heller ikke eksisterende forpligtelser baseret på sundhedslovgivning og -politik.</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66117"/>
            <a:ext cx="5453624"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det følgende vil du lære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Risici ved tømning af poser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Specifik vejledning og god praksis ved tømning af små og store poser</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din egen slide, giv venligst en kort oversigt over indholdet. </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4"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28371"/>
            <a:ext cx="4225063"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Tømning af poser understøttes af indkapsling, udsugning/ventilation og personligt beskyttelsesudstyr, som er tre af de fem vigtigste teknikker til begrænsning af støv.</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da" sz="1050" b="1" i="0" strike="noStrike" cap="none" spc="50" baseline="0" dirty="0">
                <a:solidFill>
                  <a:srgbClr val="EF9A2E"/>
                </a:solidFill>
                <a:effectLst/>
                <a:latin typeface="Futura Medium"/>
                <a:ea typeface="Futura Medium"/>
                <a:cs typeface="Futura Medium"/>
              </a:rPr>
              <a:t>GOD HYGIEJNE PÅ ARBEJDSPLADSEN</a:t>
            </a:r>
          </a:p>
          <a:p>
            <a:r>
              <a:rPr lang="da" sz="1200" b="0" i="0" strike="noStrike" cap="none" spc="0" baseline="0" dirty="0">
                <a:solidFill>
                  <a:srgbClr val="000000"/>
                </a:solidFill>
                <a:effectLst/>
                <a:latin typeface="Calibri"/>
                <a:ea typeface="Calibri"/>
                <a:cs typeface="Calibri"/>
              </a:rPr>
              <a:t>Du kan forhindre støv i at samle sig over tid ved at vaske dit arbejdstøj og støvsuge støv produceret af processerne</a:t>
            </a:r>
            <a:r>
              <a:rPr lang="da" sz="1200" dirty="0">
                <a:solidFill>
                  <a:srgbClr val="000000"/>
                </a:solidFill>
                <a:latin typeface="Calibri"/>
                <a:ea typeface="Calibri"/>
                <a:cs typeface="Calibri"/>
              </a:rPr>
              <a:t> </a:t>
            </a:r>
            <a:r>
              <a:rPr lang="da" sz="1200" b="0" i="0" strike="noStrike" cap="none" spc="0" baseline="0" dirty="0">
                <a:solidFill>
                  <a:srgbClr val="000000"/>
                </a:solidFill>
                <a:effectLst/>
                <a:latin typeface="Calibri"/>
                <a:ea typeface="Calibri"/>
                <a:cs typeface="Calibri"/>
              </a:rPr>
              <a:t>– et rent arbejdsområde er sikkert arbejdsområde</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udskift forurenet luft med ren luft.</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Denne aktivitet kan være meget støvet</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GENERERER TØMNING AF POSER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Tømning af poser får støv til at blive luftbåret, når indholdet kommer ud af posen</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Hurtig tømning af poser genererer meget støv, reducerer luftkvaliteten og udsætter medarbejderne potentielt for RCS </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Fine, tørre, pulveriserede materialer vil generere mest luftbåret støv ved håndtering.</a:t>
            </a:r>
          </a:p>
          <a:p>
            <a:pPr>
              <a:lnSpc>
                <a:spcPts val="2400"/>
              </a:lnSpc>
            </a:pPr>
            <a:r>
              <a:rPr lang="da" sz="1800" b="0" i="0" strike="noStrike" cap="none" spc="0" baseline="0">
                <a:solidFill>
                  <a:srgbClr val="000000"/>
                </a:solidFill>
                <a:effectLst/>
                <a:latin typeface="Helvetica"/>
                <a:ea typeface="Helvetica"/>
                <a:cs typeface="Helvetica"/>
              </a:rPr>
              <a:t>Denne træningspakke dækker to posetyper, som hver især kræver en forskellig tilgang for at håndtere sikkert.</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23254" y="1815713"/>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da" sz="2800" b="1" i="0" strike="noStrike" cap="none" spc="0" baseline="0">
                <a:solidFill>
                  <a:srgbClr val="F6A317"/>
                </a:solidFill>
                <a:effectLst/>
                <a:latin typeface="Helvetica"/>
                <a:ea typeface="Helvetica"/>
                <a:cs typeface="Helvetica"/>
              </a:rPr>
              <a:t>SMÅ POSER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390038" cy="4042262"/>
          </a:xfrm>
        </p:spPr>
        <p:txBody>
          <a:bodyPr anchor="t"/>
          <a:lstStyle/>
          <a:p>
            <a:pPr>
              <a:lnSpc>
                <a:spcPts val="2200"/>
              </a:lnSpc>
              <a:spcAft>
                <a:spcPts val="1000"/>
              </a:spcAft>
            </a:pPr>
            <a:r>
              <a:rPr lang="da" sz="1800" b="0" i="0" strike="noStrike" cap="none" spc="0" baseline="0" dirty="0">
                <a:solidFill>
                  <a:srgbClr val="000000"/>
                </a:solidFill>
                <a:effectLst/>
                <a:latin typeface="Helvetica"/>
                <a:ea typeface="Helvetica"/>
                <a:cs typeface="Helvetica"/>
              </a:rPr>
              <a:t>For at minimere støvdannelse ved tømning af poser:</a:t>
            </a:r>
          </a:p>
          <a:p>
            <a:pPr marL="285750" indent="-285750">
              <a:lnSpc>
                <a:spcPts val="2100"/>
              </a:lnSpc>
              <a:spcBef>
                <a:spcPts val="2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Brug automatiske eller semi-automatiske affaldsstationer, hvor det er muligt.</a:t>
            </a:r>
          </a:p>
          <a:p>
            <a:pPr marL="285750" indent="-285750">
              <a:lnSpc>
                <a:spcPts val="2100"/>
              </a:lnSpc>
              <a:spcBef>
                <a:spcPts val="2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Hvis processen ikke kan automatiseres, skal den udføres </a:t>
            </a:r>
            <a:br>
              <a:rPr lang="da" sz="1800" b="0" i="0" strike="noStrike" cap="none" spc="0" baseline="0" dirty="0">
                <a:solidFill>
                  <a:srgbClr val="000000"/>
                </a:solidFill>
                <a:effectLst/>
                <a:latin typeface="Helvetica"/>
                <a:ea typeface="Helvetica"/>
                <a:cs typeface="Helvetica"/>
              </a:rPr>
            </a:br>
            <a:r>
              <a:rPr lang="da" sz="1800" b="0" i="0" strike="noStrike" cap="none" spc="0" baseline="0" dirty="0">
                <a:solidFill>
                  <a:srgbClr val="000000"/>
                </a:solidFill>
                <a:effectLst/>
                <a:latin typeface="Helvetica"/>
                <a:ea typeface="Helvetica"/>
                <a:cs typeface="Helvetica"/>
              </a:rPr>
              <a:t>i et lukket miljø. Brug en manuel station til tømning af poser udstyret med udsugning, hvis muligt.</a:t>
            </a:r>
          </a:p>
          <a:p>
            <a:pPr marL="285750" indent="-285750">
              <a:lnSpc>
                <a:spcPts val="2100"/>
              </a:lnSpc>
              <a:spcBef>
                <a:spcPts val="2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Tip posens indhold forsigtigt og hold den åbne ende væk fra dig.</a:t>
            </a:r>
          </a:p>
          <a:p>
            <a:pPr marL="285750" indent="-285750">
              <a:lnSpc>
                <a:spcPts val="2100"/>
              </a:lnSpc>
              <a:spcBef>
                <a:spcPts val="2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Rul tomme poser op inde i ekstraktionszonen.</a:t>
            </a:r>
          </a:p>
          <a:p>
            <a:pPr marL="285750" indent="-285750">
              <a:lnSpc>
                <a:spcPts val="2100"/>
              </a:lnSpc>
              <a:spcBef>
                <a:spcPts val="2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Brug personligt beskyttelsesudstyr, hvis ikke andre beskyttelsesmetoder er tilgængelige.</a:t>
            </a:r>
          </a:p>
          <a:p>
            <a:pPr marL="285750" indent="-285750">
              <a:lnSpc>
                <a:spcPts val="2100"/>
              </a:lnSpc>
              <a:spcBef>
                <a:spcPts val="2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Bortskaf tomme poser i en stor plastiksæk. Sørg for, at det ikke flyder over. Sækken skal forsegles før bortskaffelse.</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BULK BAGS (STORE POSER)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For at minimere støvdannelse ved tømning af poser:</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Brug automatiske stationer til tømning af poser, hvor det er muligt. De sikrer, at poserne er godt forseglede og har systemer til at fange støv og kontrollere materialestrømmen.</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Brug personligt beskyttelsesudstyr, når du åbner eller skærer store poser manuelt.</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 tomme poser må ikke presses sammen manuelt. Smid dem i en stor plastiksæk. Undgå at overfylde plastiksækken. Sækken skal forsegles før bortskaffelse.</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da" sz="2800" b="1" i="0" strike="noStrike" cap="none" spc="0" baseline="0">
                <a:solidFill>
                  <a:srgbClr val="F6A317"/>
                </a:solidFill>
                <a:effectLst/>
                <a:latin typeface="Helvetica"/>
                <a:ea typeface="Helvetica"/>
                <a:cs typeface="Helvetica"/>
              </a:rPr>
              <a:t>ANBEFALINGER TIL TØMNING AF POSER</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228677" cy="3201832"/>
          </a:xfrm>
        </p:spPr>
        <p:txBody>
          <a:bodyPr/>
          <a:lstStyle/>
          <a:p>
            <a:pPr>
              <a:lnSpc>
                <a:spcPct val="100000"/>
              </a:lnSpc>
              <a:buSzPct val="85000"/>
            </a:pPr>
            <a:r>
              <a:rPr lang="da" sz="1600" b="1" i="0" strike="noStrike" cap="none" spc="0" baseline="0" dirty="0">
                <a:solidFill>
                  <a:srgbClr val="000000"/>
                </a:solidFill>
                <a:effectLst/>
                <a:latin typeface="Helvetica"/>
                <a:ea typeface="Helvetica"/>
                <a:cs typeface="Helvetica"/>
              </a:rPr>
              <a:t>DET ANBEFALES, AT DU</a:t>
            </a:r>
          </a:p>
          <a:p>
            <a:pPr marL="342900" indent="-34290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Sørger for, at udsugningen til støv fungerer korrekt</a:t>
            </a:r>
          </a:p>
          <a:p>
            <a:pPr marL="342900" indent="-34290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Ser efter tegn på skader eller dårlig funktion og rapporterer fejl</a:t>
            </a:r>
          </a:p>
          <a:p>
            <a:pPr marL="342900" indent="-34290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personligt beskyttelsesudstyr (f.eks. en støvmaske), hvis andre former for beskyttelse ikke er tilgængelige </a:t>
            </a:r>
          </a:p>
          <a:p>
            <a:pPr marL="342900" indent="-34290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Rydder op omgående med en støvsuger eller våd klud i tilfælde af spild. </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Tømmer indholdet af små poser for hurtigt</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Lader affaldsbeholderne flyde over</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Gør rent med en tør børste eller trykluft</a:t>
            </a:r>
          </a:p>
          <a:p>
            <a:pPr marL="342900" indent="-342900">
              <a:lnSpc>
                <a:spcPct val="100000"/>
              </a:lnSpc>
              <a:buSzPct val="85000"/>
              <a:buFont typeface=".Apple Color Emoji UI"/>
              <a:buChar char="✅"/>
            </a:pPr>
            <a:endParaRPr lang="en-GB" dirty="0"/>
          </a:p>
          <a:p>
            <a:pPr marL="285750" indent="-285750">
              <a:lnSpc>
                <a:spcPct val="100000"/>
              </a:lnSpc>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26016"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771475" cy="3682369"/>
          </a:xfrm>
        </p:spPr>
        <p:txBody>
          <a:bodyPr lIns="91440" tIns="45720" rIns="91440" bIns="45720" anchor="t"/>
          <a:lstStyle/>
          <a:p>
            <a:pPr>
              <a:lnSpc>
                <a:spcPts val="2400"/>
              </a:lnSpc>
            </a:pPr>
            <a:r>
              <a:rPr lang="da" sz="1800" b="0" i="0" strike="noStrike" cap="none" spc="0" baseline="0" dirty="0">
                <a:solidFill>
                  <a:srgbClr val="000000"/>
                </a:solidFill>
                <a:effectLst/>
                <a:latin typeface="Helvetica"/>
                <a:ea typeface="Helvetica"/>
                <a:cs typeface="Helvetica"/>
              </a:rPr>
              <a:t>Tømning af poser kan medføre eksponering til RCS For at beskytte dit helbred, husk følgende:</a:t>
            </a:r>
          </a:p>
          <a:p>
            <a:pPr marL="285750" indent="-285750">
              <a:lnSpc>
                <a:spcPts val="2400"/>
              </a:lnSpc>
              <a:buClr>
                <a:srgbClr val="F1B600"/>
              </a:buClr>
              <a:buSzPct val="120000"/>
              <a:buFont typeface="Wingdings" pitchFamily="2" charset="2"/>
              <a:buChar char="q"/>
            </a:pPr>
            <a:r>
              <a:rPr lang="da" sz="1800" dirty="0">
                <a:solidFill>
                  <a:srgbClr val="000000"/>
                </a:solidFill>
                <a:latin typeface="Helvetica"/>
                <a:ea typeface="Helvetica"/>
                <a:cs typeface="Helvetica"/>
              </a:rPr>
              <a:t>Kontrollér</a:t>
            </a:r>
            <a:r>
              <a:rPr lang="da" sz="1800" b="0" i="0" strike="noStrike" cap="none" spc="0" baseline="0" dirty="0">
                <a:solidFill>
                  <a:srgbClr val="000000"/>
                </a:solidFill>
                <a:effectLst/>
                <a:latin typeface="Helvetica"/>
                <a:ea typeface="Helvetica"/>
                <a:cs typeface="Helvetica"/>
              </a:rPr>
              <a:t>, at ventilations- og udsugningssystemerne er tændte (hvis tilgængelige)</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Brug altid maskinerne, hvis de er til rådighed.</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Bortskaf tomme poser forsigtigt for at begrænse støvdannelse</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Tør spild op omgående</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tømning af poser – små poser (Opgaveark 2.2.1a)</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tømning af poser – store poser (Opgaveark 2.2.1b)</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5" history="0"/>
              </a:rPr>
              <a:t>NEPSI Guide for SMV'er</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da" sz="1800" b="0" i="0" strike="noStrike" cap="none" spc="0" baseline="0" dirty="0">
                <a:solidFill>
                  <a:srgbClr val="000000"/>
                </a:solidFill>
                <a:effectLst/>
                <a:latin typeface="Calibri"/>
                <a:ea typeface="Calibri"/>
                <a:cs typeface="Calibri"/>
              </a:rPr>
              <a:t>Besøg NEPSI E-Learning Platform på </a:t>
            </a:r>
            <a:r>
              <a:rPr lang="da" sz="1800" b="0" i="0" strike="noStrike" cap="none" spc="0" baseline="0" dirty="0">
                <a:solidFill>
                  <a:srgbClr val="000000"/>
                </a:solidFill>
                <a:effectLst/>
                <a:latin typeface="Calibri"/>
                <a:ea typeface="Calibri"/>
                <a:cs typeface="Calibri"/>
                <a:hlinkClick r:id="rId6" history="0"/>
              </a:rPr>
              <a:t>training.nepsi.eu</a:t>
            </a:r>
            <a:r>
              <a:rPr lang="da" sz="1800"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57BDF88E-6128-4FC2-9BDD-29A747C348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121</TotalTime>
  <Words>1368</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27</cp:revision>
  <dcterms:created xsi:type="dcterms:W3CDTF">2020-01-29T17:43:15Z</dcterms:created>
  <dcterms:modified xsi:type="dcterms:W3CDTF">2024-11-13T12:28:23Z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