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64EE62-B3BD-4C2A-867A-C6B7233C8BC8}" v="5" dt="2022-10-05T15:46:25.762"/>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84150" autoAdjust="0"/>
  </p:normalViewPr>
  <p:slideViewPr>
    <p:cSldViewPr snapToGrid="0">
      <p:cViewPr varScale="1">
        <p:scale>
          <a:sx n="102" d="100"/>
          <a:sy n="102" d="100"/>
        </p:scale>
        <p:origin x="1040"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Nadmierne narażenie na respirabilną krzemionkę krystaliczną (RKK) może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długiej perspektywie prowadzić do poważnych problemów zdrowotnych pracowników. Z tego powodu ważne jest, by wszyscy pracownicy znali dobre praktyki, które ograniczają lub eliminują narażenie na pył krzemionki.</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Niniejsze szkolenie zawiera wytyczne dotyczące opróżniania małych</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dużych worków wypełnionych materiałami zawierającymi krzemionkę krystaliczną.</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Procesy opróżniania worków</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nieprawidłowe obchodzenie się</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pustymi workami mogą prowadzić do wysokiego poziomu narażenia na pył. W związku</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tym należy stosować dobre praktyki dotyczące opróżniania worków. W przypadku małych worków zalecane jest stosowanie automatycznych lub półautomatycznych stanowisk do opróżniania.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Procesy opróżniania worków</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nieprawidłowe obchodzenie się</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pustymi workami może prowadzić do wysokiego poziomu narażenia na pył. W związku</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tym należy stosować dobre praktyki dotyczące opróżniania worków. W przypadku małych worków zalecane jest stosowanie automatycznych lub półautomatycznych stanowisk do opróżniania.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Choć nie zawsze jest to konieczne, aby ograniczyć ryzyko błędu ludzkiego</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uszkodzenia ciała, zalecane jest stosowanie automatycznych lub półautomatycznych stacji opróżniania worków.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Zgniatanie worków wytwarza duże ilości pyłu. Pracownicy powinni zwijać puste worki</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strefie odpylania.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Opróżniając małe worki, pamiętaj</a:t>
            </a:r>
            <a:r>
              <a:rPr lang="en-IN" sz="1200" b="0" i="0" strike="noStrike" cap="none" spc="0" baseline="0" dirty="0">
                <a:solidFill>
                  <a:srgbClr val="000000"/>
                </a:solidFill>
                <a:effectLst/>
                <a:latin typeface="+mn-lt"/>
                <a:ea typeface="Calibri"/>
                <a:cs typeface="Calibri"/>
              </a:rPr>
              <a:t> o </a:t>
            </a:r>
            <a:r>
              <a:rPr lang="pl" sz="1200" b="0" i="0" strike="noStrike" cap="none" spc="0" baseline="0" dirty="0">
                <a:solidFill>
                  <a:srgbClr val="000000"/>
                </a:solidFill>
                <a:effectLst/>
                <a:latin typeface="+mn-lt"/>
                <a:ea typeface="Calibri"/>
                <a:cs typeface="Calibri"/>
              </a:rPr>
              <a:t>kierowaniu jego otwartego końca od siebie.  Aby całkowicie zapobiegać wytwarzaniu pyłu, opróżniaj worki do dużego worka foliowego, utrzymywanego</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pozycji otwartej przez metalową ramę. </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Duże worki wiążą się</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większymi oszczędnościami</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są bardziej ekologiczne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porównaniu do korzystania</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większej ilości małych worków. Duży worek może zawierać taką samą ilość materiału co cała paleta małych worków. W związku</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tym, gdy są one pełne, są zbyt ciężkie, by móc je obsługiwać bez pomocy maszyny.</a:t>
            </a:r>
          </a:p>
          <a:p>
            <a:endParaRPr lang="en-GB" sz="1200" b="0" i="0" u="none" strike="noStrike" kern="1200" dirty="0">
              <a:solidFill>
                <a:schemeClr val="tx1"/>
              </a:solidFill>
              <a:effectLst/>
              <a:latin typeface="+mn-lt"/>
              <a:ea typeface="+mn-ea"/>
              <a:cs typeface="+mn-cs"/>
            </a:endParaRPr>
          </a:p>
          <a:p>
            <a:r>
              <a:rPr lang="pl" sz="1200" b="0" i="0" strike="noStrike" cap="none" spc="0" baseline="0" dirty="0">
                <a:solidFill>
                  <a:srgbClr val="000000"/>
                </a:solidFill>
                <a:effectLst/>
                <a:latin typeface="+mn-lt"/>
                <a:ea typeface="Calibri"/>
                <a:cs typeface="Calibri"/>
              </a:rPr>
              <a:t>Podczas opróżniania dużych worków poprzez ich rozcinanie zalecane jest stosowanie ŚOI.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Przed rozpoczęciem procesu opróżniania worka należy upewnić się, że systemy wentylacji</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odpylania działają. W przypadku podejrzenia problemu należy skontaktować się</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kierownikiem znajdującym się na terenie zakładu. Należy pamiętać</a:t>
            </a:r>
            <a:r>
              <a:rPr lang="en-IN" sz="1200" b="0" i="0" strike="noStrike" cap="none" spc="0" baseline="0" dirty="0">
                <a:solidFill>
                  <a:srgbClr val="000000"/>
                </a:solidFill>
                <a:effectLst/>
                <a:latin typeface="+mn-lt"/>
                <a:ea typeface="Calibri"/>
                <a:cs typeface="Calibri"/>
              </a:rPr>
              <a:t> o </a:t>
            </a:r>
            <a:r>
              <a:rPr lang="pl" sz="1200" b="0" i="0" strike="noStrike" cap="none" spc="0" baseline="0" dirty="0">
                <a:solidFill>
                  <a:srgbClr val="000000"/>
                </a:solidFill>
                <a:effectLst/>
                <a:latin typeface="+mn-lt"/>
                <a:ea typeface="Calibri"/>
                <a:cs typeface="Calibri"/>
              </a:rPr>
              <a:t>sprawdzaniu czynników zewnętrznych, takich jak przeciągi, które mogą wywierać duży wpływ na systemy wentylacyjne.</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Gdy dostępny jest sprzęt pomocniczy, należy</a:t>
            </a:r>
            <a:r>
              <a:rPr lang="en-IN" sz="1200" b="0" i="0" strike="noStrike" cap="none" spc="0" baseline="0" dirty="0">
                <a:solidFill>
                  <a:srgbClr val="000000"/>
                </a:solidFill>
                <a:effectLst/>
                <a:latin typeface="+mn-lt"/>
                <a:ea typeface="Calibri"/>
                <a:cs typeface="Calibri"/>
              </a:rPr>
              <a:t> z </a:t>
            </a:r>
            <a:r>
              <a:rPr lang="pl" sz="1200" b="0" i="0" strike="noStrike" cap="none" spc="0" baseline="0" dirty="0">
                <a:solidFill>
                  <a:srgbClr val="000000"/>
                </a:solidFill>
                <a:effectLst/>
                <a:latin typeface="+mn-lt"/>
                <a:ea typeface="Calibri"/>
                <a:cs typeface="Calibri"/>
              </a:rPr>
              <a:t>niego korzystać</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celu ograniczenia ryzyka wystąpienia błędu ludzkiego lub uszkodzenia ciała. Aby unikać niepotrzebnego rozsypania materiału, mogącego powodować dodatkowe zagrożenia, nigdy nie należy przepełniać worków. W przypadku rozsypania materiału należy natychmiast go usunąć, stosując metody czyszczenia na mokro lub na sucho.</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l" sz="1000" b="0" i="0" strike="noStrike" cap="none" spc="0" baseline="0">
                <a:solidFill>
                  <a:srgbClr val="000000"/>
                </a:solidFill>
                <a:effectLst/>
                <a:latin typeface="Helvetica"/>
                <a:ea typeface="Helvetica"/>
                <a:cs typeface="Helvetica"/>
              </a:rPr>
              <a:t>Niniejszy pakiet szkoleniowy stanowi część Przewodnika dobrych praktyk NEPSI, który znaleźć można na stronie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242479" y="429114"/>
            <a:ext cx="35748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l" sz="1400" b="1" i="0" strike="noStrike" cap="none" spc="0" baseline="0" dirty="0">
                <a:solidFill>
                  <a:srgbClr val="F6A317"/>
                </a:solidFill>
                <a:effectLst/>
                <a:latin typeface="Helvetica"/>
                <a:ea typeface="Helvetica"/>
                <a:cs typeface="Helvetica"/>
              </a:rPr>
              <a:t>DOBRE PRAKTYKI DOTYCZĄCE OPRÓŻNIANIA WORKÓW – SZKOLENIE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7064294" cy="850900"/>
          </a:xfrm>
        </p:spPr>
        <p:txBody>
          <a:bodyPr anchor="t"/>
          <a:lstStyle/>
          <a:p>
            <a:pPr>
              <a:lnSpc>
                <a:spcPct val="100000"/>
              </a:lnSpc>
            </a:pPr>
            <a:r>
              <a:rPr lang="pl" sz="2800" b="1" i="0" strike="noStrike" cap="none" spc="0" baseline="0" dirty="0">
                <a:solidFill>
                  <a:srgbClr val="FFFFFF"/>
                </a:solidFill>
                <a:effectLst/>
                <a:latin typeface="Helvetica"/>
                <a:ea typeface="Helvetica"/>
                <a:cs typeface="Helvetica"/>
              </a:rPr>
              <a:t>DOBRE PRAKTYKI DOTYCZĄCE OPRÓŻNIANIA WORKÓW – SZKOLENIE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8063345" y="249382"/>
            <a:ext cx="3782291" cy="803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l" sz="2800" b="1" i="0" strike="noStrike" cap="none" spc="0" baseline="0">
                <a:solidFill>
                  <a:srgbClr val="F6A317"/>
                </a:solidFill>
                <a:effectLst/>
                <a:latin typeface="Helvetica"/>
                <a:ea typeface="Helvetica"/>
                <a:cs typeface="Helvetica"/>
              </a:rPr>
              <a:t>WSTĘP (DLA INSTRUKTORA)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l" sz="1800" b="0" i="0" strike="noStrike" cap="none" spc="0" baseline="0" dirty="0">
                <a:solidFill>
                  <a:srgbClr val="000000"/>
                </a:solidFill>
                <a:effectLst/>
                <a:latin typeface="Helvetica"/>
                <a:ea typeface="Helvetica"/>
                <a:cs typeface="Helvetica"/>
              </a:rPr>
              <a:t>NEPSI przygotował zestaw materiałów edukacyjnych do wykorzystania na etapie szkoleniowym procesu wdrażania Dobrych praktyk NEPSI. </a:t>
            </a:r>
          </a:p>
          <a:p>
            <a:pPr>
              <a:lnSpc>
                <a:spcPts val="2400"/>
              </a:lnSpc>
            </a:pPr>
            <a:r>
              <a:rPr lang="pl" sz="1800" b="0" i="0" strike="noStrike" cap="none" spc="0" baseline="0" dirty="0">
                <a:solidFill>
                  <a:srgbClr val="000000"/>
                </a:solidFill>
                <a:effectLst/>
                <a:latin typeface="Helvetica"/>
                <a:ea typeface="Helvetica"/>
                <a:cs typeface="Helvetica"/>
              </a:rPr>
              <a:t>Każda</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prezentacji szkoleniowych omawia temat istotny dla pracowników wszystkich branż stosujących materiały zawierające krzemionkę krystaliczną. Prezentacje zawierają informacje</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związanych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danym tematem zagrożeniach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narażenia na pył, jak również dobre praktyki</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dostępne środki umożliwiające ograniczanie tych zagrożeń. Szkolenie ma na celu zapewnienie informacji</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wiedzy pracownikom, aby mogli skutecznie stosować środki kontroli</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ograniczać narażenie na respirabilną krzemionkę krystaliczną (RKK)</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miejscu pracy.</a:t>
            </a:r>
          </a:p>
          <a:p>
            <a:pPr>
              <a:lnSpc>
                <a:spcPts val="2400"/>
              </a:lnSpc>
            </a:pPr>
            <a:r>
              <a:rPr lang="pl" sz="1800" b="0" i="0" strike="noStrike" cap="none" spc="0" baseline="0" dirty="0">
                <a:solidFill>
                  <a:srgbClr val="000000"/>
                </a:solidFill>
                <a:effectLst/>
                <a:latin typeface="Helvetica"/>
                <a:ea typeface="Helvetica"/>
                <a:cs typeface="Helvetica"/>
              </a:rPr>
              <a:t>Zgodnie</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potrzebami prosimy uzupełnić tę prezentację</a:t>
            </a:r>
            <a:r>
              <a:rPr lang="en-IN" sz="1800" b="0" i="0" strike="noStrike" cap="none" spc="0" baseline="0" dirty="0">
                <a:solidFill>
                  <a:srgbClr val="000000"/>
                </a:solidFill>
                <a:effectLst/>
                <a:latin typeface="Helvetica"/>
                <a:ea typeface="Helvetica"/>
                <a:cs typeface="Helvetica"/>
              </a:rPr>
              <a:t> o </a:t>
            </a:r>
            <a:r>
              <a:rPr lang="pl" sz="1800" b="0" i="0" strike="noStrike" cap="none" spc="0" baseline="0" dirty="0">
                <a:solidFill>
                  <a:srgbClr val="000000"/>
                </a:solidFill>
                <a:effectLst/>
                <a:latin typeface="Helvetica"/>
                <a:ea typeface="Helvetica"/>
                <a:cs typeface="Helvetica"/>
              </a:rPr>
              <a:t>dodatkowe informacje na pustych slajdach</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polach tekstowych do tego przeznaczonych.</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l" sz="2800" b="1" i="0" strike="noStrike" cap="none" spc="0" baseline="0">
                <a:solidFill>
                  <a:srgbClr val="F6A317"/>
                </a:solidFill>
                <a:effectLst/>
                <a:latin typeface="Helvetica"/>
                <a:ea typeface="Helvetica"/>
                <a:cs typeface="Helvetica"/>
              </a:rPr>
              <a:t>UWAGA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2" y="2362676"/>
            <a:ext cx="10694321"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l" sz="1800" b="0" i="0" strike="noStrike" cap="none" spc="0" baseline="0" dirty="0">
                <a:solidFill>
                  <a:srgbClr val="000000"/>
                </a:solidFill>
                <a:effectLst/>
                <a:latin typeface="Helvetica"/>
                <a:ea typeface="Helvetica"/>
                <a:cs typeface="Helvetica"/>
              </a:rPr>
              <a:t>Niniejsza prezentacja szkoleniowa ma charakter doradczy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zawiera treści informacyjne. Przedstawione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niej informacje nie stanowią norm ani przepisów. Nie tworzą także nowych zobowiązań ani nie zmieniają zobowiązań już istniejących,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przepisów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polityki zdrowotnej.</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l" sz="2800" b="1" i="0" strike="noStrike" cap="none" spc="0" baseline="0">
                <a:solidFill>
                  <a:srgbClr val="F6A317"/>
                </a:solidFill>
                <a:effectLst/>
                <a:latin typeface="Helvetica"/>
                <a:ea typeface="Helvetica"/>
                <a:cs typeface="Helvetica"/>
              </a:rPr>
              <a:t>WSTĘP</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pPr>
            <a:r>
              <a:rPr lang="pl" sz="1800" b="1" i="0" strike="noStrike" cap="none" spc="0" baseline="0" dirty="0">
                <a:solidFill>
                  <a:srgbClr val="000000"/>
                </a:solidFill>
                <a:effectLst/>
                <a:latin typeface="Helvetica"/>
                <a:ea typeface="Helvetica"/>
                <a:cs typeface="Helvetica"/>
              </a:rPr>
              <a:t>Zdobycie wiedzy na temat tego, jak się chronić przez zagrożeniami dla zdrowia związanymi</a:t>
            </a:r>
            <a:r>
              <a:rPr lang="en-IN" sz="1800" b="1" i="0" strike="noStrike" cap="none" spc="0" baseline="0" dirty="0">
                <a:solidFill>
                  <a:srgbClr val="000000"/>
                </a:solidFill>
                <a:effectLst/>
                <a:latin typeface="Helvetica"/>
                <a:ea typeface="Helvetica"/>
                <a:cs typeface="Helvetica"/>
              </a:rPr>
              <a:t> z </a:t>
            </a:r>
            <a:r>
              <a:rPr lang="pl" sz="1800" b="1" i="0" strike="noStrike" cap="none" spc="0" baseline="0" dirty="0">
                <a:solidFill>
                  <a:srgbClr val="000000"/>
                </a:solidFill>
                <a:effectLst/>
                <a:latin typeface="Helvetica"/>
                <a:ea typeface="Helvetica"/>
                <a:cs typeface="Helvetica"/>
              </a:rPr>
              <a:t>pracą, to priorytet.</a:t>
            </a:r>
          </a:p>
          <a:p>
            <a:pPr>
              <a:lnSpc>
                <a:spcPts val="2400"/>
              </a:lnSpc>
            </a:pPr>
            <a:r>
              <a:rPr lang="pl" sz="1800" b="0" i="0" strike="noStrike" cap="none" spc="0" baseline="0" dirty="0">
                <a:solidFill>
                  <a:srgbClr val="000000"/>
                </a:solidFill>
                <a:effectLst/>
                <a:latin typeface="Helvetica"/>
                <a:ea typeface="Helvetica"/>
                <a:cs typeface="Helvetica"/>
              </a:rPr>
              <a:t>Niniejsze szkolenie pozwala zdobyć wiedzę na temat:</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Zagrożeń związanych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opróżnianiem worków</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Konkretnych wytycznych</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dobrych praktyk dotyczących opróżniania małych</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dużych worków</a:t>
            </a:r>
          </a:p>
          <a:p>
            <a:pPr marL="285750" indent="-285750">
              <a:lnSpc>
                <a:spcPts val="2400"/>
              </a:lnSpc>
              <a:buFont typeface="Arial" panose="020B0604020202020204" pitchFamily="34" charset="0"/>
              <a:buChar char="•"/>
            </a:pPr>
            <a:r>
              <a:rPr lang="pl" sz="1800" b="0" i="0" strike="noStrike" cap="none" spc="0" baseline="0" dirty="0">
                <a:solidFill>
                  <a:srgbClr val="FF0000"/>
                </a:solidFill>
                <a:effectLst/>
                <a:latin typeface="Helvetica"/>
                <a:ea typeface="Helvetica"/>
                <a:cs typeface="Helvetica"/>
              </a:rPr>
              <a:t>Miejsce na tekst instruktora –</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przypadku dodania własnego slajdu należy podać krótki opis materiału</a:t>
            </a:r>
          </a:p>
          <a:p>
            <a:pPr marL="285750" indent="-285750">
              <a:lnSpc>
                <a:spcPts val="2400"/>
              </a:lnSpc>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METODY KONTROLI PYŁU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709157"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Procesy opróżniania worków wspomagane są przez zastosowanie zamkniętej przestrzeni, systemów odpylania/</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wentylacyjnych oraz ŚOI, które stanowią trzy</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pięciu głównych metod kontroli pyłu.</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DOBRA HIGIENA / SPRZĄTANIE</a:t>
            </a:r>
          </a:p>
          <a:p>
            <a:r>
              <a:rPr lang="pl" sz="1200" b="0" i="0" strike="noStrike" cap="none" spc="0" baseline="0" dirty="0">
                <a:solidFill>
                  <a:srgbClr val="000000"/>
                </a:solidFill>
                <a:effectLst/>
                <a:latin typeface="Calibri"/>
                <a:ea typeface="Calibri"/>
                <a:cs typeface="Calibri"/>
              </a:rPr>
              <a:t>Pranie odzieży roboczej</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odkurzanie pyłu wytwarzanego</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procesach zapobiegają gromadzeniu się pyłu</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biegiem czasu – czyste miejsce pracy jest bezpieczne.</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ZAMKNIĘTA PRZESTRZEŃ</a:t>
            </a:r>
          </a:p>
          <a:p>
            <a:pPr>
              <a:spcAft>
                <a:spcPts val="300"/>
              </a:spcAft>
            </a:pPr>
            <a:r>
              <a:rPr lang="pl" sz="1200" b="0" i="0" strike="noStrike" cap="none" spc="0" baseline="0" dirty="0">
                <a:solidFill>
                  <a:srgbClr val="000000"/>
                </a:solidFill>
                <a:effectLst/>
                <a:latin typeface="Calibri"/>
                <a:ea typeface="Calibri"/>
                <a:cs typeface="Calibri"/>
              </a:rPr>
              <a:t>Prowadzenie procesów wytwarzających RKK</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szczelnym środowisku zapobiega narażeniu na pył</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a:t>
            </a:r>
          </a:p>
          <a:p>
            <a:pPr>
              <a:spcAft>
                <a:spcPts val="300"/>
              </a:spcAft>
            </a:pPr>
            <a:endParaRPr lang="en-US" dirty="0"/>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ODPYLANIE/WENTYLACJA</a:t>
            </a:r>
          </a:p>
          <a:p>
            <a:pPr>
              <a:spcAft>
                <a:spcPts val="300"/>
              </a:spcAft>
            </a:pPr>
            <a:r>
              <a:rPr lang="pl" sz="1200" b="0" i="0" strike="noStrike" cap="none" spc="0" baseline="0" dirty="0">
                <a:solidFill>
                  <a:srgbClr val="000000"/>
                </a:solidFill>
                <a:effectLst/>
                <a:latin typeface="Calibri"/>
                <a:ea typeface="Calibri"/>
                <a:cs typeface="Calibri"/>
              </a:rPr>
              <a:t>Wychwytywanie RKK</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 zanim zostaniemy na nią narażeni,</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zastępowanie zanieczyszczonego powietrza czystym powietrzem.</a:t>
            </a:r>
          </a:p>
          <a:p>
            <a:endParaRPr lang="en-US" dirty="0"/>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SPRZĘT OCHRONNY</a:t>
            </a:r>
          </a:p>
          <a:p>
            <a:r>
              <a:rPr lang="pl" sz="1200" b="0" i="0" strike="noStrike" cap="none" spc="0" baseline="0" dirty="0">
                <a:solidFill>
                  <a:srgbClr val="000000"/>
                </a:solidFill>
                <a:effectLst/>
                <a:latin typeface="Calibri"/>
                <a:ea typeface="Calibri"/>
                <a:cs typeface="Calibri"/>
              </a:rPr>
              <a:t>ŚOI (np. maski) chronią pracowników przed pyłem, gdy wszystkie inne środki kontroli nie zapewniają wystarczającej kontroli ryzyka związanego</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narażeniem.</a:t>
            </a:r>
          </a:p>
          <a:p>
            <a:endParaRPr lang="en-US" dirty="0"/>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WODA</a:t>
            </a:r>
          </a:p>
          <a:p>
            <a:pPr>
              <a:spcAft>
                <a:spcPts val="300"/>
              </a:spcAft>
            </a:pPr>
            <a:r>
              <a:rPr lang="pl" sz="1200" b="0" i="0" strike="noStrike" cap="none" spc="0" baseline="0" dirty="0">
                <a:solidFill>
                  <a:srgbClr val="000000"/>
                </a:solidFill>
                <a:effectLst/>
                <a:latin typeface="Calibri"/>
                <a:ea typeface="Calibri"/>
                <a:cs typeface="Calibri"/>
              </a:rPr>
              <a:t>Mokre procesy zapobiegają unoszeniu się pyłu</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powietrze, gdyż woda wychwytuje jego cząsteczki.</a:t>
            </a:r>
          </a:p>
          <a:p>
            <a:pPr>
              <a:spcAft>
                <a:spcPts val="300"/>
              </a:spcAft>
            </a:pPr>
            <a:endParaRPr lang="en-US" dirty="0"/>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750718"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ZAGROŻENIA ZWIĄZANE Z TYM DZIAŁANIEM</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Działanie to może wiązać się</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dużą ilością pyłu.</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Długoterminowe narażenie na wysoki poziom RKK może powodować ciężką chorobę płuc.</a:t>
            </a:r>
          </a:p>
          <a:p>
            <a:pPr>
              <a:lnSpc>
                <a:spcPts val="2400"/>
              </a:lnSpc>
            </a:pPr>
            <a:r>
              <a:rPr lang="pl" sz="1800" b="0" i="0" strike="noStrike" cap="none" spc="0" baseline="0" dirty="0">
                <a:solidFill>
                  <a:srgbClr val="000000"/>
                </a:solidFill>
                <a:effectLst/>
                <a:latin typeface="Helvetica"/>
                <a:ea typeface="Helvetica"/>
                <a:cs typeface="Helvetica"/>
              </a:rPr>
              <a:t>Ważne jest, byśmy każdego dnia chronili się przed narażeniem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a:t>
            </a:r>
          </a:p>
          <a:p>
            <a:pPr>
              <a:lnSpc>
                <a:spcPts val="2400"/>
              </a:lnSpc>
            </a:pPr>
            <a:r>
              <a:rPr lang="pl" sz="1800" b="0" i="0" strike="noStrike" cap="none" spc="0" baseline="0" dirty="0">
                <a:solidFill>
                  <a:srgbClr val="000000"/>
                </a:solidFill>
                <a:effectLst/>
                <a:latin typeface="Helvetica"/>
                <a:ea typeface="Helvetica"/>
                <a:cs typeface="Helvetica"/>
              </a:rPr>
              <a:t>Stosując dzisiaj dobre praktyki, chronimy swoje przyszłe zdrowie.</a:t>
            </a:r>
          </a:p>
          <a:p>
            <a:pPr>
              <a:lnSpc>
                <a:spcPts val="2400"/>
              </a:lnSpc>
            </a:pPr>
            <a:r>
              <a:rPr lang="pl" sz="1800" b="0" i="0" strike="noStrike" cap="none" spc="0" baseline="0" dirty="0">
                <a:solidFill>
                  <a:srgbClr val="000000"/>
                </a:solidFill>
                <a:effectLst/>
                <a:latin typeface="Helvetica"/>
                <a:ea typeface="Helvetica"/>
                <a:cs typeface="Helvetica"/>
              </a:rPr>
              <a:t>Jak spędzisz swoją emeryturę?</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JAK OPRÓŻNIANIE WORKÓW WYTWARZA RKK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6131556" cy="2938988"/>
          </a:xfrm>
        </p:spPr>
        <p:txBody>
          <a:bodyPr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Opróżnianie worków powoduje unoszenie się pyłu</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powietrze, gdy zawartość opuszcza worek.</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Szybkie opróżnianie worka wytwarza duże ilości pyłu, obniża jakość powietrza</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potencjalnie naraża pracowników na RKK. </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Drobne, suche, sproszkowane materiały wytwarzają podczas ich obsługi najwięcej pyłu zawieszonego</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a:t>
            </a:r>
          </a:p>
          <a:p>
            <a:pPr>
              <a:lnSpc>
                <a:spcPts val="2400"/>
              </a:lnSpc>
            </a:pPr>
            <a:r>
              <a:rPr lang="pl" sz="1800" b="0" i="0" strike="noStrike" cap="none" spc="0" baseline="0" dirty="0">
                <a:solidFill>
                  <a:srgbClr val="000000"/>
                </a:solidFill>
                <a:effectLst/>
                <a:latin typeface="Helvetica"/>
                <a:ea typeface="Helvetica"/>
                <a:cs typeface="Helvetica"/>
              </a:rPr>
              <a:t>Niniejszy pakiet szkoleniowy omawia dwa rodzaje worków, które wymagają różnych metod bezpiecznej obsługi.</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rotWithShape="1">
          <a:blip r:embed="rId3"/>
          <a:srcRect l="-30" t="11" r="6563" b="11"/>
          <a:stretch/>
        </p:blipFill>
        <p:spPr>
          <a:xfrm>
            <a:off x="6934200" y="1608138"/>
            <a:ext cx="4883150"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srcRect l="64" t="-13057" r="-192" b="-23114"/>
          <a:stretch>
            <a:fillRect/>
          </a:stretch>
        </p:blipFill>
        <p:spPr>
          <a:xfrm>
            <a:off x="7083271" y="2174301"/>
            <a:ext cx="4759601" cy="40422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l" sz="2800" b="1" i="0" strike="noStrike" cap="none" spc="0" baseline="0">
                <a:solidFill>
                  <a:srgbClr val="F6A317"/>
                </a:solidFill>
                <a:effectLst/>
                <a:latin typeface="Helvetica"/>
                <a:ea typeface="Helvetica"/>
                <a:cs typeface="Helvetica"/>
              </a:rPr>
              <a:t>MAŁE WORKI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131556" cy="4042262"/>
          </a:xfrm>
        </p:spPr>
        <p:txBody>
          <a:bodyPr anchor="t"/>
          <a:lstStyle/>
          <a:p>
            <a:pPr>
              <a:lnSpc>
                <a:spcPts val="2100"/>
              </a:lnSpc>
            </a:pPr>
            <a:r>
              <a:rPr lang="pl" b="0" i="0" strike="noStrike" cap="none" spc="0" baseline="0" dirty="0">
                <a:solidFill>
                  <a:srgbClr val="000000"/>
                </a:solidFill>
                <a:effectLst/>
                <a:latin typeface="Helvetica"/>
                <a:ea typeface="Helvetica"/>
                <a:cs typeface="Helvetica"/>
              </a:rPr>
              <a:t>Aby ograniczyć wytwarzanie pyłu podczas opróżniania worków:</a:t>
            </a:r>
          </a:p>
          <a:p>
            <a:pPr marL="285750" indent="-285750">
              <a:lnSpc>
                <a:spcPts val="2000"/>
              </a:lnSpc>
              <a:spcBef>
                <a:spcPts val="400"/>
              </a:spcBef>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Jeśli to możliwe, stosuj automatyczne lub półautomatyczne stacje opróżniania.</a:t>
            </a:r>
          </a:p>
          <a:p>
            <a:pPr marL="285750" indent="-285750">
              <a:lnSpc>
                <a:spcPts val="2000"/>
              </a:lnSpc>
              <a:spcBef>
                <a:spcPts val="400"/>
              </a:spcBef>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Procesy, które nie mogą być zautomatyzowane, powinny mieć miejsce</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zamkniętej przestrzeni. Korzystaj</a:t>
            </a:r>
            <a:r>
              <a:rPr lang="en-IN" b="0" i="0" strike="noStrike" cap="none" spc="0" baseline="0" dirty="0">
                <a:solidFill>
                  <a:srgbClr val="000000"/>
                </a:solidFill>
                <a:effectLst/>
                <a:latin typeface="Helvetica"/>
                <a:ea typeface="Helvetica"/>
                <a:cs typeface="Helvetica"/>
              </a:rPr>
              <a:t> z </a:t>
            </a:r>
            <a:r>
              <a:rPr lang="pl" b="0" i="0" strike="noStrike" cap="none" spc="0" baseline="0" dirty="0">
                <a:solidFill>
                  <a:srgbClr val="000000"/>
                </a:solidFill>
                <a:effectLst/>
                <a:latin typeface="Helvetica"/>
                <a:ea typeface="Helvetica"/>
                <a:cs typeface="Helvetica"/>
              </a:rPr>
              <a:t>ręcznej stacji opróżniania worków wyposażonej</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wentylację wyciągową, jeśli jest ona dostępna.</a:t>
            </a:r>
          </a:p>
          <a:p>
            <a:pPr marL="285750" indent="-285750">
              <a:lnSpc>
                <a:spcPts val="2000"/>
              </a:lnSpc>
              <a:spcBef>
                <a:spcPts val="400"/>
              </a:spcBef>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Ostrożnie wysypuj zawartość worka, kierując jego otwarty koniec od siebie. </a:t>
            </a:r>
          </a:p>
          <a:p>
            <a:pPr marL="285750" indent="-285750">
              <a:lnSpc>
                <a:spcPts val="2000"/>
              </a:lnSpc>
              <a:spcBef>
                <a:spcPts val="400"/>
              </a:spcBef>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Zwijaj puste worki</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strefie odpylania.</a:t>
            </a:r>
          </a:p>
          <a:p>
            <a:pPr marL="285750" indent="-285750">
              <a:lnSpc>
                <a:spcPts val="2000"/>
              </a:lnSpc>
              <a:spcBef>
                <a:spcPts val="400"/>
              </a:spcBef>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Gdy inne środki kontroli nie są dostępne, stosuj ŚOI.</a:t>
            </a:r>
          </a:p>
          <a:p>
            <a:pPr marL="285750" indent="-285750">
              <a:lnSpc>
                <a:spcPts val="2000"/>
              </a:lnSpc>
              <a:spcBef>
                <a:spcPts val="400"/>
              </a:spcBef>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Puste worki umieszczaj</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dużym worku foliowym. Nie dopuszczaj do jego przepełnienia. Szczelnie zamykaj worek foliowy przed jego usunięciem.</a:t>
            </a:r>
          </a:p>
        </p:txBody>
      </p:sp>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srcRect l="-15772" t="105" r="-15664" b="-3"/>
          <a:stretch>
            <a:fillRect/>
          </a:stretch>
        </p:blipFill>
        <p:spPr>
          <a:xfrm>
            <a:off x="6885709" y="1607983"/>
            <a:ext cx="5224462" cy="4437062"/>
          </a:xfrm>
          <a:prstGeom prst="rect">
            <a:avLst/>
          </a:prstGeom>
        </p:spPr>
      </p:pic>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6108465"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DUŻE WORKI (WORKI ZBIORCZE)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108468" cy="3682369"/>
          </a:xfrm>
        </p:spPr>
        <p:txBody>
          <a:bodyPr/>
          <a:lstStyle/>
          <a:p>
            <a:pPr>
              <a:lnSpc>
                <a:spcPts val="2400"/>
              </a:lnSpc>
            </a:pPr>
            <a:r>
              <a:rPr lang="pl" b="0" i="0" strike="noStrike" cap="none" spc="0" baseline="0" dirty="0">
                <a:solidFill>
                  <a:srgbClr val="000000"/>
                </a:solidFill>
                <a:effectLst/>
                <a:latin typeface="Helvetica"/>
                <a:ea typeface="Helvetica"/>
                <a:cs typeface="Helvetica"/>
              </a:rPr>
              <a:t>Aby ograniczyć wytwarzanie pyłu podczas opróżniania worków:</a:t>
            </a:r>
          </a:p>
          <a:p>
            <a:pPr marL="342900" indent="-342900">
              <a:lnSpc>
                <a:spcPts val="2400"/>
              </a:lnSpc>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Jeśli to możliwe, stosuj automatyczne stacje opróżniania. Zapewniają one dużą szczelność</a:t>
            </a:r>
            <a:r>
              <a:rPr lang="en-IN" b="0" i="0" strike="noStrike" cap="none" spc="0" baseline="0" dirty="0">
                <a:solidFill>
                  <a:srgbClr val="000000"/>
                </a:solidFill>
                <a:effectLst/>
                <a:latin typeface="Helvetica"/>
                <a:ea typeface="Helvetica"/>
                <a:cs typeface="Helvetica"/>
              </a:rPr>
              <a:t> </a:t>
            </a:r>
            <a:r>
              <a:rPr lang="en-IN" b="0" i="0" strike="noStrike" cap="none" spc="0" baseline="0" dirty="0" err="1">
                <a:solidFill>
                  <a:srgbClr val="000000"/>
                </a:solidFill>
                <a:effectLst/>
                <a:latin typeface="Helvetica"/>
                <a:ea typeface="Helvetica"/>
                <a:cs typeface="Helvetica"/>
              </a:rPr>
              <a:t>i</a:t>
            </a:r>
            <a:r>
              <a:rPr lang="en-IN" b="0" i="0" strike="noStrike" cap="none" spc="0" baseline="0" dirty="0">
                <a:solidFill>
                  <a:srgbClr val="000000"/>
                </a:solidFill>
                <a:effectLst/>
                <a:latin typeface="Helvetica"/>
                <a:ea typeface="Helvetica"/>
                <a:cs typeface="Helvetica"/>
              </a:rPr>
              <a:t> </a:t>
            </a:r>
            <a:r>
              <a:rPr lang="pl" b="0" i="0" strike="noStrike" cap="none" spc="0" baseline="0" dirty="0">
                <a:solidFill>
                  <a:srgbClr val="000000"/>
                </a:solidFill>
                <a:effectLst/>
                <a:latin typeface="Helvetica"/>
                <a:ea typeface="Helvetica"/>
                <a:cs typeface="Helvetica"/>
              </a:rPr>
              <a:t>wyposażone są</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systemy wychwytujące pył</a:t>
            </a:r>
            <a:r>
              <a:rPr lang="en-IN" b="0" i="0" strike="noStrike" cap="none" spc="0" baseline="0" dirty="0">
                <a:solidFill>
                  <a:srgbClr val="000000"/>
                </a:solidFill>
                <a:effectLst/>
                <a:latin typeface="Helvetica"/>
                <a:ea typeface="Helvetica"/>
                <a:cs typeface="Helvetica"/>
              </a:rPr>
              <a:t> </a:t>
            </a:r>
            <a:r>
              <a:rPr lang="en-IN" b="0" i="0" strike="noStrike" cap="none" spc="0" baseline="0" dirty="0" err="1">
                <a:solidFill>
                  <a:srgbClr val="000000"/>
                </a:solidFill>
                <a:effectLst/>
                <a:latin typeface="Helvetica"/>
                <a:ea typeface="Helvetica"/>
                <a:cs typeface="Helvetica"/>
              </a:rPr>
              <a:t>i</a:t>
            </a:r>
            <a:r>
              <a:rPr lang="en-IN" b="0" i="0" strike="noStrike" cap="none" spc="0" baseline="0" dirty="0">
                <a:solidFill>
                  <a:srgbClr val="000000"/>
                </a:solidFill>
                <a:effectLst/>
                <a:latin typeface="Helvetica"/>
                <a:ea typeface="Helvetica"/>
                <a:cs typeface="Helvetica"/>
              </a:rPr>
              <a:t> </a:t>
            </a:r>
            <a:r>
              <a:rPr lang="pl" b="0" i="0" strike="noStrike" cap="none" spc="0" baseline="0" dirty="0">
                <a:solidFill>
                  <a:srgbClr val="000000"/>
                </a:solidFill>
                <a:effectLst/>
                <a:latin typeface="Helvetica"/>
                <a:ea typeface="Helvetica"/>
                <a:cs typeface="Helvetica"/>
              </a:rPr>
              <a:t>kontrolujące przepływ materiału.</a:t>
            </a:r>
          </a:p>
          <a:p>
            <a:pPr marL="342900" indent="-342900">
              <a:lnSpc>
                <a:spcPts val="2400"/>
              </a:lnSpc>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Podczas ręcznego otwierania lub przecinania worków stosuj ŚOI. </a:t>
            </a:r>
          </a:p>
          <a:p>
            <a:pPr marL="342900" indent="-342900">
              <a:lnSpc>
                <a:spcPts val="2400"/>
              </a:lnSpc>
              <a:buFont typeface="Arial" panose="020B0604020202020204" pitchFamily="34" charset="0"/>
              <a:buChar char="•"/>
            </a:pPr>
            <a:r>
              <a:rPr lang="pl" b="0" i="0" strike="noStrike" cap="none" spc="0" baseline="0" dirty="0">
                <a:solidFill>
                  <a:srgbClr val="000000"/>
                </a:solidFill>
                <a:effectLst/>
                <a:latin typeface="Helvetica"/>
                <a:ea typeface="Helvetica"/>
                <a:cs typeface="Helvetica"/>
              </a:rPr>
              <a:t>Nie zgniataj pustych worków ręcznie. Umieszczaj je</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dużym worku foliowym. Nie dopuszczaj do jego przepełnienia. Szczelnie zamykaj worek foliowy przed jego usunięciem.</a:t>
            </a:r>
          </a:p>
          <a:p>
            <a:pPr marL="342900" indent="-342900">
              <a:lnSpc>
                <a:spcPts val="2400"/>
              </a:lnSpc>
              <a:buFont typeface="Arial" panose="020B0604020202020204" pitchFamily="34" charset="0"/>
              <a:buChar char="•"/>
            </a:pPr>
            <a:endParaRPr lang="en-US" dirty="0"/>
          </a:p>
        </p:txBody>
      </p:sp>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3" y="1640901"/>
            <a:ext cx="7515857" cy="850900"/>
          </a:xfrm>
        </p:spPr>
        <p:txBody>
          <a:bodyPr anchor="t"/>
          <a:lstStyle/>
          <a:p>
            <a:pPr>
              <a:lnSpc>
                <a:spcPct val="100000"/>
              </a:lnSpc>
            </a:pPr>
            <a:r>
              <a:rPr lang="pl" sz="2800" b="1" i="0" strike="noStrike" cap="none" spc="0" baseline="0" dirty="0">
                <a:solidFill>
                  <a:srgbClr val="F6A317"/>
                </a:solidFill>
                <a:effectLst/>
                <a:latin typeface="Helvetica"/>
                <a:ea typeface="Helvetica"/>
                <a:cs typeface="Helvetica"/>
              </a:rPr>
              <a:t>CO NALEŻY, A CZEGO NIE NALEŻY ROBIĆ PODCZAS OPROŻNIANIA WORKÓW</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667584"/>
            <a:ext cx="6856125" cy="3201832"/>
          </a:xfrm>
        </p:spPr>
        <p:txBody>
          <a:bodyPr/>
          <a:lstStyle/>
          <a:p>
            <a:pPr>
              <a:lnSpc>
                <a:spcPct val="100000"/>
              </a:lnSpc>
              <a:spcBef>
                <a:spcPts val="600"/>
              </a:spcBef>
              <a:buSzPct val="85000"/>
            </a:pPr>
            <a:r>
              <a:rPr lang="pl" sz="1600" b="1" i="0" strike="noStrike" cap="none" spc="0" baseline="0" dirty="0">
                <a:solidFill>
                  <a:srgbClr val="000000"/>
                </a:solidFill>
                <a:effectLst/>
                <a:latin typeface="Helvetica"/>
                <a:ea typeface="Helvetica"/>
                <a:cs typeface="Helvetica"/>
              </a:rPr>
              <a:t>NALEŻY</a:t>
            </a:r>
          </a:p>
          <a:p>
            <a:pPr marL="342900" indent="-342900">
              <a:lnSpc>
                <a:spcPct val="100000"/>
              </a:lnSpc>
              <a:spcBef>
                <a:spcPts val="6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Upewniać się, że systemy odpylania są sprawne</a:t>
            </a:r>
          </a:p>
          <a:p>
            <a:pPr marL="342900" indent="-342900">
              <a:lnSpc>
                <a:spcPct val="100000"/>
              </a:lnSpc>
              <a:spcBef>
                <a:spcPts val="6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Wypatrywać śladów uszkodzeń</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niewłaściwego działania oraz zgłaszać usterki</a:t>
            </a:r>
          </a:p>
          <a:p>
            <a:pPr marL="342900" indent="-342900">
              <a:lnSpc>
                <a:spcPct val="100000"/>
              </a:lnSpc>
              <a:spcBef>
                <a:spcPts val="6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Nosić ŚOI (maski przeciwpyłowe), jeśli nie są dostępne inne środki kontroli pyłu</a:t>
            </a:r>
          </a:p>
          <a:p>
            <a:pPr marL="342900" indent="-342900">
              <a:lnSpc>
                <a:spcPct val="100000"/>
              </a:lnSpc>
              <a:spcBef>
                <a:spcPts val="6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Natychmiast usuwać rozsypany materiał, korzystając</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odkurzacza lub stosując czyszczenie na mokro</a:t>
            </a:r>
          </a:p>
          <a:p>
            <a:pPr>
              <a:lnSpc>
                <a:spcPct val="100000"/>
              </a:lnSpc>
              <a:spcBef>
                <a:spcPts val="600"/>
              </a:spcBef>
            </a:pPr>
            <a:r>
              <a:rPr lang="pl" sz="1600" b="1" i="0" strike="noStrike" cap="none" spc="0" baseline="0" dirty="0">
                <a:solidFill>
                  <a:srgbClr val="000000"/>
                </a:solidFill>
                <a:effectLst/>
                <a:latin typeface="Helvetica"/>
                <a:ea typeface="Helvetica"/>
                <a:cs typeface="Helvetica"/>
              </a:rPr>
              <a:t>NIE NALEŻY</a:t>
            </a:r>
          </a:p>
          <a:p>
            <a:pPr marL="285750" indent="-285750">
              <a:lnSpc>
                <a:spcPct val="100000"/>
              </a:lnSpc>
              <a:spcBef>
                <a:spcPts val="6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Zbyt szybko opróżniać małych worków</a:t>
            </a:r>
          </a:p>
          <a:p>
            <a:pPr marL="285750" indent="-285750">
              <a:lnSpc>
                <a:spcPct val="100000"/>
              </a:lnSpc>
              <a:spcBef>
                <a:spcPts val="6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Przepełniać pojemników na odpady</a:t>
            </a:r>
          </a:p>
          <a:p>
            <a:pPr marL="285750" indent="-285750">
              <a:lnSpc>
                <a:spcPct val="100000"/>
              </a:lnSpc>
              <a:spcBef>
                <a:spcPts val="6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Do czyszczenia używać suchych szczotek ani sprężonego powietrza</a:t>
            </a:r>
          </a:p>
          <a:p>
            <a:pPr marL="342900" indent="-342900">
              <a:lnSpc>
                <a:spcPct val="100000"/>
              </a:lnSpc>
              <a:spcBef>
                <a:spcPts val="600"/>
              </a:spcBef>
              <a:buSzPct val="85000"/>
              <a:buFont typeface=".Apple Color Emoji UI"/>
              <a:buChar char="✅"/>
            </a:pPr>
            <a:endParaRPr lang="en-GB" dirty="0"/>
          </a:p>
          <a:p>
            <a:pPr marL="285750" indent="-285750">
              <a:lnSpc>
                <a:spcPct val="100000"/>
              </a:lnSpc>
              <a:spcBef>
                <a:spcPts val="600"/>
              </a:spcBef>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633366" y="2491800"/>
            <a:ext cx="4183984" cy="3553399"/>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PUSTY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332612" cy="3682369"/>
          </a:xfrm>
        </p:spPr>
        <p:txBody>
          <a:bodyPr lIns="91440" tIns="45720" rIns="91440" bIns="45720" anchor="t"/>
          <a:lstStyle/>
          <a:p>
            <a:pPr>
              <a:lnSpc>
                <a:spcPts val="2400"/>
              </a:lnSpc>
            </a:pPr>
            <a:r>
              <a:rPr lang="pl" sz="1800" b="0" i="0" strike="noStrike" cap="none" spc="0" baseline="0" dirty="0">
                <a:solidFill>
                  <a:srgbClr val="000000"/>
                </a:solidFill>
                <a:effectLst/>
                <a:latin typeface="Helvetica"/>
                <a:ea typeface="Helvetica"/>
                <a:cs typeface="Helvetica"/>
              </a:rPr>
              <a:t>Wykorzystaj ten slajd do utworzenia własnego materiału szkoleniowego, </a:t>
            </a:r>
            <a:r>
              <a:rPr lang="pl" sz="1800" dirty="0">
                <a:solidFill>
                  <a:srgbClr val="000000"/>
                </a:solidFill>
                <a:latin typeface="Helvetica"/>
                <a:ea typeface="Helvetica"/>
                <a:cs typeface="Helvetica"/>
              </a:rPr>
              <a:t>dotyczącego</a:t>
            </a:r>
            <a:r>
              <a:rPr lang="pl" sz="1800" b="0" i="0" strike="noStrike" cap="none" spc="0" baseline="0" dirty="0">
                <a:solidFill>
                  <a:srgbClr val="000000"/>
                </a:solidFill>
                <a:effectLst/>
                <a:latin typeface="Helvetica"/>
                <a:ea typeface="Helvetica"/>
                <a:cs typeface="Helvetica"/>
              </a:rPr>
              <a:t> konkretnego miejsca pracy lub kontekstu.</a:t>
            </a:r>
          </a:p>
          <a:p>
            <a:pPr>
              <a:lnSpc>
                <a:spcPts val="2400"/>
              </a:lnSpc>
            </a:pPr>
            <a:r>
              <a:rPr lang="pl" sz="1800" b="0" i="0" strike="noStrike" cap="none" spc="0" baseline="0" dirty="0">
                <a:solidFill>
                  <a:srgbClr val="000000"/>
                </a:solidFill>
                <a:effectLst/>
                <a:latin typeface="Helvetica"/>
                <a:ea typeface="Helvetica"/>
                <a:cs typeface="Helvetica"/>
              </a:rPr>
              <a:t>Aby zmienić obraz, kliknij prawym przyciskiem myszy &gt; zmień obraz &gt;</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pliku.</a:t>
            </a:r>
          </a:p>
          <a:p>
            <a:pPr>
              <a:lnSpc>
                <a:spcPts val="2400"/>
              </a:lnSpc>
            </a:pPr>
            <a:r>
              <a:rPr lang="pl" sz="1800" b="0" i="0" strike="noStrike" cap="none" spc="0" baseline="0" dirty="0">
                <a:solidFill>
                  <a:srgbClr val="000000"/>
                </a:solidFill>
                <a:effectLst/>
                <a:latin typeface="Helvetica"/>
                <a:ea typeface="Helvetica"/>
                <a:cs typeface="Helvetica"/>
              </a:rPr>
              <a:t>Aby utworzyć więcej slajdów, kliknij „Nowy slajd” na zakładce powyżej.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WNIOSKI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890258" cy="3682369"/>
          </a:xfrm>
        </p:spPr>
        <p:txBody>
          <a:bodyPr lIns="91440" tIns="45720" rIns="91440" bIns="45720" anchor="t"/>
          <a:lstStyle/>
          <a:p>
            <a:pPr>
              <a:lnSpc>
                <a:spcPts val="2400"/>
              </a:lnSpc>
              <a:spcBef>
                <a:spcPts val="600"/>
              </a:spcBef>
              <a:spcAft>
                <a:spcPts val="1000"/>
              </a:spcAft>
            </a:pPr>
            <a:r>
              <a:rPr lang="pl" sz="1800" b="0" i="0" strike="noStrike" cap="none" spc="0" baseline="0" dirty="0">
                <a:solidFill>
                  <a:srgbClr val="000000"/>
                </a:solidFill>
                <a:effectLst/>
                <a:latin typeface="Helvetica"/>
                <a:ea typeface="Helvetica"/>
                <a:cs typeface="Helvetica"/>
              </a:rPr>
              <a:t>Opróżnianie worków może skutkować narażeniem na RKK. Aby chronić swoje zdrowie, należy pamiętać, aby:</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Sprawdzać, czy systemy wentylacyjne</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odpylania są włączone (jeśli są dostępne)</a:t>
            </a:r>
          </a:p>
          <a:p>
            <a:pPr marL="285750" indent="-285750">
              <a:lnSpc>
                <a:spcPts val="2400"/>
              </a:lnSpc>
              <a:spcBef>
                <a:spcPts val="600"/>
              </a:spcBef>
              <a:spcAft>
                <a:spcPts val="600"/>
              </a:spcAft>
              <a:buClr>
                <a:srgbClr val="F1B600"/>
              </a:buClr>
              <a:buSzPct val="120000"/>
              <a:buFont typeface="Wingdings" pitchFamily="2" charset="2"/>
              <a:buChar char="q"/>
            </a:pPr>
            <a:r>
              <a:rPr lang="pl" sz="1800" dirty="0">
                <a:solidFill>
                  <a:srgbClr val="000000"/>
                </a:solidFill>
                <a:latin typeface="Helvetica"/>
                <a:ea typeface="Helvetica"/>
                <a:cs typeface="Helvetica"/>
              </a:rPr>
              <a:t>Zawsze</a:t>
            </a:r>
            <a:r>
              <a:rPr lang="pl" sz="1800" b="0" i="0" strike="noStrike" cap="none" spc="0" baseline="0" dirty="0">
                <a:solidFill>
                  <a:srgbClr val="000000"/>
                </a:solidFill>
                <a:effectLst/>
                <a:latin typeface="Helvetica"/>
                <a:ea typeface="Helvetica"/>
                <a:cs typeface="Helvetica"/>
              </a:rPr>
              <a:t> korzystać ze sprzętu pomocniczego, jeśli jest dostępny</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Ostrożnie usuwać puste worki, aby jak najbardziej ograniczać wytwarzanie pyłu</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Natychmiast usuwać rozsypany materiał</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pl" sz="2800" b="1" i="0" strike="noStrike" cap="none" spc="0" baseline="0">
                <a:solidFill>
                  <a:srgbClr val="F6A317"/>
                </a:solidFill>
                <a:effectLst/>
                <a:latin typeface="Helvetica"/>
                <a:ea typeface="Helvetica"/>
                <a:cs typeface="Helvetica"/>
              </a:rPr>
              <a:t>DODATKOWE MATERIAŁY SZKOLENIOWE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6"/>
            <a:ext cx="6271257"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3" history="0"/>
              </a:rPr>
              <a:t>Dobre praktyki dotyczące opróżniania worków – małe worki (Karta zadań 2.2.1a)</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3" history="0"/>
              </a:rPr>
              <a:t>Dobre praktyki dotyczące opróżniania worków – duże worki (Karta zadań 2.2.1b)</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4" history="0"/>
              </a:rPr>
              <a:t>Przewodnik dobrych praktyk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5" history="0"/>
              </a:rPr>
              <a:t>Przewodnik NEPSI dla małych</a:t>
            </a:r>
            <a:r>
              <a:rPr lang="en-IN" sz="1600" b="0" i="0" strike="noStrike" cap="none" spc="0" baseline="0" dirty="0">
                <a:solidFill>
                  <a:srgbClr val="000000"/>
                </a:solidFill>
                <a:effectLst/>
                <a:latin typeface="Helvetica"/>
                <a:ea typeface="Helvetica"/>
                <a:cs typeface="Helvetica"/>
                <a:hlinkClick r:id="rId5" history="0"/>
              </a:rPr>
              <a:t> </a:t>
            </a:r>
            <a:r>
              <a:rPr lang="en-IN" sz="1600" b="0" i="0" strike="noStrike" cap="none" spc="0" baseline="0" dirty="0" err="1">
                <a:solidFill>
                  <a:srgbClr val="000000"/>
                </a:solidFill>
                <a:effectLst/>
                <a:latin typeface="Helvetica"/>
                <a:ea typeface="Helvetica"/>
                <a:cs typeface="Helvetica"/>
                <a:hlinkClick r:id="rId5" history="0"/>
              </a:rPr>
              <a:t>i</a:t>
            </a:r>
            <a:r>
              <a:rPr lang="en-IN" sz="1600" b="0" i="0" strike="noStrike" cap="none" spc="0" baseline="0" dirty="0">
                <a:solidFill>
                  <a:srgbClr val="000000"/>
                </a:solidFill>
                <a:effectLst/>
                <a:latin typeface="Helvetica"/>
                <a:ea typeface="Helvetica"/>
                <a:cs typeface="Helvetica"/>
                <a:hlinkClick r:id="rId5" history="0"/>
              </a:rPr>
              <a:t> </a:t>
            </a:r>
            <a:r>
              <a:rPr lang="pl" sz="1600" b="0" i="0" strike="noStrike" cap="none" spc="0" baseline="0" dirty="0">
                <a:solidFill>
                  <a:srgbClr val="000000"/>
                </a:solidFill>
                <a:effectLst/>
                <a:latin typeface="Helvetica"/>
                <a:ea typeface="Helvetica"/>
                <a:cs typeface="Helvetica"/>
                <a:hlinkClick r:id="rId5" history="0"/>
              </a:rPr>
              <a:t>średnich przedsiębiorstw</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161085"/>
            <a:ext cx="10022946" cy="640720"/>
          </a:xfrm>
          <a:prstGeom prst="rect">
            <a:avLst/>
          </a:prstGeom>
          <a:noFill/>
          <a:ln>
            <a:noFill/>
          </a:ln>
        </p:spPr>
        <p:txBody>
          <a:bodyPr wrap="square" anchor="ctr">
            <a:spAutoFit/>
          </a:bodyPr>
          <a:lstStyle/>
          <a:p>
            <a:pPr>
              <a:spcBef>
                <a:spcPts val="1200"/>
              </a:spcBef>
              <a:spcAft>
                <a:spcPts val="1200"/>
              </a:spcAft>
              <a:buSzPct val="130000"/>
            </a:pPr>
            <a:r>
              <a:rPr lang="pl" sz="1800" b="0" i="0" strike="noStrike" cap="none" spc="0" baseline="0" dirty="0">
                <a:solidFill>
                  <a:srgbClr val="000000"/>
                </a:solidFill>
                <a:effectLst/>
                <a:latin typeface="Calibri"/>
                <a:ea typeface="Calibri"/>
                <a:cs typeface="Calibri"/>
              </a:rPr>
              <a:t>Więcej materiałów szkoleniowych na temat RKK znajdziesz na </a:t>
            </a:r>
            <a:r>
              <a:rPr lang="pl" sz="1800" b="1" i="0" strike="noStrike" cap="none" spc="0" baseline="0" dirty="0">
                <a:solidFill>
                  <a:srgbClr val="000000"/>
                </a:solidFill>
                <a:effectLst/>
                <a:latin typeface="Calibri"/>
                <a:ea typeface="Calibri"/>
                <a:cs typeface="Calibri"/>
              </a:rPr>
              <a:t>Platformie e-szkoleniowej NEPSI</a:t>
            </a:r>
            <a:r>
              <a:rPr lang="pl" sz="1800" b="0" i="0" strike="noStrike" cap="none" spc="0" baseline="0" dirty="0">
                <a:solidFill>
                  <a:srgbClr val="000000"/>
                </a:solidFill>
                <a:effectLst/>
                <a:latin typeface="Calibri"/>
                <a:ea typeface="Calibri"/>
                <a:cs typeface="Calibri"/>
              </a:rPr>
              <a:t> na stronie </a:t>
            </a:r>
            <a:r>
              <a:rPr lang="pl" sz="1800"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http://purl.org/dc/dcmitype/"/>
    <ds:schemaRef ds:uri="http://www.w3.org/XML/1998/namespace"/>
    <ds:schemaRef ds:uri="http://purl.org/dc/elements/1.1/"/>
    <ds:schemaRef ds:uri="http://schemas.microsoft.com/office/2006/metadata/properties"/>
    <ds:schemaRef ds:uri="6d9d7403-2d8c-4818-ae25-2c5629bc7330"/>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BA9139D5-9AD8-440E-A52C-2FB81FB7FF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136</TotalTime>
  <Words>1314</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22</cp:revision>
  <dcterms:created xsi:type="dcterms:W3CDTF">2020-01-29T17:43:15Z</dcterms:created>
  <dcterms:modified xsi:type="dcterms:W3CDTF">2024-11-13T10:55:46Z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