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94626"/>
  </p:normalViewPr>
  <p:slideViewPr>
    <p:cSldViewPr snapToGrid="0">
      <p:cViewPr varScale="1">
        <p:scale>
          <a:sx n="116" d="100"/>
          <a:sy n="116" d="100"/>
        </p:scale>
        <p:origin x="50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Čezmerna izpostavljenost prahu s prostim kristalnim kremenom lahko dolgoročno povzroči hude zdravstvene težave za delavce. Zato je pomembno, da so vsi delavci seznanjeni z dobrimi praksami, ki omejujejo ali odpravljajo izpostavljenost kremenovemu prahu.</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To usposabljanje zagotavlja smernice za praznjenje majhnih in velikih vreč, ki vsebujejo kristalni kremen.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Postopki praznjenja vreč in nepravilno ravnanje s praznimi vrečami lahko povzročijo občutne izpostavljenosti prahu. Zaradi tega je treba upoštevati dobre prakse v zvezi s praznjenjem vreč. Za praznjenje majhnih vreč priporočamo uporabo samodejnih ali polsamodejnih postaj za praznjenje vreč.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Postopki praznjenja vreč in nepravilno ravnanje s praznimi vrečami lahko povzročijo občutne izpostavljenosti prahu. Zaradi tega je treba upoštevati dobre prakse v zvezi s praznjenjem vreč. Za praznjenje majhnih vreč priporočamo uporabo samodejnih ali polsamodejnih postaj za praznjenje vreč.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To sicer ni vedno potrebno, vendar priporočamo uporabo samodejnih ali polsamodejnih postaj za praznjenje vreč, ki zmanjšajo možnost za človeške napake in telesne poškodbe.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Mečkanje vreč ustvari veliko prahu. Delavci naj prazne vreče zvijejo v območju odsesavanja.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Ko praznite vsebino majhne vreče, se prepričajte, da je odprti konec obrnjen stran od vas. Da popolnoma preprečite nastajanje prahu, vrečo izpraznite v veliko vrečo iz umetne masa, ki jo podpira in drži odprto kovinsko ogrodje.</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Velike vreče so stroškovno učinkovitejše in okolju prijaznejše kot uporaba več majhnih vreč. Velika vreča lahko vsebuje toliko materiala kot cela paleta majhnih vreč. Posledično so polne pretežke za obdelavo brez pomoči stroja.</a:t>
            </a:r>
          </a:p>
          <a:p>
            <a:endParaRPr lang="en-GB" sz="1200" b="0" i="0" u="none" strike="noStrike" kern="1200" dirty="0">
              <a:solidFill>
                <a:schemeClr val="tx1"/>
              </a:solidFill>
              <a:effectLst/>
              <a:latin typeface="+mn-lt"/>
              <a:ea typeface="+mn-ea"/>
              <a:cs typeface="+mn-cs"/>
            </a:endParaRPr>
          </a:p>
          <a:p>
            <a:r>
              <a:rPr lang="sl" sz="1200" b="0" i="0" strike="noStrike" cap="none" spc="0" baseline="0" dirty="0">
                <a:solidFill>
                  <a:srgbClr val="000000"/>
                </a:solidFill>
                <a:effectLst/>
                <a:latin typeface="+mn-lt"/>
                <a:ea typeface="Calibri"/>
                <a:cs typeface="Calibri"/>
              </a:rPr>
              <a:t>Če praznite vsebino velike vreče z rezanjem, priporočamo osebno zaščitno opremo. </a:t>
            </a:r>
          </a:p>
          <a:p>
            <a:endParaRPr lang="en-GB" sz="1200" b="0" i="0" u="none" strike="noStrike" kern="1200" dirty="0">
              <a:solidFill>
                <a:schemeClr val="tx1"/>
              </a:solidFill>
              <a:effectLst/>
              <a:latin typeface="+mn-lt"/>
              <a:ea typeface="+mn-ea"/>
              <a:cs typeface="+mn-cs"/>
            </a:endParaRP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Preden začnete praznjenje vreče, se prepričajte, da prezračevanje in odsesavanje deluje. Če sumite, da je prišlo do težave, se obrnite na vodjo obrata. Preverite zunanje dejavnike, kot je prepih, ki lahko močno vplivajo na prezračevalne sisteme.</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Če so na voljo, uporabite pripomočke za delo, da zmanjšate nevarnost človeških napak in telesnih poškodb. Vreč nikoli ne prenapolnite, da se izognete nepotrebnim razsutjem, ki lahko povzročijo dodatne nevarnosti. Če vseeno pride do razsutja, ga takoj odpravite z mokrim ali suhim čiščenjem.</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l" sz="1000" b="0" i="0" strike="noStrike" cap="none" spc="0" baseline="0">
                <a:solidFill>
                  <a:srgbClr val="000000"/>
                </a:solidFill>
                <a:effectLst/>
                <a:latin typeface="Helvetica"/>
                <a:ea typeface="Helvetica"/>
                <a:cs typeface="Helvetica"/>
              </a:rPr>
              <a:t>Ta paket za usposabljanja smo razvili kot del Vodnika za dobre prakse NEPSI – obiščite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7765961" y="429114"/>
            <a:ext cx="405138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sl" sz="1400" b="1" i="0" strike="noStrike" cap="none" spc="0" baseline="0" dirty="0">
                <a:solidFill>
                  <a:srgbClr val="F6A317"/>
                </a:solidFill>
                <a:effectLst/>
                <a:latin typeface="Helvetica"/>
                <a:ea typeface="Helvetica"/>
                <a:cs typeface="Helvetica"/>
              </a:rPr>
              <a:t>USPOSABLJANJE GLEDE DOBRIH PRAKS PRI PRAZNJENJU VREČ</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7534274" cy="850900"/>
          </a:xfrm>
        </p:spPr>
        <p:txBody>
          <a:bodyPr anchor="t"/>
          <a:lstStyle/>
          <a:p>
            <a:pPr>
              <a:lnSpc>
                <a:spcPct val="100000"/>
              </a:lnSpc>
            </a:pPr>
            <a:r>
              <a:rPr lang="sl" sz="2800" b="1" i="0" strike="noStrike" cap="none" spc="0" baseline="0" dirty="0">
                <a:solidFill>
                  <a:srgbClr val="FFFFFF"/>
                </a:solidFill>
                <a:effectLst/>
                <a:latin typeface="Helvetica"/>
                <a:ea typeface="Helvetica"/>
                <a:cs typeface="Helvetica"/>
              </a:rPr>
              <a:t>USPOSABLJANJE GLEDE DOBRIH PRAKS PRI PRAZNJENJU VREČ</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7426036" y="243840"/>
            <a:ext cx="4369724" cy="8686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sl" sz="2800" b="1" i="0" strike="noStrike" cap="none" spc="0" baseline="0" dirty="0">
                <a:solidFill>
                  <a:srgbClr val="F6A317"/>
                </a:solidFill>
                <a:effectLst/>
                <a:latin typeface="Helvetica"/>
                <a:ea typeface="Helvetica"/>
                <a:cs typeface="Helvetica"/>
              </a:rPr>
              <a:t>UVOD (ZA PREDAVATELJA)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l" sz="1800" b="0" i="0" strike="noStrike" cap="none" spc="0" baseline="0" dirty="0">
                <a:solidFill>
                  <a:srgbClr val="000000"/>
                </a:solidFill>
                <a:effectLst/>
                <a:latin typeface="Helvetica"/>
                <a:ea typeface="Helvetica"/>
                <a:cs typeface="Helvetica"/>
              </a:rPr>
              <a:t>Kot del koraka izobraževanja pri izvajanju dobrih praks NEPSI smo v NEPSI razvili nabor izobraževalnih virov.  </a:t>
            </a:r>
          </a:p>
          <a:p>
            <a:pPr>
              <a:lnSpc>
                <a:spcPts val="2400"/>
              </a:lnSpc>
            </a:pPr>
            <a:r>
              <a:rPr lang="sl" sz="1800" b="0" i="0" strike="noStrike" cap="none" spc="0" baseline="0" dirty="0">
                <a:solidFill>
                  <a:srgbClr val="000000"/>
                </a:solidFill>
                <a:effectLst/>
                <a:latin typeface="Helvetica"/>
                <a:ea typeface="Helvetica"/>
                <a:cs typeface="Helvetica"/>
              </a:rPr>
              <a:t>Vsak paket za usposabljanje PowerPoint pokriva temo, ki je pomembna za delavce v vseh panogah, ki uporabljajo materiale, ki vsebujejo kristalni kremen. Paketi zagotavljajo informacije o tveganjih izpostavljenosti prahu, povezanih s temo, ter dobrih praksah in ukrepih, ki so na voljo za njihovo zmanjšanje. Namen usposabljanja je obveščati in izobraževati delavce, da bi jim pomagali pri učinkoviti uporabi ukrepov za obvladovanje in zmanjšali njihovo izpostavljenost prostemu kristalnemu kremenu na delovnem mestu.</a:t>
            </a:r>
          </a:p>
          <a:p>
            <a:pPr>
              <a:lnSpc>
                <a:spcPts val="2400"/>
              </a:lnSpc>
            </a:pPr>
            <a:r>
              <a:rPr lang="sl" sz="1800" b="0" i="0" strike="noStrike" cap="none" spc="0" baseline="0" dirty="0">
                <a:solidFill>
                  <a:srgbClr val="000000"/>
                </a:solidFill>
                <a:effectLst/>
                <a:latin typeface="Helvetica"/>
                <a:ea typeface="Helvetica"/>
                <a:cs typeface="Helvetica"/>
              </a:rPr>
              <a:t>S prazno predlogo in oznakami za vstavljanje v ta paket za usposabljanje po potrebi dodajte informacije.</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sl" sz="2800" b="1" i="0" strike="noStrike" cap="none" spc="0" baseline="0">
                <a:solidFill>
                  <a:srgbClr val="F6A317"/>
                </a:solidFill>
                <a:effectLst/>
                <a:latin typeface="Helvetica"/>
                <a:ea typeface="Helvetica"/>
                <a:cs typeface="Helvetica"/>
              </a:rPr>
              <a:t>NE POZABITE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l" sz="1800" b="0" i="0" strike="noStrike" cap="none" spc="0" baseline="0">
                <a:solidFill>
                  <a:srgbClr val="000000"/>
                </a:solidFill>
                <a:effectLst/>
                <a:latin typeface="Helvetica"/>
                <a:ea typeface="Helvetica"/>
                <a:cs typeface="Helvetica"/>
              </a:rPr>
              <a:t>Informacije v tej datoteki PowerPoint za usposabljanje so svetovalne po naravi in informativne po vsebini. To ni standard ali predpis in ne ustvarja novih pravnih obveznosti ter ne spreminja obstoječih obveznosti, ki jih določajo zdravstvena zakonodaja in predpisi.</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sl"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sl" sz="1800" b="1" i="0" strike="noStrike" cap="none" spc="0" baseline="0" dirty="0">
                <a:solidFill>
                  <a:srgbClr val="000000"/>
                </a:solidFill>
                <a:effectLst/>
                <a:latin typeface="Helvetica"/>
                <a:ea typeface="Helvetica"/>
                <a:cs typeface="Helvetica"/>
              </a:rPr>
              <a:t>Pomembno je, da se naučite zaščititi pred nevarnostmi za zdravje, povezanimi z delom.</a:t>
            </a:r>
          </a:p>
          <a:p>
            <a:pPr>
              <a:lnSpc>
                <a:spcPts val="2400"/>
              </a:lnSpc>
            </a:pPr>
            <a:r>
              <a:rPr lang="sl" sz="1800" b="0" i="0" strike="noStrike" cap="none" spc="0" baseline="0" dirty="0">
                <a:solidFill>
                  <a:srgbClr val="000000"/>
                </a:solidFill>
                <a:effectLst/>
                <a:latin typeface="Helvetica"/>
                <a:ea typeface="Helvetica"/>
                <a:cs typeface="Helvetica"/>
              </a:rPr>
              <a:t>Med tem usposabljanjem se boste naučili naslednje:</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Tveganja, ki jih predstavlja praznjenje vreč</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Posebna navodila in dobre prakse pri praznjenju majhnih ter velikih vreč</a:t>
            </a:r>
          </a:p>
          <a:p>
            <a:pPr marL="285750" indent="-285750">
              <a:lnSpc>
                <a:spcPts val="2400"/>
              </a:lnSpc>
              <a:buFont typeface="Arial" panose="020B0604020202020204" pitchFamily="34" charset="0"/>
              <a:buChar char="•"/>
            </a:pPr>
            <a:r>
              <a:rPr lang="sl" sz="1800" b="0" i="0" strike="noStrike" cap="none" spc="0" baseline="0" dirty="0">
                <a:solidFill>
                  <a:srgbClr val="FF0000"/>
                </a:solidFill>
                <a:effectLst/>
                <a:latin typeface="Helvetica"/>
                <a:ea typeface="Helvetica"/>
                <a:cs typeface="Helvetica"/>
              </a:rPr>
              <a:t>Predavateljevo besedilo – če ste dodali stran po meri, vstavite kratek pregled gradiva za kontekst</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540103"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TEHNIKE ZA OBVLADOVANJE PRAHU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709157" cy="3682369"/>
          </a:xfrm>
        </p:spPr>
        <p:txBody>
          <a:bodyPr/>
          <a:lstStyle/>
          <a:p>
            <a:pPr>
              <a:lnSpc>
                <a:spcPts val="2400"/>
              </a:lnSpc>
            </a:pPr>
            <a:r>
              <a:rPr lang="sl" sz="1800" b="0" i="0" strike="noStrike" cap="none" spc="0" baseline="0">
                <a:solidFill>
                  <a:srgbClr val="000000"/>
                </a:solidFill>
                <a:effectLst/>
                <a:latin typeface="Helvetica"/>
                <a:ea typeface="Helvetica"/>
                <a:cs typeface="Helvetica"/>
              </a:rPr>
              <a:t>Postopke praznjenja vreč podpirajo ohišja, odvajanje zraka/prezračevanje in osebna zaščitna oprema, kar so tri od petih glavnih tehnik za obvladovanje prahu.</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479758"/>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HIGIENA/POSPRAVLJANJE</a:t>
            </a:r>
          </a:p>
          <a:p>
            <a:r>
              <a:rPr lang="sl" sz="1200" b="0" i="0" strike="noStrike" cap="none" spc="0" baseline="0" dirty="0">
                <a:solidFill>
                  <a:srgbClr val="000000"/>
                </a:solidFill>
                <a:effectLst/>
                <a:latin typeface="Calibri"/>
                <a:ea typeface="Calibri"/>
                <a:cs typeface="Calibri"/>
              </a:rPr>
              <a:t>Pranje delovnih oblačil in sesanje prahu, ki nastane pri procesih, prepreči postopno nabiranje prahu – le čist delovni prostor je tudi varen</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30000"/>
            <a:ext cx="2134063" cy="1517897"/>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OHIŠJE</a:t>
            </a:r>
          </a:p>
          <a:p>
            <a:pPr>
              <a:spcAft>
                <a:spcPts val="300"/>
              </a:spcAft>
            </a:pPr>
            <a:r>
              <a:rPr lang="sl" sz="1200" b="0" i="0" strike="noStrike" cap="none" spc="0" baseline="0" dirty="0">
                <a:solidFill>
                  <a:srgbClr val="000000"/>
                </a:solidFill>
                <a:effectLst/>
                <a:latin typeface="Calibri"/>
                <a:ea typeface="Calibri"/>
                <a:cs typeface="Calibri"/>
              </a:rPr>
              <a:t>Izvajanje proizvodnih procesov, kjer nastaja prosti kristalni kremen, v zaprtih ohišjih preprečuje izpostavljenost prahu pri izvoru</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4"/>
            <a:ext cx="2134063" cy="1678077"/>
          </a:xfrm>
          <a:prstGeom prst="rect">
            <a:avLst/>
          </a:prstGeom>
          <a:noFill/>
        </p:spPr>
        <p:txBody>
          <a:bodyPr wrap="square" rtlCol="0">
            <a:spAutoFit/>
          </a:bodyPr>
          <a:lstStyle/>
          <a:p>
            <a:pPr>
              <a:spcAft>
                <a:spcPts val="300"/>
              </a:spcAft>
            </a:pPr>
            <a:r>
              <a:rPr lang="sl" sz="1050" b="1" i="0" strike="noStrike" cap="none" spc="50" baseline="0">
                <a:solidFill>
                  <a:srgbClr val="EF9A2E"/>
                </a:solidFill>
                <a:effectLst/>
                <a:latin typeface="Futura Medium"/>
                <a:ea typeface="Futura Medium"/>
                <a:cs typeface="Futura Medium"/>
              </a:rPr>
              <a:t>ODVAJANJE/PREZRAČEVANJE</a:t>
            </a:r>
          </a:p>
          <a:p>
            <a:pPr>
              <a:spcAft>
                <a:spcPts val="300"/>
              </a:spcAft>
            </a:pPr>
            <a:r>
              <a:rPr lang="sl" sz="1200" b="0" i="0" strike="noStrike" cap="none" spc="0" baseline="0">
                <a:solidFill>
                  <a:srgbClr val="000000"/>
                </a:solidFill>
                <a:effectLst/>
                <a:latin typeface="Calibri"/>
                <a:ea typeface="Calibri"/>
                <a:cs typeface="Calibri"/>
              </a:rPr>
              <a:t>Zajemanje prostega kristalnega kremena pri viru, preden smo mu izpostavljeni, in nadomeščanje onesnaženega zraka s čistim.</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330000"/>
            <a:ext cx="2134062" cy="1662821"/>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ZAŠČITNA OPREMA</a:t>
            </a:r>
          </a:p>
          <a:p>
            <a:r>
              <a:rPr lang="sl" sz="1200" b="0" i="0" strike="noStrike" cap="none" spc="0" baseline="0" dirty="0">
                <a:solidFill>
                  <a:srgbClr val="000000"/>
                </a:solidFill>
                <a:effectLst/>
                <a:latin typeface="Calibri"/>
                <a:ea typeface="Calibri"/>
                <a:cs typeface="Calibri"/>
              </a:rPr>
              <a:t>Osebna zaščitna oprema (npr. obrazne maske) ščiti delavce pred prahom, ko vsi drugi ukrepi za obvladovanje prahu ne zadoščajo za omejevanje tveganj izpostavljenosti</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334833"/>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VODA</a:t>
            </a:r>
          </a:p>
          <a:p>
            <a:pPr>
              <a:spcAft>
                <a:spcPts val="300"/>
              </a:spcAft>
            </a:pPr>
            <a:r>
              <a:rPr lang="sl" sz="1200" b="0" i="0" strike="noStrike" cap="none" spc="0" baseline="0" dirty="0">
                <a:solidFill>
                  <a:srgbClr val="000000"/>
                </a:solidFill>
                <a:effectLst/>
                <a:latin typeface="Calibri"/>
                <a:ea typeface="Calibri"/>
                <a:cs typeface="Calibri"/>
              </a:rPr>
              <a:t>Vzdrževanje stalne </a:t>
            </a:r>
            <a:r>
              <a:rPr lang="sl" sz="1200" b="0" i="0" strike="noStrike" cap="none" spc="0" baseline="0" dirty="0" err="1">
                <a:solidFill>
                  <a:srgbClr val="000000"/>
                </a:solidFill>
                <a:effectLst/>
                <a:latin typeface="Calibri"/>
                <a:ea typeface="Calibri"/>
                <a:cs typeface="Calibri"/>
              </a:rPr>
              <a:t>omočenosti</a:t>
            </a:r>
            <a:r>
              <a:rPr lang="sl" sz="1200" b="0" i="0" strike="noStrike" cap="none" spc="0" baseline="0" dirty="0">
                <a:solidFill>
                  <a:srgbClr val="000000"/>
                </a:solidFill>
                <a:effectLst/>
                <a:latin typeface="Calibri"/>
                <a:ea typeface="Calibri"/>
                <a:cs typeface="Calibri"/>
              </a:rPr>
              <a:t> procesov preprečuje dvigovanje prahu v zrak, tako da delce vežemo z vodo</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019838"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TVEGANJA ZARADI TE DEJAVNOSTI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Ta dejavnost je lahko zelo prašna</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Dolgotrajna izpostavljenost visokim ravnem prostega kristalnega kremena lahko povzroči invalidnost zaradi pljučne bolezni</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a:lnSpc>
                <a:spcPts val="2400"/>
              </a:lnSpc>
            </a:pPr>
            <a:r>
              <a:rPr lang="sl" sz="1800" b="0" i="0" strike="noStrike" cap="none" spc="0" baseline="0" dirty="0">
                <a:solidFill>
                  <a:srgbClr val="000000"/>
                </a:solidFill>
                <a:effectLst/>
                <a:latin typeface="Helvetica"/>
                <a:ea typeface="Helvetica"/>
                <a:cs typeface="Helvetica"/>
              </a:rPr>
              <a:t>Pomembno je, da se vsak dan zaščitimo pred izpostavljenostjo temu prahu v zraku.</a:t>
            </a:r>
            <a:r>
              <a:rPr lang="sl" sz="1800" dirty="0">
                <a:solidFill>
                  <a:srgbClr val="000000"/>
                </a:solidFill>
                <a:latin typeface="Helvetica"/>
                <a:ea typeface="Helvetica"/>
                <a:cs typeface="Helvetica"/>
              </a:rPr>
              <a:t> </a:t>
            </a:r>
            <a:endParaRPr lang="sl" sz="1800" b="0" i="0" strike="noStrike" cap="none" spc="0" baseline="0" dirty="0">
              <a:solidFill>
                <a:srgbClr val="000000"/>
              </a:solidFill>
              <a:effectLst/>
              <a:latin typeface="Helvetica"/>
              <a:ea typeface="Helvetica"/>
              <a:cs typeface="Helvetica"/>
            </a:endParaRPr>
          </a:p>
          <a:p>
            <a:pPr>
              <a:lnSpc>
                <a:spcPts val="2400"/>
              </a:lnSpc>
            </a:pPr>
            <a:r>
              <a:rPr lang="sl" sz="1800" b="0" i="0" strike="noStrike" cap="none" spc="0" baseline="0" dirty="0">
                <a:solidFill>
                  <a:srgbClr val="000000"/>
                </a:solidFill>
                <a:effectLst/>
                <a:latin typeface="Helvetica"/>
                <a:ea typeface="Helvetica"/>
                <a:cs typeface="Helvetica"/>
              </a:rPr>
              <a:t>Z upoštevanjem dobrih praks danes varujemo svoje zdravje za prihodnost.</a:t>
            </a:r>
          </a:p>
          <a:p>
            <a:pPr>
              <a:lnSpc>
                <a:spcPts val="2400"/>
              </a:lnSpc>
            </a:pPr>
            <a:r>
              <a:rPr lang="sl" sz="1800" b="0" i="0" strike="noStrike" cap="none" spc="0" baseline="0" dirty="0">
                <a:solidFill>
                  <a:srgbClr val="000000"/>
                </a:solidFill>
                <a:effectLst/>
                <a:latin typeface="Helvetica"/>
                <a:ea typeface="Helvetica"/>
                <a:cs typeface="Helvetica"/>
              </a:rPr>
              <a:t>Kako boste preživeli svojo upokojitev?</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KAKO PRAZNJENJE VREČ TVORI PROSTI KRISTALNI KREMEN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06212"/>
            <a:ext cx="5453624" cy="2938988"/>
          </a:xfrm>
        </p:spPr>
        <p:txBody>
          <a:bodyPr lIns="91440" tIns="45720" rIns="91440" bIns="45720" anchor="t"/>
          <a:lstStyle/>
          <a:p>
            <a:pPr marL="342900" indent="-342900">
              <a:lnSpc>
                <a:spcPts val="2400"/>
              </a:lnSpc>
              <a:spcBef>
                <a:spcPts val="6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Praznjenje vreče povzroči, da se prah dvigne v zrak, ko vsebina uide iz vreče</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spcBef>
                <a:spcPts val="6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Naglo praznjenje vreč povzroči veliko prahu, zmanjša kakovost zraka in lahko delavce izpostavi prostemu kristalnemu kremenu</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spcBef>
                <a:spcPts val="6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Fini suhi praškasti materiali med obravnavo ustvarijo največ prahu v zraku.</a:t>
            </a:r>
          </a:p>
          <a:p>
            <a:pPr>
              <a:lnSpc>
                <a:spcPts val="2400"/>
              </a:lnSpc>
              <a:spcBef>
                <a:spcPts val="600"/>
              </a:spcBef>
            </a:pPr>
            <a:r>
              <a:rPr lang="sl" sz="1800" b="0" i="0" strike="noStrike" cap="none" spc="0" baseline="0" dirty="0">
                <a:solidFill>
                  <a:srgbClr val="000000"/>
                </a:solidFill>
                <a:effectLst/>
                <a:latin typeface="Helvetica"/>
                <a:ea typeface="Helvetica"/>
                <a:cs typeface="Helvetica"/>
              </a:rPr>
              <a:t>Ta paket za usposabljanje zajema dve vrsti vreč, ki zahtevata različne ukrepe za varno delo.</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995160" y="2066351"/>
            <a:ext cx="4758611" cy="40422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sl" sz="2800" b="1" i="0" strike="noStrike" cap="none" spc="0" baseline="0">
                <a:solidFill>
                  <a:srgbClr val="F6A317"/>
                </a:solidFill>
                <a:effectLst/>
                <a:latin typeface="Helvetica"/>
                <a:ea typeface="Helvetica"/>
                <a:cs typeface="Helvetica"/>
              </a:rPr>
              <a:t>MAJHNE VREČE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2774"/>
            <a:ext cx="6217916" cy="4042262"/>
          </a:xfrm>
        </p:spPr>
        <p:txBody>
          <a:bodyPr anchor="t"/>
          <a:lstStyle/>
          <a:p>
            <a:pPr>
              <a:lnSpc>
                <a:spcPts val="2200"/>
              </a:lnSpc>
              <a:spcBef>
                <a:spcPts val="300"/>
              </a:spcBef>
            </a:pPr>
            <a:r>
              <a:rPr lang="sl" sz="1700" b="0" i="0" strike="noStrike" cap="none" spc="0" baseline="0" dirty="0">
                <a:solidFill>
                  <a:srgbClr val="000000"/>
                </a:solidFill>
                <a:effectLst/>
                <a:latin typeface="Helvetica"/>
                <a:ea typeface="Helvetica"/>
                <a:cs typeface="Helvetica"/>
              </a:rPr>
              <a:t>Kako zmanjšate nastajanje prahu pri praznjenju vreč:</a:t>
            </a:r>
          </a:p>
          <a:p>
            <a:pPr marL="285750" indent="-285750">
              <a:lnSpc>
                <a:spcPts val="2200"/>
              </a:lnSpc>
              <a:spcBef>
                <a:spcPts val="300"/>
              </a:spcBef>
              <a:buFont typeface="Arial" panose="020B0604020202020204" pitchFamily="34" charset="0"/>
              <a:buChar char="•"/>
            </a:pPr>
            <a:r>
              <a:rPr lang="sl" sz="1700" b="0" i="0" strike="noStrike" cap="none" spc="0" baseline="0" dirty="0">
                <a:solidFill>
                  <a:srgbClr val="000000"/>
                </a:solidFill>
                <a:effectLst/>
                <a:latin typeface="Helvetica"/>
                <a:ea typeface="Helvetica"/>
                <a:cs typeface="Helvetica"/>
              </a:rPr>
              <a:t>Če je mogoče, uporabite samodejne ali polsamodejne postaje za praznjenje vreč.</a:t>
            </a:r>
          </a:p>
          <a:p>
            <a:pPr marL="285750" indent="-285750">
              <a:lnSpc>
                <a:spcPts val="2200"/>
              </a:lnSpc>
              <a:spcBef>
                <a:spcPts val="300"/>
              </a:spcBef>
              <a:buFont typeface="Arial" panose="020B0604020202020204" pitchFamily="34" charset="0"/>
              <a:buChar char="•"/>
            </a:pPr>
            <a:r>
              <a:rPr lang="sl" sz="1700" b="0" i="0" strike="noStrike" cap="none" spc="0" baseline="0" dirty="0">
                <a:solidFill>
                  <a:srgbClr val="000000"/>
                </a:solidFill>
                <a:effectLst/>
                <a:latin typeface="Helvetica"/>
                <a:ea typeface="Helvetica"/>
                <a:cs typeface="Helvetica"/>
              </a:rPr>
              <a:t>Če procesa ni mogoče avtomatizirati, ga je treba zapreti v ohišje. Če je na voljo, uporabite postajo za ročno praznjenje vreč, opremljeno s prezračevanjem na izpuhu stroja.</a:t>
            </a:r>
          </a:p>
          <a:p>
            <a:pPr marL="285750" indent="-285750">
              <a:lnSpc>
                <a:spcPts val="2200"/>
              </a:lnSpc>
              <a:spcBef>
                <a:spcPts val="300"/>
              </a:spcBef>
              <a:buFont typeface="Arial" panose="020B0604020202020204" pitchFamily="34" charset="0"/>
              <a:buChar char="•"/>
            </a:pPr>
            <a:r>
              <a:rPr lang="sl" sz="1700" b="0" i="0" strike="noStrike" cap="none" spc="0" baseline="0" dirty="0">
                <a:solidFill>
                  <a:srgbClr val="000000"/>
                </a:solidFill>
                <a:effectLst/>
                <a:latin typeface="Helvetica"/>
                <a:ea typeface="Helvetica"/>
                <a:cs typeface="Helvetica"/>
              </a:rPr>
              <a:t>Vsebino vreče stresite previdno in z odprtim koncem, obrnjenim stran od sebe.</a:t>
            </a:r>
          </a:p>
          <a:p>
            <a:pPr marL="285750" indent="-285750">
              <a:lnSpc>
                <a:spcPts val="2200"/>
              </a:lnSpc>
              <a:spcBef>
                <a:spcPts val="300"/>
              </a:spcBef>
              <a:buFont typeface="Arial" panose="020B0604020202020204" pitchFamily="34" charset="0"/>
              <a:buChar char="•"/>
            </a:pPr>
            <a:r>
              <a:rPr lang="sl" sz="1700" b="0" i="0" strike="noStrike" cap="none" spc="0" baseline="0" dirty="0">
                <a:solidFill>
                  <a:srgbClr val="000000"/>
                </a:solidFill>
                <a:effectLst/>
                <a:latin typeface="Helvetica"/>
                <a:ea typeface="Helvetica"/>
                <a:cs typeface="Helvetica"/>
              </a:rPr>
              <a:t>Prazne vreče zvijte znotraj območja odsesavanja.</a:t>
            </a:r>
          </a:p>
          <a:p>
            <a:pPr marL="285750" indent="-285750">
              <a:lnSpc>
                <a:spcPts val="2200"/>
              </a:lnSpc>
              <a:spcBef>
                <a:spcPts val="300"/>
              </a:spcBef>
              <a:buFont typeface="Arial" panose="020B0604020202020204" pitchFamily="34" charset="0"/>
              <a:buChar char="•"/>
            </a:pPr>
            <a:r>
              <a:rPr lang="sl" sz="1700" b="0" i="0" strike="noStrike" cap="none" spc="0" baseline="0" dirty="0">
                <a:solidFill>
                  <a:srgbClr val="000000"/>
                </a:solidFill>
                <a:effectLst/>
                <a:latin typeface="Helvetica"/>
                <a:ea typeface="Helvetica"/>
                <a:cs typeface="Helvetica"/>
              </a:rPr>
              <a:t>Nosite osebno zaščitno opremo, kadar drugi načini obvladovanja prahu niso na voljo.</a:t>
            </a:r>
          </a:p>
          <a:p>
            <a:pPr marL="285750" indent="-285750">
              <a:lnSpc>
                <a:spcPts val="2200"/>
              </a:lnSpc>
              <a:spcBef>
                <a:spcPts val="300"/>
              </a:spcBef>
              <a:buFont typeface="Arial" panose="020B0604020202020204" pitchFamily="34" charset="0"/>
              <a:buChar char="•"/>
            </a:pPr>
            <a:r>
              <a:rPr lang="sl" sz="1700" b="0" i="0" strike="noStrike" cap="none" spc="0" baseline="0" dirty="0">
                <a:solidFill>
                  <a:srgbClr val="000000"/>
                </a:solidFill>
                <a:effectLst/>
                <a:latin typeface="Helvetica"/>
                <a:ea typeface="Helvetica"/>
                <a:cs typeface="Helvetica"/>
              </a:rPr>
              <a:t>Prazne vreče odvrzite v veliko vrečo iz umetne mase. </a:t>
            </a:r>
            <a:br>
              <a:rPr lang="en-IN" sz="1700" b="0" i="0" strike="noStrike" cap="none" spc="0" baseline="0" dirty="0">
                <a:solidFill>
                  <a:srgbClr val="000000"/>
                </a:solidFill>
                <a:effectLst/>
                <a:latin typeface="Helvetica"/>
                <a:ea typeface="Helvetica"/>
                <a:cs typeface="Helvetica"/>
              </a:rPr>
            </a:br>
            <a:r>
              <a:rPr lang="sl" sz="1700" b="0" i="0" strike="noStrike" cap="none" spc="0" baseline="0" dirty="0">
                <a:solidFill>
                  <a:srgbClr val="000000"/>
                </a:solidFill>
                <a:effectLst/>
                <a:latin typeface="Helvetica"/>
                <a:ea typeface="Helvetica"/>
                <a:cs typeface="Helvetica"/>
              </a:rPr>
              <a:t>Ne prenapolnite je. Vrečo pred odstranjevanjem zaprite.</a:t>
            </a:r>
          </a:p>
        </p:txBody>
      </p:sp>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VELIKE VREČE (BIG BAG)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a:lstStyle/>
          <a:p>
            <a:pPr>
              <a:lnSpc>
                <a:spcPts val="2400"/>
              </a:lnSpc>
              <a:spcBef>
                <a:spcPts val="600"/>
              </a:spcBef>
            </a:pPr>
            <a:r>
              <a:rPr lang="sl" sz="1800" b="0" i="0" strike="noStrike" cap="none" spc="0" baseline="0" dirty="0">
                <a:solidFill>
                  <a:srgbClr val="000000"/>
                </a:solidFill>
                <a:effectLst/>
                <a:latin typeface="Helvetica"/>
                <a:ea typeface="Helvetica"/>
                <a:cs typeface="Helvetica"/>
              </a:rPr>
              <a:t>Kako zmanjšate nastajanje prahu pri praznjenju vreč:</a:t>
            </a:r>
          </a:p>
          <a:p>
            <a:pPr marL="342900" indent="-342900">
              <a:lnSpc>
                <a:spcPts val="2400"/>
              </a:lnSpc>
              <a:spcBef>
                <a:spcPts val="6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Če je mogoče, uporabite samodejne postaje za praznjenje vreč. Te zagotavljajo dobro tesnjenje in imajo sisteme za prestrezanje prahu in uravnavanje pretoka materiala.</a:t>
            </a:r>
          </a:p>
          <a:p>
            <a:pPr marL="342900" indent="-342900">
              <a:lnSpc>
                <a:spcPts val="2400"/>
              </a:lnSpc>
              <a:spcBef>
                <a:spcPts val="6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Pri ročnem odpiranju ali rezanju velikih vreč uporabljajte osebno zaščitno opremo.</a:t>
            </a:r>
          </a:p>
          <a:p>
            <a:pPr marL="342900" indent="-342900">
              <a:lnSpc>
                <a:spcPts val="2400"/>
              </a:lnSpc>
              <a:spcBef>
                <a:spcPts val="6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Praznih vreč ne stiskajte ročno. Odvrzite jih v veliko vrečo iz umetne mase. Ne prenapolnite je. Vrečo pred odstranjevanjem zaprite.</a:t>
            </a:r>
          </a:p>
          <a:p>
            <a:pPr marL="342900" indent="-342900">
              <a:lnSpc>
                <a:spcPts val="2400"/>
              </a:lnSpc>
              <a:spcBef>
                <a:spcPts val="600"/>
              </a:spcBef>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592888" y="1609962"/>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6949436" cy="850900"/>
          </a:xfrm>
        </p:spPr>
        <p:txBody>
          <a:bodyPr anchor="t"/>
          <a:lstStyle/>
          <a:p>
            <a:pPr>
              <a:lnSpc>
                <a:spcPct val="100000"/>
              </a:lnSpc>
            </a:pPr>
            <a:r>
              <a:rPr lang="sl" sz="2800" b="1" i="0" strike="noStrike" cap="none" spc="0" baseline="0" dirty="0">
                <a:solidFill>
                  <a:srgbClr val="F6A317"/>
                </a:solidFill>
                <a:effectLst/>
                <a:latin typeface="Helvetica"/>
                <a:ea typeface="Helvetica"/>
                <a:cs typeface="Helvetica"/>
              </a:rPr>
              <a:t>PRAVILNO IN NEPRAVILNO RAVNANJE PRI SPLOŠNEM PRAZNJENJU VREČ</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4" y="2656999"/>
            <a:ext cx="6378604" cy="3201832"/>
          </a:xfrm>
        </p:spPr>
        <p:txBody>
          <a:bodyPr lIns="91440" tIns="45720" rIns="91440" bIns="45720" anchor="t"/>
          <a:lstStyle/>
          <a:p>
            <a:pPr>
              <a:lnSpc>
                <a:spcPct val="100000"/>
              </a:lnSpc>
              <a:spcBef>
                <a:spcPts val="600"/>
              </a:spcBef>
              <a:buSzPct val="85000"/>
            </a:pPr>
            <a:r>
              <a:rPr lang="sl" sz="1600" b="1" i="0" strike="noStrike" cap="none" spc="0" baseline="0" dirty="0">
                <a:solidFill>
                  <a:srgbClr val="000000"/>
                </a:solidFill>
                <a:effectLst/>
                <a:latin typeface="Helvetica"/>
                <a:ea typeface="Helvetica"/>
                <a:cs typeface="Helvetica"/>
              </a:rPr>
              <a:t>PRAVILNO</a:t>
            </a:r>
          </a:p>
          <a:p>
            <a:pPr marL="342900" indent="-34290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Poskrbite, da sistemi za odsesavanje prahu delujejo pravilno</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342900" indent="-34290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Preglejte, ali opazite znake poškodb ali slabega delovanja in prijavite napake</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342900" indent="-34290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Nosite osebno zaščitno opremo (protiprašno masko), če drugi načini obvladovanja prahu niso na voljo</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342900" indent="-342900">
              <a:lnSpc>
                <a:spcPct val="100000"/>
              </a:lnSpc>
              <a:spcBef>
                <a:spcPts val="600"/>
              </a:spcBef>
              <a:spcAft>
                <a:spcPts val="600"/>
              </a:spcAft>
              <a:buSzPct val="85000"/>
              <a:buFont typeface=".Apple Color Emoji UI"/>
              <a:buChar char="✅"/>
            </a:pPr>
            <a:r>
              <a:rPr lang="sl" sz="1600" b="0" i="0" strike="noStrike" cap="none" spc="0" baseline="0" dirty="0">
                <a:solidFill>
                  <a:srgbClr val="000000"/>
                </a:solidFill>
                <a:effectLst/>
                <a:latin typeface="Helvetica"/>
                <a:ea typeface="Helvetica"/>
                <a:cs typeface="Helvetica"/>
              </a:rPr>
              <a:t>Razsutja takoj počistite s sesanjem ali mokrim čiščenjem</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a:lnSpc>
                <a:spcPct val="100000"/>
              </a:lnSpc>
              <a:spcBef>
                <a:spcPts val="600"/>
              </a:spcBef>
            </a:pPr>
            <a:r>
              <a:rPr lang="sl" sz="1600" b="1" i="0" strike="noStrike" cap="none" spc="0" baseline="0" dirty="0">
                <a:solidFill>
                  <a:srgbClr val="000000"/>
                </a:solidFill>
                <a:effectLst/>
                <a:latin typeface="Helvetica"/>
                <a:ea typeface="Helvetica"/>
                <a:cs typeface="Helvetica"/>
              </a:rPr>
              <a:t>NEPRAVILNO</a:t>
            </a: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Prehitro praznjenje majhnih vreč</a:t>
            </a: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Prenapolnjenje posod za odpadke</a:t>
            </a: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Čiščenje s suho krtačo ali stisnjenim zrakom</a:t>
            </a:r>
          </a:p>
          <a:p>
            <a:pPr marL="342900" indent="-342900">
              <a:lnSpc>
                <a:spcPct val="100000"/>
              </a:lnSpc>
              <a:spcBef>
                <a:spcPts val="600"/>
              </a:spcBef>
              <a:buSzPct val="85000"/>
              <a:buFont typeface=".Apple Color Emoji UI"/>
              <a:buChar char="✅"/>
            </a:pPr>
            <a:endParaRPr lang="en-GB" dirty="0"/>
          </a:p>
          <a:p>
            <a:pPr marL="285750" indent="-285750">
              <a:lnSpc>
                <a:spcPct val="100000"/>
              </a:lnSpc>
              <a:spcBef>
                <a:spcPts val="600"/>
              </a:spcBef>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rotWithShape="1">
          <a:blip r:embed="rId3"/>
          <a:srcRect l="1457" t="30" r="4577" b="30"/>
          <a:stretch/>
        </p:blipFill>
        <p:spPr>
          <a:xfrm>
            <a:off x="7452360" y="2278441"/>
            <a:ext cx="4380230"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PRAZNA STRAN</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l" sz="1800" b="0" i="0" strike="noStrike" cap="none" spc="0" baseline="0">
                <a:solidFill>
                  <a:srgbClr val="000000"/>
                </a:solidFill>
                <a:effectLst/>
                <a:latin typeface="Helvetica"/>
                <a:ea typeface="Helvetica"/>
                <a:cs typeface="Helvetica"/>
              </a:rPr>
              <a:t>S to stranjo lahko pripravite učno gradivo po meri za določena delovna okolja/kontekste.</a:t>
            </a:r>
          </a:p>
          <a:p>
            <a:pPr>
              <a:lnSpc>
                <a:spcPts val="2400"/>
              </a:lnSpc>
            </a:pPr>
            <a:r>
              <a:rPr lang="sl" sz="1800" b="0" i="0" strike="noStrike" cap="none" spc="0" baseline="0">
                <a:solidFill>
                  <a:srgbClr val="000000"/>
                </a:solidFill>
                <a:effectLst/>
                <a:latin typeface="Helvetica"/>
                <a:ea typeface="Helvetica"/>
                <a:cs typeface="Helvetica"/>
              </a:rPr>
              <a:t>Če želite spremeniti sliko, z desno miškino tipko kliknite &gt; Spremeni sliko &gt; Iz datoteke.</a:t>
            </a:r>
          </a:p>
          <a:p>
            <a:pPr>
              <a:lnSpc>
                <a:spcPts val="2400"/>
              </a:lnSpc>
            </a:pPr>
            <a:r>
              <a:rPr lang="sl" sz="1800" b="0" i="0" strike="noStrike" cap="none" spc="0" baseline="0">
                <a:solidFill>
                  <a:srgbClr val="000000"/>
                </a:solidFill>
                <a:effectLst/>
                <a:latin typeface="Helvetica"/>
                <a:ea typeface="Helvetica"/>
                <a:cs typeface="Helvetica"/>
              </a:rPr>
              <a:t>Če želite ustvariti več strani, kliknite jeziček »Nova stran« zgoraj.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ZAKLJUČEK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400"/>
              </a:lnSpc>
              <a:spcBef>
                <a:spcPts val="600"/>
              </a:spcBef>
              <a:spcAft>
                <a:spcPts val="1000"/>
              </a:spcAft>
            </a:pPr>
            <a:r>
              <a:rPr lang="sl" sz="1800" b="0" i="0" strike="noStrike" cap="none" spc="0" baseline="0" dirty="0">
                <a:solidFill>
                  <a:srgbClr val="000000"/>
                </a:solidFill>
                <a:effectLst/>
                <a:latin typeface="Helvetica"/>
                <a:ea typeface="Helvetica"/>
                <a:cs typeface="Helvetica"/>
              </a:rPr>
              <a:t>Praznjenje vreč lahko povzroči izpostavljenost prostemu kristalnemu kremenu. Zaradi zaščite svojega zdravja ne pozabite:</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Preverite, ali so sistemi za prezračevanje in odsesavanje vklopljeni (če so na voljo</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Če so na voljo, vedno uporabljajte strojne pripomočke</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Prazne vreče zavrzite pazljivo, da zmanjšate nastajanje prahu</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Takoj počistite razsutja</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sl" sz="2800" b="1" i="0" strike="noStrike" cap="none" spc="0" baseline="0">
                <a:solidFill>
                  <a:srgbClr val="F6A317"/>
                </a:solidFill>
                <a:effectLst/>
                <a:latin typeface="Helvetica"/>
                <a:ea typeface="Helvetica"/>
                <a:cs typeface="Helvetica"/>
              </a:rPr>
              <a:t>DODATNA GRADIVA ZA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3" history="0"/>
              </a:rPr>
              <a:t>Dobre prakse za praznjenje vreč – majhne vreče (Opravilni list 2.2.1a)</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3" history="0"/>
              </a:rPr>
              <a:t>Dobre prakse za praznjenje vreč – velike vreče (Opravilni list 2.2.1b)</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4" history="0"/>
              </a:rPr>
              <a:t>Vodnik za dobre prakse NEPSI</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5" history="0"/>
              </a:rPr>
              <a:t>Vodnik NEPSI za MSP</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161085"/>
            <a:ext cx="10022946" cy="640720"/>
          </a:xfrm>
          <a:prstGeom prst="rect">
            <a:avLst/>
          </a:prstGeom>
          <a:noFill/>
          <a:ln>
            <a:noFill/>
          </a:ln>
        </p:spPr>
        <p:txBody>
          <a:bodyPr wrap="square" anchor="ctr">
            <a:spAutoFit/>
          </a:bodyPr>
          <a:lstStyle/>
          <a:p>
            <a:pPr>
              <a:spcBef>
                <a:spcPts val="1200"/>
              </a:spcBef>
              <a:spcAft>
                <a:spcPts val="1200"/>
              </a:spcAft>
              <a:buSzPct val="130000"/>
            </a:pPr>
            <a:r>
              <a:rPr lang="sl" sz="1800" b="0" i="0" strike="noStrike" cap="none" spc="0" baseline="0" dirty="0">
                <a:solidFill>
                  <a:srgbClr val="000000"/>
                </a:solidFill>
                <a:effectLst/>
                <a:latin typeface="Calibri"/>
                <a:ea typeface="Calibri"/>
                <a:cs typeface="Calibri"/>
              </a:rPr>
              <a:t>Za več gradiv za učenje o prostem kristalnem kremenu obiščite </a:t>
            </a:r>
            <a:r>
              <a:rPr lang="sl" sz="1800" b="1" i="0" strike="noStrike" cap="none" spc="0" baseline="0" dirty="0">
                <a:solidFill>
                  <a:srgbClr val="000000"/>
                </a:solidFill>
                <a:effectLst/>
                <a:latin typeface="Calibri"/>
                <a:ea typeface="Calibri"/>
                <a:cs typeface="Calibri"/>
              </a:rPr>
              <a:t>Platformo za e-učenje NEPSI</a:t>
            </a:r>
            <a:r>
              <a:rPr lang="sl" sz="1800" b="0" i="0" strike="noStrike" cap="none" spc="0" baseline="0" dirty="0">
                <a:solidFill>
                  <a:srgbClr val="000000"/>
                </a:solidFill>
                <a:effectLst/>
                <a:latin typeface="Calibri"/>
                <a:ea typeface="Calibri"/>
                <a:cs typeface="Calibri"/>
              </a:rPr>
              <a:t> na naslovu </a:t>
            </a:r>
            <a:r>
              <a:rPr lang="sl" sz="1800" b="0" i="0" strike="noStrike" cap="none" spc="0" baseline="0" dirty="0">
                <a:solidFill>
                  <a:srgbClr val="000000"/>
                </a:solidFill>
                <a:effectLst/>
                <a:latin typeface="Calibri"/>
                <a:ea typeface="Calibri"/>
                <a:cs typeface="Calibri"/>
                <a:hlinkClick r:id="rId6" history="0"/>
              </a:rPr>
              <a:t>training.nepsi.eu</a:t>
            </a:r>
            <a:r>
              <a:rPr lang="sl" sz="1800"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E2D9F178-C7F8-4AE4-A4CA-C023D64617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149</TotalTime>
  <Words>1308</Words>
  <Application>Microsoft Macintosh PowerPoint</Application>
  <PresentationFormat>Widescreen</PresentationFormat>
  <Paragraphs>102</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24</cp:revision>
  <dcterms:created xsi:type="dcterms:W3CDTF">2020-01-29T17:43:15Z</dcterms:created>
  <dcterms:modified xsi:type="dcterms:W3CDTF">2024-11-13T11:02:29Z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