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client id="{AADF9882-5B83-4236-98EE-CACB27DAE40B}" v="61" dt="2022-09-25T09:38:42.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Liigne kokkupuude sissehingatava kristallilise ränidioksiidiga (RCS) võib põhjustada töötajatele pikas perspektiivis tõsiseid terviseprobleeme. Sel põhjusel on oluline, et kõik töötajad oleksid teadlikud headest tavadest, mis piiravad või välistavad kokkupuute ränidioksiidi tolmuga.</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See koolitus annab juhiseid kristallilist ränidioksiidi sisaldavate materjalide lõikamiseks, lihvimiseks ja poleerimiseks.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Kottide tühjendamise protsessid ja tühjade kottide ebaõige käsitsemine võivad põhjustada märkimisväärset kokkupuudet tolmuga. Sel põhjusel tuleb järgida kottide tühjendamise häid tavasid. Väikeste kottide tühjendamiseks on soovitatav kasutada automaatseid või poolautomaatseid kottide mahalaadimisjaamu.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Lõikamine, freesimine ja lihvimine on suure energiatarbega protsessid, mis võivad tekitada ohtlikus koguses tolmu.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Enne suure energiatarbega protsesside käivitamist tuleb järgida mitmeid ettevaatusabinõusid, et vähendada kokkupuudet tolmuga ja tarbetuid vigastusi.</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Märgprotsessid aitavad vähendada kokkupuudet tolmuga, püüdes õhus lenduvat tolmu vee abil. Kui seadmel on vee lisamise võimalus, on soovitatav kasutada märgprotseduure. </a:t>
            </a:r>
            <a:r>
              <a:rPr lang="et" sz="1200" b="0" i="0" strike="noStrike" cap="none" spc="0" baseline="0">
                <a:solidFill>
                  <a:srgbClr val="000000"/>
                </a:solidFill>
                <a:effectLst/>
                <a:latin typeface="Calibri"/>
                <a:ea typeface="Calibri"/>
                <a:cs typeface="Calibri"/>
              </a:rPr>
              <a:t>Kuivtootmine tekitab väga palju ränidioksiidi tolmu – võimalusel ärge kasutage kuivalt töötavaid tööriistu!</a:t>
            </a:r>
          </a:p>
          <a:p>
            <a:endParaRPr lang="en-US"/>
          </a:p>
          <a:p>
            <a:r>
              <a:rPr lang="et" sz="1800" b="0" i="0" strike="noStrike" cap="none" spc="0" baseline="0">
                <a:solidFill>
                  <a:srgbClr val="000000"/>
                </a:solidFill>
                <a:effectLst/>
                <a:latin typeface="Calibri"/>
                <a:ea typeface="Calibri"/>
                <a:cs typeface="Calibri"/>
              </a:rPr>
              <a:t>Isikukaitsevahendeid tuleb kanda vastavalt neil toodud siltidele ja piktogrammile. Tolmumahukate tegevuste puhul kasutage alati hingamisteede kaitsevahendeid.</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1" i="0" strike="noStrike" cap="none" spc="0" baseline="0">
                <a:solidFill>
                  <a:srgbClr val="000000"/>
                </a:solidFill>
                <a:effectLst/>
                <a:latin typeface="Calibri"/>
                <a:ea typeface="Calibri"/>
                <a:cs typeface="Calibri"/>
              </a:rPr>
              <a:t>*Märkus koolitajale*</a:t>
            </a:r>
            <a:r>
              <a:rPr lang="et" sz="1800" b="0" i="0" strike="noStrike" cap="none" spc="0" baseline="0">
                <a:solidFill>
                  <a:srgbClr val="000000"/>
                </a:solidFill>
                <a:effectLst/>
                <a:latin typeface="Calibri"/>
                <a:ea typeface="Calibri"/>
                <a:cs typeface="Calibri"/>
              </a:rPr>
              <a:t> Kaaluge oma töökonteksti jaoks spetsiifilise täiendava teabe lisamist.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et" sz="1400" b="1" i="0" strike="noStrike" cap="none" spc="0" baseline="0">
                <a:solidFill>
                  <a:srgbClr val="F6A317"/>
                </a:solidFill>
                <a:effectLst/>
                <a:latin typeface="Helvetica"/>
                <a:ea typeface="Helvetica"/>
                <a:cs typeface="Helvetica"/>
              </a:rPr>
              <a:t>KOOLITUS: HEAD TAVAD LÕIKAMISEL, FREESIMISEL JA LIHVIMISEL</a:t>
            </a:r>
          </a:p>
          <a:p>
            <a:pPr>
              <a:lnSpc>
                <a:spcPct val="100000"/>
              </a:lnSpc>
            </a:pPr>
            <a:endParaRPr lang="en-GB"/>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et" sz="2800" b="1" i="0" strike="noStrike" cap="none" spc="0" baseline="0">
                <a:solidFill>
                  <a:srgbClr val="FFFFFF"/>
                </a:solidFill>
                <a:effectLst/>
                <a:latin typeface="Helvetica"/>
                <a:ea typeface="Helvetica"/>
                <a:cs typeface="Helvetica"/>
              </a:rPr>
              <a:t>KOOLITUS: HEAD TAVAD LÕIKAMISEL, FREESIMISEL JA LIHVIMISEL</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261130" y="342900"/>
            <a:ext cx="3537169"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olemasolevaid kohustusi.</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64197" cy="3682369"/>
          </a:xfrm>
        </p:spPr>
        <p:txBody>
          <a:bodyPr/>
          <a:lstStyle/>
          <a:p>
            <a:pPr>
              <a:lnSpc>
                <a:spcPts val="2400"/>
              </a:lnSpc>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Terviseriskid, mis on seotud suure energiatarbega tööstusprotsessidega, mis võivad põhjustada kokkupuudet kahjuliku sisse hingatava kristallilise ränidioksiidi tolmuga (RCS)</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Head tavad lõikamisel, freesimisel ja lihvimisel</a:t>
            </a:r>
          </a:p>
          <a:p>
            <a:pPr marL="285750" indent="-285750">
              <a:lnSpc>
                <a:spcPts val="2400"/>
              </a:lnSpc>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Tekst, mida juhendaja täidab – kui olete lisanud kohandatud slaidi, sisestage materjalist lühike ülevaade vastavalt kontekstile</a:t>
            </a:r>
          </a:p>
          <a:p>
            <a:pPr marL="285750" indent="-285750">
              <a:lnSpc>
                <a:spcPts val="2400"/>
              </a:lnSpc>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69" r="5869"/>
          <a:stretch>
            <a:fillRect/>
          </a:stretch>
        </p:blipFill>
        <p:spPr>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t" sz="1800" b="0" i="0" strike="noStrike" cap="none" spc="0" baseline="0" dirty="0">
                <a:solidFill>
                  <a:srgbClr val="000000"/>
                </a:solidFill>
                <a:effectLst/>
                <a:latin typeface="Helvetica"/>
                <a:ea typeface="Helvetica"/>
                <a:cs typeface="Helvetica"/>
              </a:rPr>
              <a:t>Lõikamis-, freesimis- ja lihvimisprotsesse saab juhtida viie peamise tolmutõrjetehnika abil.</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5" y="1702138"/>
            <a:ext cx="2022782"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selle kokkupuuteallikas</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jäädvustamine selle allikas, enne kui sellega kokku puutume, ja saastunud õhu asendamine puhta õhuga.</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9"/>
            <a:ext cx="2134062" cy="1677382"/>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KAITSEVARUSTUS</a:t>
            </a:r>
          </a:p>
          <a:p>
            <a:r>
              <a:rPr lang="et" sz="1200" dirty="0">
                <a:solidFill>
                  <a:srgbClr val="000000"/>
                </a:solidFill>
                <a:latin typeface="Calibri"/>
                <a:ea typeface="Calibri"/>
                <a:cs typeface="Calibri"/>
              </a:rPr>
              <a:t>Isikukaitsevahendid</a:t>
            </a:r>
            <a:r>
              <a:rPr lang="et" sz="1200" b="0" i="0" strike="noStrike" cap="none" spc="0" baseline="0" dirty="0">
                <a:solidFill>
                  <a:srgbClr val="000000"/>
                </a:solidFill>
                <a:effectLst/>
                <a:latin typeface="Calibri"/>
                <a:ea typeface="Calibri"/>
                <a:cs typeface="Calibri"/>
              </a:rPr>
              <a:t>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See tegevus võib olla väga tolmune</a:t>
            </a:r>
          </a:p>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a:solidFill>
                  <a:srgbClr val="000000"/>
                </a:solidFill>
                <a:effectLst/>
                <a:latin typeface="Helvetica"/>
                <a:ea typeface="Helvetica"/>
                <a:cs typeface="Helvetica"/>
              </a:rPr>
              <a:t>On oluline, et me kaitseksime end iga päev õhus leviva tolmuga kokkupuute eest. </a:t>
            </a:r>
          </a:p>
          <a:p>
            <a:pPr>
              <a:lnSpc>
                <a:spcPts val="2400"/>
              </a:lnSpc>
            </a:pPr>
            <a:r>
              <a:rPr lang="et" sz="1800" b="0" i="0" strike="noStrike" cap="none" spc="0" baseline="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a:solidFill>
                  <a:srgbClr val="000000"/>
                </a:solidFill>
                <a:effectLst/>
                <a:latin typeface="Helvetica"/>
                <a:ea typeface="Helvetica"/>
                <a:cs typeface="Helvetica"/>
              </a:rPr>
              <a:t>Kuidas veedate oma pensionipõlve?</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KUIDAS SUURE ENERGIATARBEGA TÖÖ PROTSESSID RCS-i TEKITAVAD</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788345"/>
            <a:ext cx="10333122" cy="3601153"/>
          </a:xfrm>
        </p:spPr>
        <p:txBody>
          <a:bodyPr/>
          <a:lstStyle/>
          <a:p>
            <a:pPr>
              <a:lnSpc>
                <a:spcPts val="2400"/>
              </a:lnSpc>
            </a:pPr>
            <a:r>
              <a:rPr lang="et" sz="1800" b="0" i="0" strike="noStrike" cap="none" spc="0" baseline="0" dirty="0">
                <a:solidFill>
                  <a:srgbClr val="000000"/>
                </a:solidFill>
                <a:effectLst/>
                <a:latin typeface="Helvetica"/>
                <a:ea typeface="Helvetica"/>
                <a:cs typeface="Helvetica"/>
              </a:rPr>
              <a:t>Lõikamine, freesimine ja lihvimine on suure energiatarbega protsessid, mis võivad teatud materjalidega töötamisel tekitada palju tolmu:</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Paljudest tööstuslikest materjalidest (nt liivakivist) tekkiv tolm on ohtlik; tolmuga kokkupuute vähendamiseks on vaja tõrjemeetmeid.</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Tekkiv tolm võib sisaldada sissehingatavat kristallilist ränidioksiidi (RCS), mis pikaajalisel sissehingamisel võib põhjustada silikoosi.</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TÖÖRIISTAD, MIS TEKITAVAD TOLMU</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Nurklihvijad</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Ketaslõikurid</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Lõikuspingid</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Soonefreesid</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Puurmasinad</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ENNE LÕIKAMIST, FREESIMIST JA LIHVIMIST</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213654" cy="3263745"/>
          </a:xfrm>
        </p:spPr>
        <p:txBody>
          <a:bodyPr lIns="91440" tIns="45720" rIns="91440" bIns="45720" anchor="t"/>
          <a:lstStyle/>
          <a:p>
            <a:pPr marL="285750" indent="-285750">
              <a:lnSpc>
                <a:spcPct val="1000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Veenduge, et ala oleks hästi ventileeritud</a:t>
            </a:r>
          </a:p>
          <a:p>
            <a:pPr marL="285750" indent="-285750">
              <a:lnSpc>
                <a:spcPct val="1000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Kontrollige tööriistadel kahjustuste märke</a:t>
            </a:r>
          </a:p>
          <a:p>
            <a:pPr marL="285750" indent="-285750">
              <a:lnSpc>
                <a:spcPct val="1000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 kasutate väljatõmbesüsteemi, veenduge, et see töötab korralikult</a:t>
            </a:r>
          </a:p>
          <a:p>
            <a:pPr marL="285750" indent="-285750">
              <a:lnSpc>
                <a:spcPct val="1000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Puhastage plaadid ja masinad voolava veega (kui </a:t>
            </a:r>
            <a:r>
              <a:rPr lang="et" sz="1800" dirty="0">
                <a:solidFill>
                  <a:srgbClr val="000000"/>
                </a:solidFill>
                <a:latin typeface="Helvetica"/>
                <a:ea typeface="Helvetica"/>
                <a:cs typeface="Helvetica"/>
              </a:rPr>
              <a:t>see on lubatud</a:t>
            </a:r>
            <a:r>
              <a:rPr lang="et" sz="1800" b="0" i="0" strike="noStrike" cap="none" spc="0" baseline="0" dirty="0">
                <a:solidFill>
                  <a:srgbClr val="000000"/>
                </a:solidFill>
                <a:effectLst/>
                <a:latin typeface="Helvetica"/>
                <a:ea typeface="Helvetica"/>
                <a:cs typeface="Helvetica"/>
              </a:rPr>
              <a:t>)</a:t>
            </a:r>
          </a:p>
          <a:p>
            <a:pPr>
              <a:lnSpc>
                <a:spcPct val="100000"/>
              </a:lnSpc>
            </a:pPr>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LÕIKAMISE, FREESIMISE JA LIHVIMISE AJAL</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lIns="91440" tIns="45720" rIns="91440" bIns="45720" anchor="t"/>
          <a:lstStyle/>
          <a:p>
            <a:pPr marL="285750" indent="-285750">
              <a:lnSpc>
                <a:spcPct val="100000"/>
              </a:lnSpc>
              <a:spcBef>
                <a:spcPts val="800"/>
              </a:spcBef>
              <a:buFont typeface="Arial" panose="020B0604020202020204" pitchFamily="34" charset="0"/>
              <a:buChar char="•"/>
            </a:pPr>
            <a:r>
              <a:rPr lang="et" sz="1400" b="0" i="0" strike="noStrike" cap="none" spc="0" baseline="0" dirty="0">
                <a:solidFill>
                  <a:srgbClr val="000000"/>
                </a:solidFill>
                <a:effectLst/>
                <a:latin typeface="Helvetica"/>
                <a:ea typeface="Helvetica"/>
                <a:cs typeface="Helvetica"/>
              </a:rPr>
              <a:t>Märgprotsesside kasutamisel kontrollige, et veevarustus oleks piisav</a:t>
            </a:r>
          </a:p>
          <a:p>
            <a:pPr marL="285750" indent="-285750">
              <a:lnSpc>
                <a:spcPct val="100000"/>
              </a:lnSpc>
              <a:spcBef>
                <a:spcPts val="800"/>
              </a:spcBef>
              <a:buFont typeface="Arial" panose="020B0604020202020204" pitchFamily="34" charset="0"/>
              <a:buChar char="•"/>
            </a:pPr>
            <a:r>
              <a:rPr lang="et" sz="1400" b="0" i="0" strike="noStrike" cap="none" spc="0" baseline="0" dirty="0">
                <a:solidFill>
                  <a:srgbClr val="000000"/>
                </a:solidFill>
                <a:effectLst/>
                <a:latin typeface="Helvetica"/>
                <a:ea typeface="Helvetica"/>
                <a:cs typeface="Helvetica"/>
              </a:rPr>
              <a:t>Tolmumahukatel tegevustel kasutage alati hingamisteede kaitsevahendeid</a:t>
            </a:r>
          </a:p>
          <a:p>
            <a:pPr marL="285750" indent="-285750">
              <a:lnSpc>
                <a:spcPct val="100000"/>
              </a:lnSpc>
              <a:spcBef>
                <a:spcPts val="800"/>
              </a:spcBef>
              <a:buFont typeface="Arial" panose="020B0604020202020204" pitchFamily="34" charset="0"/>
              <a:buChar char="•"/>
            </a:pPr>
            <a:r>
              <a:rPr lang="et" sz="1400" b="0" i="0" strike="noStrike" cap="none" spc="0" baseline="0" dirty="0">
                <a:solidFill>
                  <a:srgbClr val="000000"/>
                </a:solidFill>
                <a:effectLst/>
                <a:latin typeface="Helvetica"/>
                <a:ea typeface="Helvetica"/>
                <a:cs typeface="Helvetica"/>
              </a:rPr>
              <a:t>Veega integreeritud masinate ja tööriistade kasutamine vähendab oluliselt ränidioksiidi tolmu taset</a:t>
            </a:r>
          </a:p>
          <a:p>
            <a:pPr marL="285750" indent="-285750">
              <a:lnSpc>
                <a:spcPct val="100000"/>
              </a:lnSpc>
              <a:spcBef>
                <a:spcPts val="800"/>
              </a:spcBef>
              <a:buFont typeface="Arial" panose="020B0604020202020204" pitchFamily="34" charset="0"/>
              <a:buChar char="•"/>
            </a:pPr>
            <a:r>
              <a:rPr lang="et" sz="1400" b="0" i="0" strike="noStrike" cap="none" spc="0" baseline="0" dirty="0">
                <a:solidFill>
                  <a:srgbClr val="000000"/>
                </a:solidFill>
                <a:effectLst/>
                <a:latin typeface="Helvetica"/>
                <a:ea typeface="Helvetica"/>
                <a:cs typeface="Helvetica"/>
              </a:rPr>
              <a:t>Võimaluse korral hoidke masina turvauksed suletuna</a:t>
            </a:r>
          </a:p>
          <a:p>
            <a:pPr marL="285750" indent="-285750">
              <a:lnSpc>
                <a:spcPct val="100000"/>
              </a:lnSpc>
              <a:spcBef>
                <a:spcPts val="800"/>
              </a:spcBef>
              <a:buFont typeface="Arial" panose="020B0604020202020204" pitchFamily="34" charset="0"/>
              <a:buChar char="•"/>
            </a:pPr>
            <a:r>
              <a:rPr lang="et" sz="1400" b="0" i="0" strike="noStrike" cap="none" spc="0" baseline="0" dirty="0">
                <a:solidFill>
                  <a:srgbClr val="000000"/>
                </a:solidFill>
                <a:effectLst/>
                <a:latin typeface="Helvetica"/>
                <a:ea typeface="Helvetica"/>
                <a:cs typeface="Helvetica"/>
              </a:rPr>
              <a:t>Kasutage kohalikku väljatõmbeventilatsiooni (LEV), et koguda ränidioksiidi tolm allikast ja transportida see töötajate hingamispiirkonnast eemale.</a:t>
            </a:r>
          </a:p>
          <a:p>
            <a:pPr marL="285750" indent="-285750">
              <a:lnSpc>
                <a:spcPct val="100000"/>
              </a:lnSpc>
              <a:spcBef>
                <a:spcPts val="800"/>
              </a:spcBef>
              <a:buFont typeface="Arial" panose="020B0604020202020204" pitchFamily="34" charset="0"/>
              <a:buChar char="•"/>
            </a:pPr>
            <a:r>
              <a:rPr lang="et" sz="1400" b="0" i="0" strike="noStrike" cap="none" spc="0" baseline="0" dirty="0">
                <a:solidFill>
                  <a:srgbClr val="FF0000"/>
                </a:solidFill>
                <a:effectLst/>
                <a:latin typeface="Helvetica"/>
                <a:ea typeface="Helvetica"/>
                <a:cs typeface="Helvetica"/>
              </a:rPr>
              <a:t>Tekst koolitajale – lisage infomaterjali lõikamise, freesimise ja lihvimisega seotud meetmete kohta, mis on teie kontekstis asjakohased</a:t>
            </a:r>
          </a:p>
          <a:p>
            <a:pPr>
              <a:lnSpc>
                <a:spcPct val="100000"/>
              </a:lnSpc>
              <a:spcBef>
                <a:spcPts val="8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9423046" cy="1584900"/>
          </a:xfrm>
        </p:spPr>
        <p:txBody>
          <a:bodyPr anchor="t"/>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LÕIKAMISEL, FREESIMISEL JA LIHVIMISEL</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et" sz="1600" b="1" i="0" strike="noStrike" cap="none" spc="0" baseline="0" dirty="0">
                <a:solidFill>
                  <a:srgbClr val="000000"/>
                </a:solidFill>
                <a:effectLst/>
                <a:latin typeface="Helvetica"/>
                <a:ea typeface="Helvetica"/>
                <a:cs typeface="Helvetica"/>
              </a:rPr>
              <a:t>TEHKE ALATI</a:t>
            </a:r>
          </a:p>
          <a:p>
            <a:pPr marL="285750" indent="-285750">
              <a:lnSpc>
                <a:spcPct val="100000"/>
              </a:lnSpc>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Võimaluse korral kasutage tolmueemaldussüsteemi</a:t>
            </a:r>
          </a:p>
          <a:p>
            <a:pPr marL="285750" indent="-285750">
              <a:lnSpc>
                <a:spcPct val="100000"/>
              </a:lnSpc>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Kinnistes ruumides töötades kasutage ventilatsioonisüsteemide eeliseid</a:t>
            </a:r>
          </a:p>
          <a:p>
            <a:pPr marL="285750" indent="-285750">
              <a:lnSpc>
                <a:spcPct val="100000"/>
              </a:lnSpc>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Tolmu eemaldamiseks kasutage märgtöötamise võimekusega tööriistu</a:t>
            </a:r>
          </a:p>
          <a:p>
            <a:pPr marL="285750" indent="-285750">
              <a:lnSpc>
                <a:spcPct val="100000"/>
              </a:lnSpc>
              <a:spcBef>
                <a:spcPts val="800"/>
              </a:spcBef>
              <a:spcAft>
                <a:spcPts val="1000"/>
              </a:spcAft>
              <a:buSzPct val="85000"/>
              <a:buFont typeface=".Apple Color Emoji UI"/>
              <a:buChar char="✅"/>
            </a:pPr>
            <a:r>
              <a:rPr lang="et" sz="1600" b="0" i="0" strike="noStrike" cap="none" spc="0" baseline="0" dirty="0">
                <a:solidFill>
                  <a:srgbClr val="000000"/>
                </a:solidFill>
                <a:effectLst/>
                <a:latin typeface="Helvetica"/>
                <a:ea typeface="Helvetica"/>
                <a:cs typeface="Helvetica"/>
              </a:rPr>
              <a:t>Selleks ettenähtud kohtades kasutage isikukaitsevahendeid</a:t>
            </a:r>
          </a:p>
          <a:p>
            <a:pPr>
              <a:lnSpc>
                <a:spcPct val="100000"/>
              </a:lnSpc>
              <a:spcBef>
                <a:spcPts val="800"/>
              </a:spcBef>
            </a:pPr>
            <a:r>
              <a:rPr lang="et" sz="1600" b="1" i="0" strike="noStrike" cap="none" spc="0" baseline="0" dirty="0">
                <a:solidFill>
                  <a:srgbClr val="000000"/>
                </a:solidFill>
                <a:effectLst/>
                <a:latin typeface="Helvetica"/>
                <a:ea typeface="Helvetica"/>
                <a:cs typeface="Helvetica"/>
              </a:rPr>
              <a:t>ÄRGE KUNAGI TEHKE</a:t>
            </a:r>
          </a:p>
          <a:p>
            <a:pPr marL="285750" indent="-285750">
              <a:lnSpc>
                <a:spcPct val="100000"/>
              </a:lnSpc>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Kasutage rikkis või kahjustatud seadmeid</a:t>
            </a:r>
          </a:p>
          <a:p>
            <a:pPr marL="285750" indent="-285750">
              <a:lnSpc>
                <a:spcPct val="100000"/>
              </a:lnSpc>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Laske tolmueemalduskastidel üle ääre voolata</a:t>
            </a:r>
          </a:p>
          <a:p>
            <a:pPr marL="285750" indent="-285750">
              <a:lnSpc>
                <a:spcPct val="100000"/>
              </a:lnSpc>
              <a:spcBef>
                <a:spcPts val="8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Kasutage seadmeid koos sobimatute protsesside ja varustusega (nt märgprotsessid seadmega, mis ei toeta seda võimalust)</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et" sz="1800" b="0" i="0" strike="noStrike" cap="none" spc="0" baseline="0" dirty="0">
                <a:solidFill>
                  <a:srgbClr val="000000"/>
                </a:solidFill>
                <a:effectLst/>
                <a:latin typeface="Helvetica"/>
                <a:ea typeface="Helvetica"/>
                <a:cs typeface="Helvetica"/>
              </a:rPr>
              <a:t>Kasutage seda slaidi töökeskkonnale/kontekstile vastava kohandatud koolitusmaterjali loomiseks</a:t>
            </a:r>
          </a:p>
          <a:p>
            <a:pPr>
              <a:lnSpc>
                <a:spcPct val="100000"/>
              </a:lnSpc>
            </a:pPr>
            <a:r>
              <a:rPr lang="et" sz="1800" b="0" i="0" strike="noStrike" cap="none" spc="0" baseline="0" dirty="0">
                <a:solidFill>
                  <a:srgbClr val="000000"/>
                </a:solidFill>
                <a:effectLst/>
                <a:latin typeface="Helvetica"/>
                <a:ea typeface="Helvetica"/>
                <a:cs typeface="Helvetica"/>
              </a:rPr>
              <a:t>Pildi muutmiseks paremklõpsake &gt; muuda pilti &gt; vali failist.</a:t>
            </a:r>
          </a:p>
          <a:p>
            <a:pPr>
              <a:lnSpc>
                <a:spcPct val="100000"/>
              </a:lnSpc>
            </a:pPr>
            <a:r>
              <a:rPr lang="et" sz="1800" b="0" i="0" strike="noStrike" cap="none" spc="0" baseline="0" dirty="0">
                <a:solidFill>
                  <a:srgbClr val="000000"/>
                </a:solidFill>
                <a:effectLst/>
                <a:latin typeface="Helvetica"/>
                <a:ea typeface="Helvetica"/>
                <a:cs typeface="Helvetica"/>
              </a:rPr>
              <a:t>Rohkemate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96978" cy="3682369"/>
          </a:xfrm>
        </p:spPr>
        <p:txBody>
          <a:bodyPr lIns="91440" tIns="45720" rIns="91440" bIns="45720" anchor="t"/>
          <a:lstStyle/>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Lõikamine, freesimine ja lihvimine on suure energiatarbega protsessid, mis tekitavad palju tolmu.</a:t>
            </a:r>
          </a:p>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Veenduge, et selleks eraldatud ala oleks hästi ventileeritud</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Võimaluse korral kasutage </a:t>
            </a:r>
            <a:r>
              <a:rPr lang="et" sz="1800" dirty="0">
                <a:solidFill>
                  <a:srgbClr val="000000"/>
                </a:solidFill>
                <a:latin typeface="Helvetica"/>
                <a:ea typeface="Helvetica"/>
                <a:cs typeface="Helvetica"/>
              </a:rPr>
              <a:t>vesivarustuse ja</a:t>
            </a:r>
            <a:r>
              <a:rPr lang="et" sz="1800" b="0" i="0" strike="noStrike" cap="none" spc="0" baseline="0" dirty="0">
                <a:solidFill>
                  <a:srgbClr val="000000"/>
                </a:solidFill>
                <a:effectLst/>
                <a:latin typeface="Helvetica"/>
                <a:ea typeface="Helvetica"/>
                <a:cs typeface="Helvetica"/>
              </a:rPr>
              <a:t> märgtöö võimekusega tööriistu</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Kontrollige seadmetel kahjustuste märke</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FF0000"/>
                </a:solidFill>
                <a:effectLst/>
                <a:latin typeface="Helvetica"/>
                <a:ea typeface="Helvetica"/>
                <a:cs typeface="Helvetica"/>
              </a:rPr>
              <a:t>Koolitaja </a:t>
            </a:r>
            <a:r>
              <a:rPr lang="et" sz="1800" b="0" i="0" strike="noStrike" cap="none" spc="0" baseline="0" dirty="0" err="1">
                <a:solidFill>
                  <a:srgbClr val="FF0000"/>
                </a:solidFill>
                <a:effectLst/>
                <a:latin typeface="Helvetica"/>
                <a:ea typeface="Helvetica"/>
                <a:cs typeface="Helvetica"/>
              </a:rPr>
              <a:t>kontekstuaalsed</a:t>
            </a:r>
            <a:r>
              <a:rPr lang="et" sz="1800" b="0" i="0" strike="noStrike" cap="none" spc="0" baseline="0" dirty="0">
                <a:solidFill>
                  <a:srgbClr val="FF0000"/>
                </a:solidFill>
                <a:effectLst/>
                <a:latin typeface="Helvetica"/>
                <a:ea typeface="Helvetica"/>
                <a:cs typeface="Helvetica"/>
              </a:rPr>
              <a:t> </a:t>
            </a:r>
            <a:r>
              <a:rPr lang="et" sz="1800" dirty="0">
                <a:solidFill>
                  <a:srgbClr val="FF0000"/>
                </a:solidFill>
                <a:latin typeface="Helvetica"/>
                <a:ea typeface="Helvetica"/>
                <a:cs typeface="Helvetica"/>
              </a:rPr>
              <a:t>kokkuvõtted lisada siia</a:t>
            </a:r>
            <a:endParaRPr lang="et" sz="1800" b="0" i="0" strike="noStrike" cap="none" spc="0" baseline="0" dirty="0">
              <a:solidFill>
                <a:srgbClr val="FF0000"/>
              </a:solidFill>
              <a:effectLst/>
              <a:latin typeface="Helvetica"/>
              <a:ea typeface="Helvetica"/>
              <a:cs typeface="Helvetica"/>
            </a:endParaRP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TÄIENDÕPE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Kuivlõikamisrakenduste head tavad, kasutades käsitsi töötamiseks mõeldud ketaslõikureid/nurgalõikureid või elektrilisi seinafreese (tööleht 2.1.14a)</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Keraamiliste ja kivimaterjalide lõikamise ja poleerimise head tavad (ülesanne 2.2.7)</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4"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5" history="0"/>
              </a:rPr>
              <a:t>NEPSI juhend VKEdele</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6"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D28747F-ABCC-4BEB-99C2-4928EF99C3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67</TotalTime>
  <Words>946</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46</cp:revision>
  <dcterms:created xsi:type="dcterms:W3CDTF">2020-06-26T09:56:53Z</dcterms:created>
  <dcterms:modified xsi:type="dcterms:W3CDTF">2024-11-13T12:06:05Z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