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80" r:id="rId6"/>
    <p:sldId id="278" r:id="rId7"/>
    <p:sldId id="268" r:id="rId8"/>
    <p:sldId id="276" r:id="rId9"/>
    <p:sldId id="281" r:id="rId10"/>
    <p:sldId id="274" r:id="rId11"/>
    <p:sldId id="269" r:id="rId12"/>
    <p:sldId id="270" r:id="rId13"/>
    <p:sldId id="271" r:id="rId14"/>
    <p:sldId id="275" r:id="rId15"/>
    <p:sldId id="266" r:id="rId16"/>
    <p:sldId id="264"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57F51"/>
    <a:srgbClr val="F6A317"/>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EB2A9E-8256-4388-8162-759269159A96}" v="2" dt="2022-09-22T08:30:44.542"/>
    <p1510:client id="{6C8835BB-C79A-5443-BDA2-E4FAE1A05E0C}" v="2" dt="2020-12-09T20:30:28.1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39" autoAdjust="0"/>
    <p:restoredTop sz="82721"/>
  </p:normalViewPr>
  <p:slideViewPr>
    <p:cSldViewPr snapToGrid="0" snapToObjects="1">
      <p:cViewPr varScale="1">
        <p:scale>
          <a:sx n="100" d="100"/>
          <a:sy n="100" d="100"/>
        </p:scale>
        <p:origin x="1504" y="176"/>
      </p:cViewPr>
      <p:guideLst/>
    </p:cSldViewPr>
  </p:slideViewPr>
  <p:notesTextViewPr>
    <p:cViewPr>
      <p:scale>
        <a:sx n="110" d="100"/>
        <a:sy n="110" d="100"/>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9279113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4259038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sz="1200" b="0" i="0" strike="noStrike" cap="none" spc="0" baseline="0" dirty="0">
                <a:solidFill>
                  <a:srgbClr val="000000"/>
                </a:solidFill>
                <a:effectLst/>
                <a:latin typeface="+mn-lt"/>
                <a:ea typeface="Calibri"/>
                <a:cs typeface="Calibri"/>
              </a:rPr>
              <a:t>Une exposition excessive des travailleurs à la silice cristalline respirable (SCR) peut entraîner à long terme de graves problèmes de santé. C’est pour cette raison qu’il est important que tous les travailleurs connaissent les bonnes pratiques qui limitent ou éliminent l'exposition à la poussière de silice.</a:t>
            </a:r>
          </a:p>
          <a:p>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fr" sz="1200" b="0" i="0" strike="noStrike" cap="none" spc="0" baseline="0" dirty="0">
                <a:solidFill>
                  <a:srgbClr val="000000"/>
                </a:solidFill>
                <a:effectLst/>
                <a:latin typeface="+mn-lt"/>
                <a:ea typeface="Calibri"/>
                <a:cs typeface="Calibri"/>
              </a:rPr>
              <a:t>Cette formation fournit des conseils pour la découpe, le meulage et le ponçage de matériaux contenant de la silice cristalline.</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7264370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5875791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fr" sz="1200" b="0" i="0" strike="noStrike" cap="none" spc="0" baseline="0" dirty="0">
                <a:solidFill>
                  <a:srgbClr val="000000"/>
                </a:solidFill>
                <a:effectLst/>
                <a:latin typeface="+mn-lt"/>
                <a:ea typeface="Calibri"/>
                <a:cs typeface="Calibri"/>
              </a:rPr>
              <a:t>Les processus de vidage des sacs et la manipulation incorrecte des sacs vides peuvent entraîner des niveaux importants d'exposition à la poussière. C’est pour cette raison que les bonnes pratiques liées au vidage des sacs doivent être suivies. L'utilisation de stations de vidage de sacs automatiques ou semi-automatiques est recommandée pour le vidage des petits sacs. </a:t>
            </a: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2603367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731405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sz="1200" b="0" i="0" strike="noStrike" cap="none" spc="0" baseline="0" dirty="0">
                <a:solidFill>
                  <a:srgbClr val="000000"/>
                </a:solidFill>
                <a:effectLst/>
                <a:latin typeface="+mn-lt"/>
                <a:ea typeface="Calibri"/>
                <a:cs typeface="Calibri"/>
              </a:rPr>
              <a:t>Le découpage, le meulage et le ponçage sont des processus à haute énergie qui peuvent créer des quantités dangereuses de poussière.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599818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sz="1200" b="0" i="0" strike="noStrike" cap="none" spc="0" baseline="0" dirty="0">
                <a:solidFill>
                  <a:srgbClr val="000000"/>
                </a:solidFill>
                <a:effectLst/>
                <a:latin typeface="+mn-lt"/>
                <a:ea typeface="Calibri"/>
                <a:cs typeface="Calibri"/>
              </a:rPr>
              <a:t>Il existe plusieurs mesures de sécurité à prendre avant de lancer des processus à haute énergie afin de réduire l'exposition à la poussière et les blessures inutiles.</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266225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fr" sz="1200" b="0" i="0" strike="noStrike" cap="none" spc="0" baseline="0" dirty="0">
                <a:solidFill>
                  <a:srgbClr val="000000"/>
                </a:solidFill>
                <a:effectLst/>
                <a:latin typeface="+mn-lt"/>
                <a:ea typeface="Calibri"/>
                <a:cs typeface="Calibri"/>
              </a:rPr>
              <a:t>Les procédés humides aident à réduire l'exposition à la poussière en capturant la poussière en suspension dans l'air avec de l'eau. Si l'appareil est adapté à l'injection d'eau, les procédés humides sont recommandés. La fabrication à sec génère des niveaux très élevés de poussière de silice – n'utilisez pas d'outils secs !</a:t>
            </a:r>
          </a:p>
          <a:p>
            <a:endParaRPr lang="en-US" sz="1200" dirty="0">
              <a:latin typeface="+mn-lt"/>
            </a:endParaRPr>
          </a:p>
          <a:p>
            <a:r>
              <a:rPr lang="fr" sz="1200" b="0" i="0" strike="noStrike" cap="none" spc="0" baseline="0" dirty="0">
                <a:solidFill>
                  <a:srgbClr val="000000"/>
                </a:solidFill>
                <a:effectLst/>
                <a:latin typeface="+mn-lt"/>
                <a:ea typeface="Calibri"/>
                <a:cs typeface="Calibri"/>
              </a:rPr>
              <a:t>Il faut porter des EPI comme indiqué par la signalisation et les pictogrammes. Pour les activités très poussiéreuses, utilisez toujours une protection respiratoire.</a:t>
            </a: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801426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1097984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sz="1200" b="1" i="0" strike="noStrike" cap="none" spc="0" baseline="0" dirty="0">
                <a:solidFill>
                  <a:srgbClr val="000000"/>
                </a:solidFill>
                <a:effectLst/>
                <a:latin typeface="+mn-lt"/>
                <a:ea typeface="Calibri"/>
                <a:cs typeface="Calibri"/>
              </a:rPr>
              <a:t>*Note pour le formateur*</a:t>
            </a:r>
            <a:r>
              <a:rPr lang="fr" sz="1200" b="0" i="0" strike="noStrike" cap="none" spc="0" baseline="0" dirty="0">
                <a:solidFill>
                  <a:srgbClr val="000000"/>
                </a:solidFill>
                <a:effectLst/>
                <a:latin typeface="+mn-lt"/>
                <a:ea typeface="Calibri"/>
                <a:cs typeface="Calibri"/>
              </a:rPr>
              <a:t> Pensez à ajouter des informations supplémentaires spécifiques à votre propre contexte de travail.</a:t>
            </a: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4523542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33719652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36257114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fr" sz="1000" b="0" i="0" strike="noStrike" cap="none" spc="0" baseline="0">
                <a:solidFill>
                  <a:srgbClr val="000000"/>
                </a:solidFill>
                <a:effectLst/>
                <a:latin typeface="Helvetica"/>
                <a:ea typeface="Helvetica"/>
                <a:cs typeface="Helvetica"/>
              </a:rPr>
              <a:t>Ce dossier de formation a été élaboré dans le cadre du Guide des Bonnes Pratiques de NEPSI - visitez guide.nepsi.eu/fr</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DF73854-FE0F-1E42-9E4E-26F8051B366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AE297F3B-A7BD-244A-AD38-C485A7B69D76}"/>
              </a:ext>
            </a:extLst>
          </p:cNvPr>
          <p:cNvSpPr txBox="1"/>
          <p:nvPr userDrawn="1"/>
        </p:nvSpPr>
        <p:spPr>
          <a:xfrm>
            <a:off x="7959145" y="429114"/>
            <a:ext cx="3858206"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1000"/>
              </a:spcBef>
              <a:spcAft>
                <a:spcPct val="0"/>
              </a:spcAft>
              <a:buClrTx/>
              <a:buSzTx/>
              <a:buFontTx/>
              <a:buNone/>
              <a:defRPr/>
            </a:pPr>
            <a:r>
              <a:rPr lang="fr" sz="1400" b="1" i="0" strike="noStrike" cap="none" spc="0" baseline="0" dirty="0">
                <a:solidFill>
                  <a:srgbClr val="F6A317"/>
                </a:solidFill>
                <a:effectLst/>
                <a:latin typeface="Helvetica"/>
                <a:ea typeface="Helvetica"/>
                <a:cs typeface="Helvetica"/>
              </a:rPr>
              <a:t>FORMATION AUX BONNES PRATIQUES EN MATIÈRE DE DÉCOUPE, DE MEULAGE ET DE PONÇAGE</a:t>
            </a:r>
          </a:p>
          <a:p>
            <a:pPr>
              <a:lnSpc>
                <a:spcPct val="100000"/>
              </a:lnSpc>
            </a:pPr>
            <a:endParaRPr lang="en-GB" dirty="0"/>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pPr>
              <a:lnSpc>
                <a:spcPct val="100000"/>
              </a:lnSpc>
            </a:pPr>
            <a:r>
              <a:rPr lang="fr" sz="2800" b="1" i="0" strike="noStrike" cap="none" spc="0" baseline="0" dirty="0">
                <a:solidFill>
                  <a:srgbClr val="FFFFFF"/>
                </a:solidFill>
                <a:effectLst/>
                <a:latin typeface="Helvetica"/>
                <a:ea typeface="Helvetica"/>
                <a:cs typeface="Helvetica"/>
              </a:rPr>
              <a:t>FORMATION AUX BONNES PRATIQUES EN MATIÈRE DE DÉCOUPE, DE MEULAGE ET DE PONÇAGE</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9F921508-4A8F-9D4E-ADB0-392E4D500971}"/>
              </a:ext>
            </a:extLst>
          </p:cNvPr>
          <p:cNvSpPr/>
          <p:nvPr/>
        </p:nvSpPr>
        <p:spPr>
          <a:xfrm>
            <a:off x="7882759" y="342899"/>
            <a:ext cx="3915541" cy="8710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fi-FI" sz="2800" dirty="0"/>
              <a:t>PRÉAMBULE (POUR LE FORMATEUR)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fr-FR" sz="1800" dirty="0">
                <a:latin typeface="Helvetica"/>
                <a:cs typeface="Helvetica"/>
              </a:rPr>
              <a:t>Dans le cadre de la formation au déploiement des Bonnes Pratiques de NEPSI, NEPSI a développé un ensemble de ressources pédagogiques. </a:t>
            </a:r>
          </a:p>
          <a:p>
            <a:pPr>
              <a:lnSpc>
                <a:spcPts val="2400"/>
              </a:lnSpc>
            </a:pPr>
            <a:r>
              <a:rPr lang="fr-FR" sz="1800" dirty="0">
                <a:latin typeface="Helvetica"/>
                <a:cs typeface="Helvetica"/>
              </a:rPr>
              <a:t>Chaque dossier de formation PowerPoint couvre un sujet pertinent pour les travailleurs de toutes les industries qui utilisent des matériaux contenant de la silice cristalline. Les dossiers fournissent des informations sur les risques d'exposition à la poussière liés au sujet et sur les bonnes pratiques et mesures disponibles pour les réduire. L'objectif de la formation est d'informer et d'éduquer les travailleurs pour les aider à utiliser efficacement les mesures de contrôle et à réduire leur exposition à la silice cristalline respirable (SCR) sur le lieu de travail.</a:t>
            </a:r>
          </a:p>
          <a:p>
            <a:pPr>
              <a:lnSpc>
                <a:spcPts val="2400"/>
              </a:lnSpc>
            </a:pPr>
            <a:r>
              <a:rPr lang="fr-FR" sz="1800" dirty="0">
                <a:latin typeface="Helvetica"/>
                <a:cs typeface="Helvetica"/>
              </a:rPr>
              <a:t>Utilisez le modèle vierge et les espaces réservés pour ajouter des informations supplémentaires à ce dossier de formation si nécessaire.</a:t>
            </a:r>
          </a:p>
        </p:txBody>
      </p:sp>
    </p:spTree>
    <p:extLst>
      <p:ext uri="{BB962C8B-B14F-4D97-AF65-F5344CB8AC3E}">
        <p14:creationId xmlns:p14="http://schemas.microsoft.com/office/powerpoint/2010/main" val="97676829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IMPORTANT</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xfrm>
            <a:off x="777243" y="2362676"/>
            <a:ext cx="9990605" cy="3601153"/>
          </a:xfrm>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fr" sz="1800" b="0" i="0" strike="noStrike" cap="none" spc="0" baseline="0" dirty="0">
                <a:solidFill>
                  <a:srgbClr val="000000"/>
                </a:solidFill>
                <a:effectLst/>
                <a:latin typeface="Helvetica"/>
                <a:ea typeface="Helvetica"/>
                <a:cs typeface="Helvetica"/>
              </a:rPr>
              <a:t>Les informations contenues dans cette formation PowerPoint sont de nature consultative et informative. Il ne s'agit pas d'une norme ou d'un règlement, et cela ne crée pas de nouvelles obligations légales ni ne modifie les obligations existantes créées par la législation et la politique de santé.</a:t>
            </a:r>
          </a:p>
        </p:txBody>
      </p:sp>
    </p:spTree>
    <p:extLst>
      <p:ext uri="{BB962C8B-B14F-4D97-AF65-F5344CB8AC3E}">
        <p14:creationId xmlns:p14="http://schemas.microsoft.com/office/powerpoint/2010/main" val="171442359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INTRODUCTION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938868" cy="3682369"/>
          </a:xfrm>
        </p:spPr>
        <p:txBody>
          <a:bodyPr/>
          <a:lstStyle/>
          <a:p>
            <a:pPr>
              <a:lnSpc>
                <a:spcPts val="2400"/>
              </a:lnSpc>
              <a:spcBef>
                <a:spcPts val="600"/>
              </a:spcBef>
            </a:pPr>
            <a:r>
              <a:rPr lang="fr" b="1" i="0" strike="noStrike" cap="none" spc="0" baseline="0" dirty="0">
                <a:solidFill>
                  <a:srgbClr val="000000"/>
                </a:solidFill>
                <a:effectLst/>
                <a:latin typeface="Helvetica"/>
                <a:ea typeface="Helvetica"/>
                <a:cs typeface="Helvetica"/>
              </a:rPr>
              <a:t>Apprendre à se protéger contre les risques liés au travail est une priorité.</a:t>
            </a:r>
          </a:p>
          <a:p>
            <a:pPr>
              <a:lnSpc>
                <a:spcPts val="2400"/>
              </a:lnSpc>
              <a:spcBef>
                <a:spcPts val="600"/>
              </a:spcBef>
            </a:pPr>
            <a:r>
              <a:rPr lang="fr" b="0" i="0" strike="noStrike" cap="none" spc="0" baseline="0" dirty="0">
                <a:solidFill>
                  <a:srgbClr val="000000"/>
                </a:solidFill>
                <a:effectLst/>
                <a:latin typeface="Helvetica"/>
                <a:ea typeface="Helvetica"/>
                <a:cs typeface="Helvetica"/>
              </a:rPr>
              <a:t>Au cours de cette formation PowerPoint, vous allez apprendre :</a:t>
            </a:r>
          </a:p>
          <a:p>
            <a:pPr marL="285750" indent="-285750">
              <a:lnSpc>
                <a:spcPts val="2400"/>
              </a:lnSpc>
              <a:spcBef>
                <a:spcPts val="600"/>
              </a:spcBef>
              <a:buFont typeface="Arial" panose="020B0604020202020204" pitchFamily="34" charset="0"/>
              <a:buChar char="•"/>
            </a:pPr>
            <a:r>
              <a:rPr lang="fr" b="0" i="0" strike="noStrike" cap="none" spc="0" baseline="0" dirty="0">
                <a:solidFill>
                  <a:srgbClr val="000000"/>
                </a:solidFill>
                <a:effectLst/>
                <a:latin typeface="Helvetica"/>
                <a:ea typeface="Helvetica"/>
                <a:cs typeface="Helvetica"/>
              </a:rPr>
              <a:t>Les risques pour la santé liés aux processus industriels à haute énergie qui peuvent entraîner une exposition à la poussière de silice cristalline respirable (SCR) nocive</a:t>
            </a:r>
          </a:p>
          <a:p>
            <a:pPr marL="285750" indent="-285750">
              <a:lnSpc>
                <a:spcPts val="2400"/>
              </a:lnSpc>
              <a:spcBef>
                <a:spcPts val="600"/>
              </a:spcBef>
              <a:buFont typeface="Arial" panose="020B0604020202020204" pitchFamily="34" charset="0"/>
              <a:buChar char="•"/>
            </a:pPr>
            <a:r>
              <a:rPr lang="fr" b="0" i="0" strike="noStrike" cap="none" spc="0" baseline="0" dirty="0">
                <a:solidFill>
                  <a:srgbClr val="000000"/>
                </a:solidFill>
                <a:effectLst/>
                <a:latin typeface="Helvetica"/>
                <a:ea typeface="Helvetica"/>
                <a:cs typeface="Helvetica"/>
              </a:rPr>
              <a:t>Les bonnes pratiques à appliquer lors du découpage, du meulage et du ponçage</a:t>
            </a:r>
          </a:p>
          <a:p>
            <a:pPr marL="285750" indent="-285750">
              <a:lnSpc>
                <a:spcPts val="2400"/>
              </a:lnSpc>
              <a:spcBef>
                <a:spcPts val="600"/>
              </a:spcBef>
              <a:buFont typeface="Arial" panose="020B0604020202020204" pitchFamily="34" charset="0"/>
              <a:buChar char="•"/>
            </a:pPr>
            <a:r>
              <a:rPr lang="fr" b="0" i="0" strike="noStrike" cap="none" spc="0" baseline="0" dirty="0">
                <a:solidFill>
                  <a:srgbClr val="FF0000"/>
                </a:solidFill>
                <a:effectLst/>
                <a:latin typeface="Helvetica"/>
                <a:ea typeface="Helvetica"/>
                <a:cs typeface="Helvetica"/>
              </a:rPr>
              <a:t>Texte à remplir par le formateur - si vous avez ajouté une diapositive personnalisée, insérez un bref aperçu du matériel contextuel</a:t>
            </a:r>
          </a:p>
          <a:p>
            <a:pPr marL="285750" indent="-285750">
              <a:lnSpc>
                <a:spcPts val="2400"/>
              </a:lnSpc>
              <a:spcBef>
                <a:spcPts val="600"/>
              </a:spcBef>
              <a:buFont typeface="Arial" panose="020B0604020202020204" pitchFamily="34" charset="0"/>
              <a:buChar char="•"/>
            </a:pPr>
            <a:endParaRPr lang="en-US" dirty="0"/>
          </a:p>
        </p:txBody>
      </p:sp>
      <p:pic>
        <p:nvPicPr>
          <p:cNvPr id="7" name="Picture Placeholder 6">
            <a:extLst>
              <a:ext uri="{FF2B5EF4-FFF2-40B4-BE49-F238E27FC236}">
                <a16:creationId xmlns:a16="http://schemas.microsoft.com/office/drawing/2014/main" id="{E162198D-79DB-734C-87A2-ABD95B552A4E}"/>
              </a:ext>
            </a:extLst>
          </p:cNvPr>
          <p:cNvPicPr>
            <a:picLocks noGrp="1" noChangeAspect="1"/>
          </p:cNvPicPr>
          <p:nvPr>
            <p:ph type="pic" sz="quarter" idx="12"/>
          </p:nvPr>
        </p:nvPicPr>
        <p:blipFill rotWithShape="1">
          <a:blip r:embed="rId3" cstate="print">
            <a:extLst>
              <a:ext uri="{28A0092B-C50C-407E-A947-70E740481C1C}">
                <a14:useLocalDpi xmlns:a14="http://schemas.microsoft.com/office/drawing/2010/main"/>
              </a:ext>
            </a:extLst>
          </a:blip>
          <a:srcRect l="8750" r="12527"/>
          <a:stretch/>
        </p:blipFill>
        <p:spPr>
          <a:xfrm>
            <a:off x="7157544" y="1608138"/>
            <a:ext cx="4659805" cy="4437062"/>
          </a:xfrm>
          <a:prstGeom prst="rect">
            <a:avLst/>
          </a:prstGeom>
        </p:spPr>
      </p:pic>
    </p:spTree>
    <p:extLst>
      <p:ext uri="{BB962C8B-B14F-4D97-AF65-F5344CB8AC3E}">
        <p14:creationId xmlns:p14="http://schemas.microsoft.com/office/powerpoint/2010/main" val="389323471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1064204"/>
          </a:xfrm>
        </p:spPr>
        <p:txBody>
          <a:bodyPr/>
          <a:lstStyle/>
          <a:p>
            <a:pPr>
              <a:lnSpc>
                <a:spcPct val="100000"/>
              </a:lnSpc>
            </a:pPr>
            <a:r>
              <a:rPr lang="fr" sz="2800" b="1" i="0" strike="noStrike" cap="none" spc="0" baseline="0" dirty="0">
                <a:solidFill>
                  <a:srgbClr val="F6A317"/>
                </a:solidFill>
                <a:effectLst/>
                <a:latin typeface="Helvetica"/>
                <a:ea typeface="Helvetica"/>
                <a:cs typeface="Helvetica"/>
              </a:rPr>
              <a:t>LES TECHNIQUES DE CONTRÔLE DE </a:t>
            </a:r>
            <a:br>
              <a:rPr lang="fr" sz="2800" b="1" i="0" strike="noStrike" cap="none" spc="0" baseline="0" dirty="0">
                <a:solidFill>
                  <a:srgbClr val="F6A317"/>
                </a:solidFill>
                <a:effectLst/>
                <a:latin typeface="Helvetica"/>
                <a:ea typeface="Helvetica"/>
                <a:cs typeface="Helvetica"/>
              </a:rPr>
            </a:br>
            <a:r>
              <a:rPr lang="fr" sz="2800" b="1" i="0" strike="noStrike" cap="none" spc="0" baseline="0" dirty="0">
                <a:solidFill>
                  <a:srgbClr val="F6A317"/>
                </a:solidFill>
                <a:effectLst/>
                <a:latin typeface="Helvetica"/>
                <a:ea typeface="Helvetica"/>
                <a:cs typeface="Helvetica"/>
              </a:rPr>
              <a:t>LA POUSSIÈRE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3131928"/>
            <a:ext cx="4416077" cy="2384137"/>
          </a:xfrm>
        </p:spPr>
        <p:txBody>
          <a:bodyPr/>
          <a:lstStyle/>
          <a:p>
            <a:pPr>
              <a:lnSpc>
                <a:spcPts val="2400"/>
              </a:lnSpc>
            </a:pPr>
            <a:r>
              <a:rPr lang="fr" sz="1800" b="0" i="0" strike="noStrike" cap="none" spc="0" baseline="0" dirty="0">
                <a:solidFill>
                  <a:srgbClr val="000000"/>
                </a:solidFill>
                <a:effectLst/>
                <a:latin typeface="Helvetica"/>
                <a:ea typeface="Helvetica"/>
                <a:cs typeface="Helvetica"/>
              </a:rPr>
              <a:t>Les processus de découpe, de meulage et de ponçage peuvent être contrôlés à l'aide des cinq principales techniques de contrôle de la poussière.</a:t>
            </a:r>
          </a:p>
        </p:txBody>
      </p:sp>
      <p:pic>
        <p:nvPicPr>
          <p:cNvPr id="22" name="Picture 21" descr="A screenshot of a cell phone&#10;&#10;Description automatically generated">
            <a:extLst>
              <a:ext uri="{FF2B5EF4-FFF2-40B4-BE49-F238E27FC236}">
                <a16:creationId xmlns:a16="http://schemas.microsoft.com/office/drawing/2014/main" id="{0C3E95A4-9A8B-C446-91F2-E49E43E8E5E4}"/>
              </a:ext>
            </a:extLst>
          </p:cNvPr>
          <p:cNvPicPr>
            <a:picLocks noChangeAspect="1"/>
          </p:cNvPicPr>
          <p:nvPr/>
        </p:nvPicPr>
        <p:blipFill>
          <a:blip r:embed="rId3"/>
          <a:srcRect l="6858" t="62670" r="77165" b="13177"/>
          <a:stretch>
            <a:fillRect/>
          </a:stretch>
        </p:blipFill>
        <p:spPr>
          <a:xfrm>
            <a:off x="8647437" y="3510000"/>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9B7D87F1-9332-954A-A5D9-C33622B8DADE}"/>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2CA8A33C-FD5E-B444-8C1C-47CBB24481C4}"/>
              </a:ext>
            </a:extLst>
          </p:cNvPr>
          <p:cNvPicPr>
            <a:picLocks noChangeAspect="1"/>
          </p:cNvPicPr>
          <p:nvPr/>
        </p:nvPicPr>
        <p:blipFill>
          <a:blip r:embed="rId3"/>
          <a:srcRect l="7057" t="9146" r="76967" b="66230"/>
          <a:stretch>
            <a:fillRect/>
          </a:stretch>
        </p:blipFill>
        <p:spPr>
          <a:xfrm>
            <a:off x="5365058" y="3510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4D3CBCD3-466E-3941-AEC0-CA76380AA81B}"/>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926DD331-3F86-474B-8334-16415F3C1E29}"/>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A69E7720-2E41-7D45-853A-A06F5B694215}"/>
              </a:ext>
            </a:extLst>
          </p:cNvPr>
          <p:cNvSpPr txBox="1"/>
          <p:nvPr/>
        </p:nvSpPr>
        <p:spPr>
          <a:xfrm>
            <a:off x="6579514" y="1702138"/>
            <a:ext cx="2178439" cy="2006065"/>
          </a:xfrm>
          <a:prstGeom prst="rect">
            <a:avLst/>
          </a:prstGeom>
          <a:noFill/>
        </p:spPr>
        <p:txBody>
          <a:bodyPr wrap="square" rtlCol="0">
            <a:spAutoFit/>
          </a:bodyPr>
          <a:lstStyle/>
          <a:p>
            <a:pPr>
              <a:spcAft>
                <a:spcPts val="300"/>
              </a:spcAft>
            </a:pPr>
            <a:r>
              <a:rPr lang="fr" sz="1050" b="1" i="0" strike="noStrike" cap="none" spc="50" baseline="0" dirty="0">
                <a:solidFill>
                  <a:srgbClr val="EF9A2E"/>
                </a:solidFill>
                <a:effectLst/>
                <a:latin typeface="Futura Medium"/>
                <a:ea typeface="Futura Medium"/>
                <a:cs typeface="Futura Medium"/>
              </a:rPr>
              <a:t>BONNE HYGIÈNE / ENTRETIEN MÉNAGER</a:t>
            </a:r>
          </a:p>
          <a:p>
            <a:r>
              <a:rPr lang="fr" sz="1200" b="0" i="0" strike="noStrike" cap="none" spc="0" baseline="0" dirty="0">
                <a:solidFill>
                  <a:srgbClr val="000000"/>
                </a:solidFill>
                <a:effectLst/>
                <a:latin typeface="Calibri"/>
                <a:ea typeface="Calibri"/>
                <a:cs typeface="Calibri"/>
              </a:rPr>
              <a:t>Le lavage des vêtements de travail et l'aspiration de la poussière produite par les processus empêchent l'accumulation de poussière au fil du temps - un espace de travail propre est un espace sûr.</a:t>
            </a:r>
          </a:p>
          <a:p>
            <a:endParaRPr lang="en-US" dirty="0"/>
          </a:p>
        </p:txBody>
      </p:sp>
      <p:sp>
        <p:nvSpPr>
          <p:cNvPr id="28" name="TextBox 27">
            <a:extLst>
              <a:ext uri="{FF2B5EF4-FFF2-40B4-BE49-F238E27FC236}">
                <a16:creationId xmlns:a16="http://schemas.microsoft.com/office/drawing/2014/main" id="{3FE44123-8ABF-2E4F-9FE1-EFCB72E5C393}"/>
              </a:ext>
            </a:extLst>
          </p:cNvPr>
          <p:cNvSpPr txBox="1"/>
          <p:nvPr/>
        </p:nvSpPr>
        <p:spPr>
          <a:xfrm>
            <a:off x="6579514" y="3510000"/>
            <a:ext cx="2134063" cy="1517897"/>
          </a:xfrm>
          <a:prstGeom prst="rect">
            <a:avLst/>
          </a:prstGeom>
          <a:noFill/>
        </p:spPr>
        <p:txBody>
          <a:bodyPr wrap="square" rtlCol="0">
            <a:spAutoFit/>
          </a:bodyPr>
          <a:lstStyle/>
          <a:p>
            <a:pPr>
              <a:spcAft>
                <a:spcPts val="300"/>
              </a:spcAft>
            </a:pPr>
            <a:r>
              <a:rPr lang="fr" sz="1050" b="1" i="0" strike="noStrike" cap="none" spc="50" baseline="0" dirty="0">
                <a:solidFill>
                  <a:srgbClr val="EF9A2E"/>
                </a:solidFill>
                <a:effectLst/>
                <a:latin typeface="Futura Medium"/>
                <a:ea typeface="Futura Medium"/>
                <a:cs typeface="Futura Medium"/>
              </a:rPr>
              <a:t>CONFINEMENT</a:t>
            </a:r>
          </a:p>
          <a:p>
            <a:pPr>
              <a:spcAft>
                <a:spcPts val="300"/>
              </a:spcAft>
            </a:pPr>
            <a:r>
              <a:rPr lang="fr" sz="1200" b="0" i="0" strike="noStrike" cap="none" spc="0" baseline="0" dirty="0">
                <a:solidFill>
                  <a:srgbClr val="000000"/>
                </a:solidFill>
                <a:effectLst/>
                <a:latin typeface="Calibri"/>
                <a:ea typeface="Calibri"/>
                <a:cs typeface="Calibri"/>
              </a:rPr>
              <a:t>La réalisation des processus de production de la SCR dans un environnement étanche permet d’empêcher à la source l'exposition à la poussière.</a:t>
            </a:r>
          </a:p>
          <a:p>
            <a:pPr>
              <a:spcAft>
                <a:spcPts val="300"/>
              </a:spcAft>
            </a:pPr>
            <a:endParaRPr lang="en-US" dirty="0"/>
          </a:p>
        </p:txBody>
      </p:sp>
      <p:sp>
        <p:nvSpPr>
          <p:cNvPr id="29" name="TextBox 28">
            <a:extLst>
              <a:ext uri="{FF2B5EF4-FFF2-40B4-BE49-F238E27FC236}">
                <a16:creationId xmlns:a16="http://schemas.microsoft.com/office/drawing/2014/main" id="{4CE28E2B-582D-844D-B4B1-C0DEBFF6DE89}"/>
              </a:ext>
            </a:extLst>
          </p:cNvPr>
          <p:cNvSpPr txBox="1"/>
          <p:nvPr/>
        </p:nvSpPr>
        <p:spPr>
          <a:xfrm>
            <a:off x="6579515" y="4852473"/>
            <a:ext cx="2134063" cy="1495014"/>
          </a:xfrm>
          <a:prstGeom prst="rect">
            <a:avLst/>
          </a:prstGeom>
          <a:noFill/>
        </p:spPr>
        <p:txBody>
          <a:bodyPr wrap="square" rtlCol="0">
            <a:spAutoFit/>
          </a:bodyPr>
          <a:lstStyle/>
          <a:p>
            <a:pPr>
              <a:spcAft>
                <a:spcPts val="300"/>
              </a:spcAft>
            </a:pPr>
            <a:r>
              <a:rPr lang="fr" sz="1050" b="1" i="0" strike="noStrike" cap="none" spc="50" baseline="0">
                <a:solidFill>
                  <a:srgbClr val="EF9A2E"/>
                </a:solidFill>
                <a:effectLst/>
                <a:latin typeface="Futura Medium"/>
                <a:ea typeface="Futura Medium"/>
                <a:cs typeface="Futura Medium"/>
              </a:rPr>
              <a:t>EXTRACTION / VENTILATION</a:t>
            </a:r>
          </a:p>
          <a:p>
            <a:pPr>
              <a:spcAft>
                <a:spcPts val="300"/>
              </a:spcAft>
            </a:pPr>
            <a:r>
              <a:rPr lang="fr" sz="1200" b="0" i="0" strike="noStrike" cap="none" spc="0" baseline="0">
                <a:solidFill>
                  <a:srgbClr val="000000"/>
                </a:solidFill>
                <a:effectLst/>
                <a:latin typeface="Calibri"/>
                <a:ea typeface="Calibri"/>
                <a:cs typeface="Calibri"/>
              </a:rPr>
              <a:t>Capter la SCR à la source, avant que nous y soyons exposés, et remplacer l'air contaminé par de l'air propre.</a:t>
            </a:r>
          </a:p>
          <a:p>
            <a:endParaRPr lang="en-US"/>
          </a:p>
        </p:txBody>
      </p:sp>
      <p:sp>
        <p:nvSpPr>
          <p:cNvPr id="30" name="TextBox 29">
            <a:extLst>
              <a:ext uri="{FF2B5EF4-FFF2-40B4-BE49-F238E27FC236}">
                <a16:creationId xmlns:a16="http://schemas.microsoft.com/office/drawing/2014/main" id="{D52B33F1-1E77-A14B-80D0-0990CE15EC23}"/>
              </a:ext>
            </a:extLst>
          </p:cNvPr>
          <p:cNvSpPr txBox="1"/>
          <p:nvPr/>
        </p:nvSpPr>
        <p:spPr>
          <a:xfrm>
            <a:off x="9787266" y="3510000"/>
            <a:ext cx="2134062" cy="2006065"/>
          </a:xfrm>
          <a:prstGeom prst="rect">
            <a:avLst/>
          </a:prstGeom>
          <a:noFill/>
        </p:spPr>
        <p:txBody>
          <a:bodyPr wrap="square" rtlCol="0">
            <a:spAutoFit/>
          </a:bodyPr>
          <a:lstStyle/>
          <a:p>
            <a:pPr>
              <a:spcAft>
                <a:spcPts val="300"/>
              </a:spcAft>
            </a:pPr>
            <a:r>
              <a:rPr lang="fr" sz="1050" b="1" i="0" strike="noStrike" cap="none" spc="50" baseline="0">
                <a:solidFill>
                  <a:srgbClr val="EF9A2E"/>
                </a:solidFill>
                <a:effectLst/>
                <a:latin typeface="Futura Medium"/>
                <a:ea typeface="Futura Medium"/>
                <a:cs typeface="Futura Medium"/>
              </a:rPr>
              <a:t>ÉQUIPEMENT DE PROTECTION</a:t>
            </a:r>
          </a:p>
          <a:p>
            <a:r>
              <a:rPr lang="fr" sz="1200" b="0" i="0" strike="noStrike" cap="none" spc="0" baseline="0">
                <a:solidFill>
                  <a:srgbClr val="000000"/>
                </a:solidFill>
                <a:effectLst/>
                <a:latin typeface="Calibri"/>
                <a:ea typeface="Calibri"/>
                <a:cs typeface="Calibri"/>
              </a:rPr>
              <a:t>Les EPI (par exemple, les masques faciaux) protègent les travailleurs de la poussière lorsque toutes les autres mesures de contrôle sont insuffisantes pour maîtriser les risques d'exposition.</a:t>
            </a:r>
          </a:p>
          <a:p>
            <a:endParaRPr lang="en-US"/>
          </a:p>
        </p:txBody>
      </p:sp>
      <p:sp>
        <p:nvSpPr>
          <p:cNvPr id="31" name="TextBox 30">
            <a:extLst>
              <a:ext uri="{FF2B5EF4-FFF2-40B4-BE49-F238E27FC236}">
                <a16:creationId xmlns:a16="http://schemas.microsoft.com/office/drawing/2014/main" id="{C01142F5-C396-4C4A-89C4-3CDB4B95FD27}"/>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fr" sz="1050" b="1" i="0" strike="noStrike" cap="none" spc="50" baseline="0">
                <a:solidFill>
                  <a:srgbClr val="EF9A2E"/>
                </a:solidFill>
                <a:effectLst/>
                <a:latin typeface="Futura Medium"/>
                <a:ea typeface="Futura Medium"/>
                <a:cs typeface="Futura Medium"/>
              </a:rPr>
              <a:t>EAU</a:t>
            </a:r>
          </a:p>
          <a:p>
            <a:pPr>
              <a:spcAft>
                <a:spcPts val="300"/>
              </a:spcAft>
            </a:pPr>
            <a:r>
              <a:rPr lang="fr" sz="1200" b="0" i="0" strike="noStrike" cap="none" spc="0" baseline="0">
                <a:solidFill>
                  <a:srgbClr val="000000"/>
                </a:solidFill>
                <a:effectLst/>
                <a:latin typeface="Calibri"/>
                <a:ea typeface="Calibri"/>
                <a:cs typeface="Calibri"/>
              </a:rPr>
              <a:t>Le fait de maintenir les processus humides empêche la poussière de se propager dans l’air en capturant les particules avec de l'eau.</a:t>
            </a:r>
          </a:p>
          <a:p>
            <a:pPr>
              <a:spcAft>
                <a:spcPts val="300"/>
              </a:spcAft>
            </a:pPr>
            <a:endParaRPr lang="en-US"/>
          </a:p>
        </p:txBody>
      </p:sp>
    </p:spTree>
    <p:extLst>
      <p:ext uri="{BB962C8B-B14F-4D97-AF65-F5344CB8AC3E}">
        <p14:creationId xmlns:p14="http://schemas.microsoft.com/office/powerpoint/2010/main" val="85249628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fr" sz="2800" b="1" i="0" strike="noStrike" cap="none" spc="0" baseline="0">
                <a:solidFill>
                  <a:srgbClr val="F6A317"/>
                </a:solidFill>
                <a:effectLst/>
                <a:latin typeface="Helvetica"/>
                <a:ea typeface="Helvetica"/>
                <a:cs typeface="Helvetica"/>
              </a:rPr>
              <a:t>LES RISQUES LIÉS À CETTE ACTIVITÉ</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677432"/>
            <a:ext cx="6475235" cy="2938988"/>
          </a:xfrm>
        </p:spPr>
        <p:txBody>
          <a:bodyPr anchor="t"/>
          <a:lstStyle/>
          <a:p>
            <a:pPr marL="342900" indent="-342900">
              <a:lnSpc>
                <a:spcPts val="2400"/>
              </a:lnSpc>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Cette activité peut générer beaucoup de poussière</a:t>
            </a:r>
          </a:p>
          <a:p>
            <a:pPr marL="342900" indent="-342900">
              <a:lnSpc>
                <a:spcPts val="2400"/>
              </a:lnSpc>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Une exposition à long terme à des niveaux élevés de SCR peut provoquer des maladies pulmonaires invalidantes</a:t>
            </a:r>
          </a:p>
          <a:p>
            <a:pPr>
              <a:lnSpc>
                <a:spcPts val="2400"/>
              </a:lnSpc>
            </a:pPr>
            <a:r>
              <a:rPr lang="fr" sz="1800" b="0" i="0" strike="noStrike" cap="none" spc="0" baseline="0" dirty="0">
                <a:solidFill>
                  <a:srgbClr val="000000"/>
                </a:solidFill>
                <a:effectLst/>
                <a:latin typeface="Helvetica"/>
                <a:ea typeface="Helvetica"/>
                <a:cs typeface="Helvetica"/>
              </a:rPr>
              <a:t>Il est important que nous nous protégions chaque jour contre l'exposition à cette poussière en suspension dans l'air. </a:t>
            </a:r>
          </a:p>
          <a:p>
            <a:pPr>
              <a:lnSpc>
                <a:spcPts val="2400"/>
              </a:lnSpc>
            </a:pPr>
            <a:r>
              <a:rPr lang="fr" sz="1800" b="0" i="0" strike="noStrike" cap="none" spc="0" baseline="0" dirty="0">
                <a:solidFill>
                  <a:srgbClr val="000000"/>
                </a:solidFill>
                <a:effectLst/>
                <a:latin typeface="Helvetica"/>
                <a:ea typeface="Helvetica"/>
                <a:cs typeface="Helvetica"/>
              </a:rPr>
              <a:t>En suivant les bonnes pratiques aujourd'hui, nous protégeons notre santé future.</a:t>
            </a:r>
          </a:p>
          <a:p>
            <a:pPr>
              <a:lnSpc>
                <a:spcPts val="2400"/>
              </a:lnSpc>
            </a:pPr>
            <a:r>
              <a:rPr lang="fr" sz="1800" b="0" i="0" strike="noStrike" cap="none" spc="0" baseline="0" dirty="0">
                <a:solidFill>
                  <a:srgbClr val="000000"/>
                </a:solidFill>
                <a:effectLst/>
                <a:latin typeface="Helvetica"/>
                <a:ea typeface="Helvetica"/>
                <a:cs typeface="Helvetica"/>
              </a:rPr>
              <a:t>Comment allez-vous passer votre retraite ?</a:t>
            </a:r>
          </a:p>
        </p:txBody>
      </p:sp>
      <p:pic>
        <p:nvPicPr>
          <p:cNvPr id="7" name="Picture Placeholder 6" descr="A picture containing person, indoor, bed, room&#10;&#10;Description automatically generated">
            <a:extLst>
              <a:ext uri="{FF2B5EF4-FFF2-40B4-BE49-F238E27FC236}">
                <a16:creationId xmlns:a16="http://schemas.microsoft.com/office/drawing/2014/main" id="{DF3F899B-D30C-E144-8421-4C4567D76F4E}"/>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53625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E1BCBA96-62D3-A543-BB6F-692BFC03EE21}"/>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539121" y="3976608"/>
            <a:ext cx="3606232" cy="2061818"/>
          </a:xfrm>
          <a:prstGeom prst="rect">
            <a:avLst/>
          </a:prstGeom>
        </p:spPr>
      </p:pic>
    </p:spTree>
    <p:extLst>
      <p:ext uri="{BB962C8B-B14F-4D97-AF65-F5344CB8AC3E}">
        <p14:creationId xmlns:p14="http://schemas.microsoft.com/office/powerpoint/2010/main" val="391806134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COMMENT LES PROCESSUS À HAUTE ÉNERGIE GÉNÈRENT DE LA SCR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756813"/>
            <a:ext cx="10333122" cy="3601153"/>
          </a:xfrm>
        </p:spPr>
        <p:txBody>
          <a:bodyPr/>
          <a:lstStyle/>
          <a:p>
            <a:pPr>
              <a:lnSpc>
                <a:spcPts val="2400"/>
              </a:lnSpc>
            </a:pPr>
            <a:r>
              <a:rPr lang="fr" sz="1800" b="0" i="0" strike="noStrike" cap="none" spc="0" baseline="0" dirty="0">
                <a:solidFill>
                  <a:srgbClr val="000000"/>
                </a:solidFill>
                <a:effectLst/>
                <a:latin typeface="Helvetica"/>
                <a:ea typeface="Helvetica"/>
                <a:cs typeface="Helvetica"/>
              </a:rPr>
              <a:t>Le découpage, le meulage et le ponçage sont des processus à haute énergie qui peuvent générer beaucoup de poussière lorsqu'ils concernent certains matériaux :</a:t>
            </a:r>
          </a:p>
          <a:p>
            <a:pPr marL="342900" indent="-342900">
              <a:lnSpc>
                <a:spcPts val="2400"/>
              </a:lnSpc>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La poussière générée par de nombreux matériaux industriels (par exemple, le grès) est dangereuse ; des mesures de contrôle sont nécessaires pour réduire l'exposition à la poussière.</a:t>
            </a:r>
          </a:p>
          <a:p>
            <a:pPr marL="342900" indent="-342900">
              <a:lnSpc>
                <a:spcPts val="2400"/>
              </a:lnSpc>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La poussière générée peut contenir de la silice cristalline respirable (SCR) qui, lorsqu'elle est inhalée pendant de longues périodes, peut provoquer une silicose.</a:t>
            </a:r>
          </a:p>
        </p:txBody>
      </p:sp>
    </p:spTree>
    <p:extLst>
      <p:ext uri="{BB962C8B-B14F-4D97-AF65-F5344CB8AC3E}">
        <p14:creationId xmlns:p14="http://schemas.microsoft.com/office/powerpoint/2010/main" val="421003872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a:xfrm>
            <a:off x="777244" y="1640901"/>
            <a:ext cx="5686618" cy="850900"/>
          </a:xfrm>
        </p:spPr>
        <p:txBody>
          <a:bodyPr/>
          <a:lstStyle/>
          <a:p>
            <a:pPr>
              <a:lnSpc>
                <a:spcPct val="100000"/>
              </a:lnSpc>
            </a:pPr>
            <a:r>
              <a:rPr lang="fr" sz="2800" b="1" i="0" strike="noStrike" cap="none" spc="0" baseline="0" dirty="0">
                <a:solidFill>
                  <a:srgbClr val="F6A317"/>
                </a:solidFill>
                <a:effectLst/>
                <a:latin typeface="Helvetica"/>
                <a:ea typeface="Helvetica"/>
                <a:cs typeface="Helvetica"/>
              </a:rPr>
              <a:t>LES OUTILS QUI GÉNÈRENT DE LA POUSSIÈRE</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453624" cy="3263745"/>
          </a:xfrm>
        </p:spPr>
        <p:txBody>
          <a:bodyPr anchor="t"/>
          <a:lstStyle/>
          <a:p>
            <a:pPr marL="285750" indent="-285750">
              <a:lnSpc>
                <a:spcPts val="2400"/>
              </a:lnSpc>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Meuleuses d'angle</a:t>
            </a:r>
          </a:p>
          <a:p>
            <a:pPr marL="285750" indent="-285750">
              <a:lnSpc>
                <a:spcPts val="2400"/>
              </a:lnSpc>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Coupeuses d'angle</a:t>
            </a:r>
          </a:p>
          <a:p>
            <a:pPr marL="285750" indent="-285750">
              <a:lnSpc>
                <a:spcPts val="2400"/>
              </a:lnSpc>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Machines de tronçonnage</a:t>
            </a:r>
          </a:p>
          <a:p>
            <a:pPr marL="285750" indent="-285750">
              <a:lnSpc>
                <a:spcPts val="2400"/>
              </a:lnSpc>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Rainureuses électriques</a:t>
            </a:r>
          </a:p>
          <a:p>
            <a:pPr marL="285750" indent="-285750">
              <a:lnSpc>
                <a:spcPts val="2400"/>
              </a:lnSpc>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Perceuses</a:t>
            </a:r>
          </a:p>
          <a:p>
            <a:pPr>
              <a:lnSpc>
                <a:spcPts val="2400"/>
              </a:lnSpc>
            </a:pPr>
            <a:endParaRPr lang="en-US" sz="1800" dirty="0">
              <a:latin typeface="Helvetica"/>
              <a:cs typeface="Helvetica"/>
            </a:endParaRPr>
          </a:p>
        </p:txBody>
      </p:sp>
      <p:pic>
        <p:nvPicPr>
          <p:cNvPr id="7" name="Picture Placeholder 6">
            <a:extLst>
              <a:ext uri="{FF2B5EF4-FFF2-40B4-BE49-F238E27FC236}">
                <a16:creationId xmlns:a16="http://schemas.microsoft.com/office/drawing/2014/main" id="{CB735493-A51E-DF43-87EC-B5F05AD312B9}"/>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84476259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AVANT DE COUPER, MEULER ET PONCER</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453624" cy="3263745"/>
          </a:xfrm>
        </p:spPr>
        <p:txBody>
          <a:bodyPr/>
          <a:lstStyle/>
          <a:p>
            <a:pPr marL="285750" indent="-285750">
              <a:lnSpc>
                <a:spcPct val="100000"/>
              </a:lnSpc>
              <a:buFont typeface="Arial" panose="020B0604020202020204" pitchFamily="34" charset="0"/>
              <a:buChar char="•"/>
            </a:pPr>
            <a:r>
              <a:rPr lang="fr" sz="1800" b="0" i="0" strike="noStrike" cap="none" spc="0" baseline="0">
                <a:solidFill>
                  <a:srgbClr val="000000"/>
                </a:solidFill>
                <a:effectLst/>
                <a:latin typeface="Helvetica"/>
                <a:ea typeface="Helvetica"/>
                <a:cs typeface="Helvetica"/>
              </a:rPr>
              <a:t>Assurez-vous que la zone est bien ventilée</a:t>
            </a:r>
          </a:p>
          <a:p>
            <a:pPr marL="285750" indent="-285750">
              <a:lnSpc>
                <a:spcPct val="100000"/>
              </a:lnSpc>
              <a:buFont typeface="Arial" panose="020B0604020202020204" pitchFamily="34" charset="0"/>
              <a:buChar char="•"/>
            </a:pPr>
            <a:r>
              <a:rPr lang="fr" sz="1800" b="0" i="0" strike="noStrike" cap="none" spc="0" baseline="0">
                <a:solidFill>
                  <a:srgbClr val="000000"/>
                </a:solidFill>
                <a:effectLst/>
                <a:latin typeface="Helvetica"/>
                <a:ea typeface="Helvetica"/>
                <a:cs typeface="Helvetica"/>
              </a:rPr>
              <a:t>Vérifiez que l'équipement ne présente pas de signes de dommages</a:t>
            </a:r>
          </a:p>
          <a:p>
            <a:pPr marL="285750" indent="-285750">
              <a:lnSpc>
                <a:spcPct val="100000"/>
              </a:lnSpc>
              <a:buFont typeface="Arial" panose="020B0604020202020204" pitchFamily="34" charset="0"/>
              <a:buChar char="•"/>
            </a:pPr>
            <a:r>
              <a:rPr lang="fr" sz="1800" b="0" i="0" strike="noStrike" cap="none" spc="0" baseline="0">
                <a:solidFill>
                  <a:srgbClr val="000000"/>
                </a:solidFill>
                <a:effectLst/>
                <a:latin typeface="Helvetica"/>
                <a:ea typeface="Helvetica"/>
                <a:cs typeface="Helvetica"/>
              </a:rPr>
              <a:t>Si vous utilisez un système d'aspiration, assurez-vous qu'il fonctionne correctement</a:t>
            </a:r>
          </a:p>
          <a:p>
            <a:pPr marL="285750" indent="-285750">
              <a:lnSpc>
                <a:spcPct val="100000"/>
              </a:lnSpc>
              <a:buFont typeface="Arial" panose="020B0604020202020204" pitchFamily="34" charset="0"/>
              <a:buChar char="•"/>
            </a:pPr>
            <a:r>
              <a:rPr lang="fr" sz="1800" b="0" i="0" strike="noStrike" cap="none" spc="0" baseline="0">
                <a:solidFill>
                  <a:srgbClr val="000000"/>
                </a:solidFill>
                <a:effectLst/>
                <a:latin typeface="Helvetica"/>
                <a:ea typeface="Helvetica"/>
                <a:cs typeface="Helvetica"/>
              </a:rPr>
              <a:t>Nettoyez les dalles et les machines à l'eau courante</a:t>
            </a:r>
          </a:p>
          <a:p>
            <a:pPr>
              <a:lnSpc>
                <a:spcPct val="100000"/>
              </a:lnSpc>
            </a:pPr>
            <a:endParaRPr lang="en-US" sz="1800"/>
          </a:p>
        </p:txBody>
      </p:sp>
      <p:pic>
        <p:nvPicPr>
          <p:cNvPr id="8" name="Picture Placeholder 7">
            <a:extLst>
              <a:ext uri="{FF2B5EF4-FFF2-40B4-BE49-F238E27FC236}">
                <a16:creationId xmlns:a16="http://schemas.microsoft.com/office/drawing/2014/main" id="{D4945BFB-A30B-6C43-8E3C-484DA302B2DA}"/>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5845" r="5845"/>
          <a:stretch>
            <a:fillRect/>
          </a:stretch>
        </p:blipFill>
        <p:spPr>
          <a:prstGeom prst="rect">
            <a:avLst/>
          </a:prstGeom>
        </p:spPr>
      </p:pic>
    </p:spTree>
    <p:extLst>
      <p:ext uri="{BB962C8B-B14F-4D97-AF65-F5344CB8AC3E}">
        <p14:creationId xmlns:p14="http://schemas.microsoft.com/office/powerpoint/2010/main" val="3064900388"/>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a:xfrm>
            <a:off x="777244" y="1640901"/>
            <a:ext cx="5655087" cy="850900"/>
          </a:xfrm>
        </p:spPr>
        <p:txBody>
          <a:bodyPr/>
          <a:lstStyle/>
          <a:p>
            <a:pPr>
              <a:lnSpc>
                <a:spcPct val="100000"/>
              </a:lnSpc>
            </a:pPr>
            <a:r>
              <a:rPr lang="fr" sz="2800" b="1" i="0" strike="noStrike" cap="none" spc="0" baseline="0" dirty="0">
                <a:solidFill>
                  <a:srgbClr val="F6A317"/>
                </a:solidFill>
                <a:effectLst/>
                <a:latin typeface="Helvetica"/>
                <a:ea typeface="Helvetica"/>
                <a:cs typeface="Helvetica"/>
              </a:rPr>
              <a:t>PENDANT LE DÉCOUPAGE, </a:t>
            </a:r>
            <a:br>
              <a:rPr lang="fr" sz="2800" b="1" i="0" strike="noStrike" cap="none" spc="0" baseline="0" dirty="0">
                <a:solidFill>
                  <a:srgbClr val="F6A317"/>
                </a:solidFill>
                <a:effectLst/>
                <a:latin typeface="Helvetica"/>
                <a:ea typeface="Helvetica"/>
                <a:cs typeface="Helvetica"/>
              </a:rPr>
            </a:br>
            <a:r>
              <a:rPr lang="fr" sz="2800" b="1" i="0" strike="noStrike" cap="none" spc="0" baseline="0" dirty="0">
                <a:solidFill>
                  <a:srgbClr val="F6A317"/>
                </a:solidFill>
                <a:effectLst/>
                <a:latin typeface="Helvetica"/>
                <a:ea typeface="Helvetica"/>
                <a:cs typeface="Helvetica"/>
              </a:rPr>
              <a:t>LE MEULAGE ET LE PONÇAGE</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453624" cy="3263745"/>
          </a:xfrm>
        </p:spPr>
        <p:txBody>
          <a:bodyPr lIns="91440" tIns="45720" rIns="91440" bIns="45720" anchor="t"/>
          <a:lstStyle/>
          <a:p>
            <a:pPr marL="285750" indent="-285750">
              <a:lnSpc>
                <a:spcPct val="100000"/>
              </a:lnSpc>
              <a:spcBef>
                <a:spcPts val="600"/>
              </a:spcBef>
              <a:buFont typeface="Arial" panose="020B0604020202020204" pitchFamily="34" charset="0"/>
              <a:buChar char="•"/>
            </a:pPr>
            <a:r>
              <a:rPr lang="fr" sz="1400" b="0" i="0" strike="noStrike" cap="none" spc="0" baseline="0" dirty="0">
                <a:solidFill>
                  <a:srgbClr val="000000"/>
                </a:solidFill>
                <a:effectLst/>
                <a:latin typeface="Helvetica"/>
                <a:ea typeface="Helvetica"/>
                <a:cs typeface="Helvetica"/>
              </a:rPr>
              <a:t>Si vous utilisez des procédés humides, vérifiez que l'alimentation en eau est suffisante</a:t>
            </a:r>
          </a:p>
          <a:p>
            <a:pPr marL="285750" indent="-285750">
              <a:lnSpc>
                <a:spcPct val="100000"/>
              </a:lnSpc>
              <a:spcBef>
                <a:spcPts val="600"/>
              </a:spcBef>
              <a:buFont typeface="Arial" panose="020B0604020202020204" pitchFamily="34" charset="0"/>
              <a:buChar char="•"/>
            </a:pPr>
            <a:r>
              <a:rPr lang="fr" sz="1400" b="0" i="0" strike="noStrike" cap="none" spc="0" baseline="0" dirty="0">
                <a:solidFill>
                  <a:srgbClr val="000000"/>
                </a:solidFill>
                <a:effectLst/>
                <a:latin typeface="Helvetica"/>
                <a:ea typeface="Helvetica"/>
                <a:cs typeface="Helvetica"/>
              </a:rPr>
              <a:t>Utilisez toujours une protection respiratoire pour les activités très poussiéreuses</a:t>
            </a:r>
          </a:p>
          <a:p>
            <a:pPr marL="285750" indent="-285750">
              <a:lnSpc>
                <a:spcPct val="100000"/>
              </a:lnSpc>
              <a:spcBef>
                <a:spcPts val="600"/>
              </a:spcBef>
              <a:buFont typeface="Arial" panose="020B0604020202020204" pitchFamily="34" charset="0"/>
              <a:buChar char="•"/>
            </a:pPr>
            <a:r>
              <a:rPr lang="fr" sz="1400" b="0" i="0" strike="noStrike" cap="none" spc="0" baseline="0" dirty="0">
                <a:solidFill>
                  <a:srgbClr val="000000"/>
                </a:solidFill>
                <a:effectLst/>
                <a:latin typeface="Helvetica"/>
                <a:ea typeface="Helvetica"/>
                <a:cs typeface="Helvetica"/>
              </a:rPr>
              <a:t>L'utilisation de machines et d'outils équipés d’un système à eau réduit considérablement le niveau de poussière de silice</a:t>
            </a:r>
          </a:p>
          <a:p>
            <a:pPr marL="285750" indent="-285750">
              <a:lnSpc>
                <a:spcPct val="100000"/>
              </a:lnSpc>
              <a:spcBef>
                <a:spcPts val="600"/>
              </a:spcBef>
              <a:buFont typeface="Arial" panose="020B0604020202020204" pitchFamily="34" charset="0"/>
              <a:buChar char="•"/>
            </a:pPr>
            <a:r>
              <a:rPr lang="fr" sz="1400" b="0" i="0" strike="noStrike" cap="none" spc="0" baseline="0" dirty="0">
                <a:solidFill>
                  <a:srgbClr val="000000"/>
                </a:solidFill>
                <a:effectLst/>
                <a:latin typeface="Helvetica"/>
                <a:ea typeface="Helvetica"/>
                <a:cs typeface="Helvetica"/>
              </a:rPr>
              <a:t>Si possible, gardez les portes de sécurité des machines fermées</a:t>
            </a:r>
          </a:p>
          <a:p>
            <a:pPr marL="285750" indent="-285750">
              <a:lnSpc>
                <a:spcPct val="100000"/>
              </a:lnSpc>
              <a:spcBef>
                <a:spcPts val="600"/>
              </a:spcBef>
              <a:buFont typeface="Arial" panose="020B0604020202020204" pitchFamily="34" charset="0"/>
              <a:buChar char="•"/>
            </a:pPr>
            <a:r>
              <a:rPr lang="fr" sz="1400" b="0" i="0" strike="noStrike" cap="none" spc="0" baseline="0" dirty="0">
                <a:solidFill>
                  <a:srgbClr val="000000"/>
                </a:solidFill>
                <a:effectLst/>
                <a:latin typeface="Helvetica"/>
                <a:ea typeface="Helvetica"/>
                <a:cs typeface="Helvetica"/>
              </a:rPr>
              <a:t>Utilisez la ventilation locale pour capturer la poussière de silice à la source et la transporter loin de la zone de respiration de l'employé</a:t>
            </a:r>
          </a:p>
          <a:p>
            <a:pPr marL="285750" indent="-285750">
              <a:lnSpc>
                <a:spcPct val="100000"/>
              </a:lnSpc>
              <a:spcBef>
                <a:spcPts val="600"/>
              </a:spcBef>
              <a:buFont typeface="Arial" panose="020B0604020202020204" pitchFamily="34" charset="0"/>
              <a:buChar char="•"/>
            </a:pPr>
            <a:r>
              <a:rPr lang="fr" sz="1400" b="0" i="0" strike="noStrike" cap="none" spc="0" baseline="0" dirty="0">
                <a:solidFill>
                  <a:srgbClr val="FF0000"/>
                </a:solidFill>
                <a:effectLst/>
                <a:latin typeface="Helvetica"/>
                <a:ea typeface="Helvetica"/>
                <a:cs typeface="Helvetica"/>
              </a:rPr>
              <a:t>Texte pour le formateur - Ajoutez un texte supplémentaire sur les mesures adaptées à votre propre contexte par rapport au découpage, au meulage et au ponçage</a:t>
            </a:r>
          </a:p>
          <a:p>
            <a:pPr>
              <a:lnSpc>
                <a:spcPct val="100000"/>
              </a:lnSpc>
              <a:spcBef>
                <a:spcPts val="600"/>
              </a:spcBef>
            </a:pPr>
            <a:endParaRPr lang="en-US" sz="1400" dirty="0"/>
          </a:p>
        </p:txBody>
      </p:sp>
      <p:pic>
        <p:nvPicPr>
          <p:cNvPr id="5" name="Picture Placeholder 4">
            <a:extLst>
              <a:ext uri="{FF2B5EF4-FFF2-40B4-BE49-F238E27FC236}">
                <a16:creationId xmlns:a16="http://schemas.microsoft.com/office/drawing/2014/main" id="{594D0DC7-DFD2-2A42-8733-F0DBC264C700}"/>
              </a:ext>
            </a:extLst>
          </p:cNvPr>
          <p:cNvPicPr>
            <a:picLocks noGrp="1" noChangeAspect="1"/>
          </p:cNvPicPr>
          <p:nvPr>
            <p:ph type="pic" sz="quarter" idx="12"/>
          </p:nvPr>
        </p:nvPicPr>
        <p:blipFill>
          <a:blip r:embed="rId3"/>
          <a:srcRect l="20564" r="20564"/>
          <a:stretch>
            <a:fillRect/>
          </a:stretch>
        </p:blipFill>
        <p:spPr>
          <a:prstGeom prst="rect">
            <a:avLst/>
          </a:prstGeom>
        </p:spPr>
      </p:pic>
    </p:spTree>
    <p:extLst>
      <p:ext uri="{BB962C8B-B14F-4D97-AF65-F5344CB8AC3E}">
        <p14:creationId xmlns:p14="http://schemas.microsoft.com/office/powerpoint/2010/main" val="168545642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0"/>
            <a:ext cx="7515418" cy="1584900"/>
          </a:xfrm>
        </p:spPr>
        <p:txBody>
          <a:bodyPr anchor="t"/>
          <a:lstStyle/>
          <a:p>
            <a:pPr>
              <a:lnSpc>
                <a:spcPct val="100000"/>
              </a:lnSpc>
            </a:pPr>
            <a:r>
              <a:rPr lang="fr" sz="2800" b="1" i="0" strike="noStrike" cap="none" spc="0" baseline="0" dirty="0">
                <a:solidFill>
                  <a:srgbClr val="F6A317"/>
                </a:solidFill>
                <a:effectLst/>
                <a:latin typeface="Helvetica"/>
                <a:ea typeface="Helvetica"/>
                <a:cs typeface="Helvetica"/>
              </a:rPr>
              <a:t>COUPE, MEULAGE, PONÇAGE – </a:t>
            </a:r>
            <a:br>
              <a:rPr lang="fr" sz="2800" b="1" i="0" strike="noStrike" cap="none" spc="0" baseline="0" dirty="0">
                <a:solidFill>
                  <a:srgbClr val="F6A317"/>
                </a:solidFill>
                <a:effectLst/>
                <a:latin typeface="Helvetica"/>
                <a:ea typeface="Helvetica"/>
                <a:cs typeface="Helvetica"/>
              </a:rPr>
            </a:br>
            <a:r>
              <a:rPr lang="fr" sz="2800" b="1" i="0" strike="noStrike" cap="none" spc="0" baseline="0" dirty="0">
                <a:solidFill>
                  <a:srgbClr val="F6A317"/>
                </a:solidFill>
                <a:effectLst/>
                <a:latin typeface="Helvetica"/>
                <a:ea typeface="Helvetica"/>
                <a:cs typeface="Helvetica"/>
              </a:rPr>
              <a:t>LES CHOSES À FAIRE ET À NE PAS FAIRE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768600"/>
            <a:ext cx="10965577" cy="3230407"/>
          </a:xfrm>
        </p:spPr>
        <p:txBody>
          <a:bodyPr/>
          <a:lstStyle/>
          <a:p>
            <a:pPr>
              <a:lnSpc>
                <a:spcPct val="100000"/>
              </a:lnSpc>
              <a:spcBef>
                <a:spcPts val="800"/>
              </a:spcBef>
            </a:pPr>
            <a:r>
              <a:rPr lang="fr" sz="1600" b="1" i="0" strike="noStrike" cap="none" spc="0" baseline="0" dirty="0">
                <a:solidFill>
                  <a:srgbClr val="000000"/>
                </a:solidFill>
                <a:effectLst/>
                <a:latin typeface="Helvetica"/>
                <a:ea typeface="Helvetica"/>
                <a:cs typeface="Helvetica"/>
              </a:rPr>
              <a:t>À FAIRE</a:t>
            </a:r>
          </a:p>
          <a:p>
            <a:pPr marL="285750" indent="-285750">
              <a:lnSpc>
                <a:spcPct val="100000"/>
              </a:lnSpc>
              <a:spcBef>
                <a:spcPts val="800"/>
              </a:spcBef>
              <a:buSzPct val="85000"/>
              <a:buFont typeface=".Apple Color Emoji UI"/>
              <a:buChar char="✅"/>
            </a:pPr>
            <a:r>
              <a:rPr lang="fr" sz="1600" b="0" i="0" strike="noStrike" cap="none" spc="0" baseline="0" dirty="0">
                <a:solidFill>
                  <a:srgbClr val="000000"/>
                </a:solidFill>
                <a:effectLst/>
                <a:latin typeface="Helvetica"/>
                <a:ea typeface="Helvetica"/>
                <a:cs typeface="Helvetica"/>
              </a:rPr>
              <a:t>Utiliser un système d'extraction des poussières lorsqu'il est disponible</a:t>
            </a:r>
          </a:p>
          <a:p>
            <a:pPr marL="285750" indent="-285750">
              <a:lnSpc>
                <a:spcPct val="100000"/>
              </a:lnSpc>
              <a:spcBef>
                <a:spcPts val="800"/>
              </a:spcBef>
              <a:buSzPct val="85000"/>
              <a:buFont typeface=".Apple Color Emoji UI"/>
              <a:buChar char="✅"/>
            </a:pPr>
            <a:r>
              <a:rPr lang="fr" sz="1600" b="0" i="0" strike="noStrike" cap="none" spc="0" baseline="0" dirty="0">
                <a:solidFill>
                  <a:srgbClr val="000000"/>
                </a:solidFill>
                <a:effectLst/>
                <a:latin typeface="Helvetica"/>
                <a:ea typeface="Helvetica"/>
                <a:cs typeface="Helvetica"/>
              </a:rPr>
              <a:t>Tirer parti des systèmes de ventilation lors du travail dans des espaces clos</a:t>
            </a:r>
          </a:p>
          <a:p>
            <a:pPr marL="285750" indent="-285750">
              <a:lnSpc>
                <a:spcPct val="100000"/>
              </a:lnSpc>
              <a:spcBef>
                <a:spcPts val="800"/>
              </a:spcBef>
              <a:buSzPct val="85000"/>
              <a:buFont typeface=".Apple Color Emoji UI"/>
              <a:buChar char="✅"/>
            </a:pPr>
            <a:r>
              <a:rPr lang="fr" sz="1600" b="0" i="0" strike="noStrike" cap="none" spc="0" baseline="0" dirty="0">
                <a:solidFill>
                  <a:srgbClr val="000000"/>
                </a:solidFill>
                <a:effectLst/>
                <a:latin typeface="Helvetica"/>
                <a:ea typeface="Helvetica"/>
                <a:cs typeface="Helvetica"/>
              </a:rPr>
              <a:t>Utiliser des outils à eau pour réduire la poussière</a:t>
            </a:r>
          </a:p>
          <a:p>
            <a:pPr marL="285750" indent="-285750">
              <a:lnSpc>
                <a:spcPct val="100000"/>
              </a:lnSpc>
              <a:spcBef>
                <a:spcPts val="800"/>
              </a:spcBef>
              <a:spcAft>
                <a:spcPts val="1000"/>
              </a:spcAft>
              <a:buSzPct val="85000"/>
              <a:buFont typeface=".Apple Color Emoji UI"/>
              <a:buChar char="✅"/>
            </a:pPr>
            <a:r>
              <a:rPr lang="fr" sz="1600" b="0" i="0" strike="noStrike" cap="none" spc="0" baseline="0" dirty="0">
                <a:solidFill>
                  <a:srgbClr val="000000"/>
                </a:solidFill>
                <a:effectLst/>
                <a:latin typeface="Helvetica"/>
                <a:ea typeface="Helvetica"/>
                <a:cs typeface="Helvetica"/>
              </a:rPr>
              <a:t>Utiliser des EPI dans les zones indiquées</a:t>
            </a:r>
          </a:p>
          <a:p>
            <a:pPr>
              <a:lnSpc>
                <a:spcPct val="100000"/>
              </a:lnSpc>
              <a:spcBef>
                <a:spcPts val="800"/>
              </a:spcBef>
            </a:pPr>
            <a:r>
              <a:rPr lang="fr" sz="1600" b="1" i="0" strike="noStrike" cap="none" spc="0" baseline="0" dirty="0">
                <a:solidFill>
                  <a:srgbClr val="000000"/>
                </a:solidFill>
                <a:effectLst/>
                <a:latin typeface="Helvetica"/>
                <a:ea typeface="Helvetica"/>
                <a:cs typeface="Helvetica"/>
              </a:rPr>
              <a:t>À NE PAS FAIRE</a:t>
            </a:r>
          </a:p>
          <a:p>
            <a:pPr marL="285750" indent="-285750">
              <a:lnSpc>
                <a:spcPct val="100000"/>
              </a:lnSpc>
              <a:spcBef>
                <a:spcPts val="800"/>
              </a:spcBef>
              <a:buSzPct val="85000"/>
              <a:buFont typeface=".Apple Color Emoji UI"/>
              <a:buChar char="❌"/>
            </a:pPr>
            <a:r>
              <a:rPr lang="fr" sz="1600" b="0" i="0" strike="noStrike" cap="none" spc="0" baseline="0" dirty="0">
                <a:solidFill>
                  <a:srgbClr val="000000"/>
                </a:solidFill>
                <a:effectLst/>
                <a:latin typeface="Helvetica"/>
                <a:ea typeface="Helvetica"/>
                <a:cs typeface="Helvetica"/>
              </a:rPr>
              <a:t>Utiliser un équipement défectueux ou endommagé</a:t>
            </a:r>
          </a:p>
          <a:p>
            <a:pPr marL="285750" indent="-285750">
              <a:lnSpc>
                <a:spcPct val="100000"/>
              </a:lnSpc>
              <a:spcBef>
                <a:spcPts val="800"/>
              </a:spcBef>
              <a:buSzPct val="85000"/>
              <a:buFont typeface=".Apple Color Emoji UI"/>
              <a:buChar char="❌"/>
            </a:pPr>
            <a:r>
              <a:rPr lang="fr" sz="1600" b="0" i="0" strike="noStrike" cap="none" spc="0" baseline="0" dirty="0">
                <a:solidFill>
                  <a:srgbClr val="000000"/>
                </a:solidFill>
                <a:effectLst/>
                <a:latin typeface="Helvetica"/>
                <a:ea typeface="Helvetica"/>
                <a:cs typeface="Helvetica"/>
              </a:rPr>
              <a:t>Laisser déborder les bacs d'extraction de la poussière</a:t>
            </a:r>
          </a:p>
          <a:p>
            <a:pPr marL="285750" indent="-285750">
              <a:lnSpc>
                <a:spcPct val="100000"/>
              </a:lnSpc>
              <a:spcBef>
                <a:spcPts val="800"/>
              </a:spcBef>
              <a:buSzPct val="85000"/>
              <a:buFont typeface=".Apple Color Emoji UI"/>
              <a:buChar char="❌"/>
            </a:pPr>
            <a:r>
              <a:rPr lang="fr" sz="1600" b="0" i="0" strike="noStrike" cap="none" spc="0" baseline="0" dirty="0">
                <a:solidFill>
                  <a:srgbClr val="000000"/>
                </a:solidFill>
                <a:effectLst/>
                <a:latin typeface="Helvetica"/>
                <a:ea typeface="Helvetica"/>
                <a:cs typeface="Helvetica"/>
              </a:rPr>
              <a:t>Utiliser des dispositifs en combinaison avec des processus et des équipements inappropriés (par exemple, des processus humides avec un dispositif qui ne permet pas l’évacuation d'eau).</a:t>
            </a:r>
          </a:p>
          <a:p>
            <a:pPr marL="285750" indent="-285750">
              <a:lnSpc>
                <a:spcPct val="100000"/>
              </a:lnSpc>
              <a:spcBef>
                <a:spcPts val="800"/>
              </a:spcBef>
              <a:buSzPct val="85000"/>
              <a:buFont typeface=".Apple Color Emoji UI"/>
              <a:buChar char="✅"/>
            </a:pPr>
            <a:endParaRPr lang="en-US" dirty="0"/>
          </a:p>
        </p:txBody>
      </p:sp>
    </p:spTree>
    <p:extLst>
      <p:ext uri="{BB962C8B-B14F-4D97-AF65-F5344CB8AC3E}">
        <p14:creationId xmlns:p14="http://schemas.microsoft.com/office/powerpoint/2010/main" val="89267803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DIAPOSITIVE VIDE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ct val="100000"/>
              </a:lnSpc>
            </a:pPr>
            <a:r>
              <a:rPr lang="fr" sz="1800" b="0" i="0" strike="noStrike" cap="none" spc="0" baseline="0">
                <a:solidFill>
                  <a:srgbClr val="000000"/>
                </a:solidFill>
                <a:effectLst/>
                <a:latin typeface="Helvetica"/>
                <a:ea typeface="Helvetica"/>
                <a:cs typeface="Helvetica"/>
              </a:rPr>
              <a:t>Utilisez cette diapositive pour créer un matériel de formation personnalisé spécifique à un environnement/contexte de travail.</a:t>
            </a:r>
          </a:p>
          <a:p>
            <a:pPr>
              <a:lnSpc>
                <a:spcPct val="100000"/>
              </a:lnSpc>
            </a:pPr>
            <a:r>
              <a:rPr lang="fr" sz="1800" b="0" i="0" strike="noStrike" cap="none" spc="0" baseline="0">
                <a:solidFill>
                  <a:srgbClr val="000000"/>
                </a:solidFill>
                <a:effectLst/>
                <a:latin typeface="Helvetica"/>
                <a:ea typeface="Helvetica"/>
                <a:cs typeface="Helvetica"/>
              </a:rPr>
              <a:t>Pour changer l'image, faites un clic droit &gt; changer l'image &gt; à partir du fichier.</a:t>
            </a:r>
          </a:p>
          <a:p>
            <a:pPr>
              <a:lnSpc>
                <a:spcPct val="100000"/>
              </a:lnSpc>
            </a:pPr>
            <a:r>
              <a:rPr lang="fr" sz="1800" b="0" i="0" strike="noStrike" cap="none" spc="0" baseline="0">
                <a:solidFill>
                  <a:srgbClr val="000000"/>
                </a:solidFill>
                <a:effectLst/>
                <a:latin typeface="Helvetica"/>
                <a:ea typeface="Helvetica"/>
                <a:cs typeface="Helvetica"/>
              </a:rPr>
              <a:t>Pour créer d'autres diapositives, cliquez sur l'onglet "Nouvelle diapositive" ci-dessus.</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44001720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CONCLUSION</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6396067" cy="3682369"/>
          </a:xfrm>
        </p:spPr>
        <p:txBody>
          <a:bodyPr anchor="t"/>
          <a:lstStyle/>
          <a:p>
            <a:pPr>
              <a:lnSpc>
                <a:spcPts val="2400"/>
              </a:lnSpc>
              <a:spcBef>
                <a:spcPts val="600"/>
              </a:spcBef>
              <a:spcAft>
                <a:spcPts val="1000"/>
              </a:spcAft>
            </a:pPr>
            <a:r>
              <a:rPr lang="fr" sz="1800" b="0" i="0" strike="noStrike" cap="none" spc="0" baseline="0" dirty="0">
                <a:solidFill>
                  <a:srgbClr val="000000"/>
                </a:solidFill>
                <a:effectLst/>
                <a:latin typeface="Helvetica"/>
                <a:ea typeface="Helvetica"/>
                <a:cs typeface="Helvetica"/>
              </a:rPr>
              <a:t>Le découpage, le meulage et le ponçage sont des processus à haute énergie qui génèrent beaucoup de poussière.</a:t>
            </a:r>
          </a:p>
          <a:p>
            <a:pPr>
              <a:lnSpc>
                <a:spcPts val="2400"/>
              </a:lnSpc>
              <a:spcBef>
                <a:spcPts val="600"/>
              </a:spcBef>
              <a:spcAft>
                <a:spcPts val="1000"/>
              </a:spcAft>
            </a:pPr>
            <a:r>
              <a:rPr lang="fr" sz="1800" b="0" i="0" strike="noStrike" cap="none" spc="0" baseline="0" dirty="0">
                <a:solidFill>
                  <a:srgbClr val="000000"/>
                </a:solidFill>
                <a:effectLst/>
                <a:latin typeface="Helvetica"/>
                <a:ea typeface="Helvetica"/>
                <a:cs typeface="Helvetica"/>
              </a:rPr>
              <a:t>N'oubliez pas :</a:t>
            </a:r>
          </a:p>
          <a:p>
            <a:pPr marL="285750" indent="-285750">
              <a:lnSpc>
                <a:spcPts val="2400"/>
              </a:lnSpc>
              <a:spcBef>
                <a:spcPts val="600"/>
              </a:spcBef>
              <a:spcAft>
                <a:spcPts val="600"/>
              </a:spcAft>
              <a:buClr>
                <a:srgbClr val="F1B600"/>
              </a:buClr>
              <a:buSzPct val="120000"/>
              <a:buFont typeface="Wingdings" pitchFamily="2" charset="2"/>
              <a:buChar char="q"/>
            </a:pPr>
            <a:r>
              <a:rPr lang="fr" sz="1800" b="0" i="0" strike="noStrike" cap="none" spc="0" baseline="0" dirty="0">
                <a:solidFill>
                  <a:srgbClr val="000000"/>
                </a:solidFill>
                <a:effectLst/>
                <a:latin typeface="Helvetica"/>
                <a:ea typeface="Helvetica"/>
                <a:cs typeface="Helvetica"/>
              </a:rPr>
              <a:t>Assurez-vous que l'enceinte est bien ventilée</a:t>
            </a:r>
          </a:p>
          <a:p>
            <a:pPr marL="285750" indent="-285750">
              <a:lnSpc>
                <a:spcPts val="2400"/>
              </a:lnSpc>
              <a:spcBef>
                <a:spcPts val="600"/>
              </a:spcBef>
              <a:spcAft>
                <a:spcPts val="600"/>
              </a:spcAft>
              <a:buClr>
                <a:srgbClr val="F1B600"/>
              </a:buClr>
              <a:buSzPct val="120000"/>
              <a:buFont typeface="Wingdings" pitchFamily="2" charset="2"/>
              <a:buChar char="q"/>
            </a:pPr>
            <a:r>
              <a:rPr lang="fr" sz="1800" b="0" i="0" strike="noStrike" cap="none" spc="0" baseline="0" dirty="0">
                <a:solidFill>
                  <a:srgbClr val="000000"/>
                </a:solidFill>
                <a:effectLst/>
                <a:latin typeface="Helvetica"/>
                <a:ea typeface="Helvetica"/>
                <a:cs typeface="Helvetica"/>
              </a:rPr>
              <a:t>Utilisez des outils équipés d’un système à eau lorsque cela est possible</a:t>
            </a:r>
          </a:p>
          <a:p>
            <a:pPr marL="285750" indent="-285750">
              <a:lnSpc>
                <a:spcPts val="2400"/>
              </a:lnSpc>
              <a:spcBef>
                <a:spcPts val="600"/>
              </a:spcBef>
              <a:spcAft>
                <a:spcPts val="600"/>
              </a:spcAft>
              <a:buClr>
                <a:srgbClr val="F1B600"/>
              </a:buClr>
              <a:buSzPct val="120000"/>
              <a:buFont typeface="Wingdings" pitchFamily="2" charset="2"/>
              <a:buChar char="q"/>
            </a:pPr>
            <a:r>
              <a:rPr lang="fr" sz="1800" b="0" i="0" strike="noStrike" cap="none" spc="0" baseline="0" dirty="0">
                <a:solidFill>
                  <a:srgbClr val="000000"/>
                </a:solidFill>
                <a:effectLst/>
                <a:latin typeface="Helvetica"/>
                <a:ea typeface="Helvetica"/>
                <a:cs typeface="Helvetica"/>
              </a:rPr>
              <a:t>Vérifiez que l'équipement ne présente pas de signes de dommages</a:t>
            </a:r>
          </a:p>
          <a:p>
            <a:pPr marL="285750" indent="-285750">
              <a:lnSpc>
                <a:spcPts val="2400"/>
              </a:lnSpc>
              <a:spcBef>
                <a:spcPts val="600"/>
              </a:spcBef>
              <a:spcAft>
                <a:spcPts val="600"/>
              </a:spcAft>
              <a:buClr>
                <a:srgbClr val="F1B600"/>
              </a:buClr>
              <a:buSzPct val="120000"/>
              <a:buFont typeface="Wingdings" pitchFamily="2" charset="2"/>
              <a:buChar char="q"/>
            </a:pPr>
            <a:r>
              <a:rPr lang="fr" sz="1800" b="0" i="0" strike="noStrike" cap="none" spc="0" baseline="0" dirty="0">
                <a:solidFill>
                  <a:srgbClr val="FF0000"/>
                </a:solidFill>
                <a:effectLst/>
                <a:latin typeface="Helvetica"/>
                <a:ea typeface="Helvetica"/>
                <a:cs typeface="Helvetica"/>
              </a:rPr>
              <a:t>Le formateur peut ajouter des conclusions contextuelles</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267491750"/>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POUR EN SAVOIR PLUS</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3" y="2362677"/>
            <a:ext cx="6254178" cy="2003524"/>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fr" sz="1600" b="0" i="0" strike="noStrike" cap="none" spc="0" baseline="0" dirty="0">
                <a:solidFill>
                  <a:srgbClr val="000000"/>
                </a:solidFill>
                <a:effectLst/>
                <a:latin typeface="Helvetica"/>
                <a:ea typeface="Helvetica"/>
                <a:cs typeface="Helvetica"/>
                <a:hlinkClick r:id="rId3" history="0"/>
              </a:rPr>
              <a:t>Bonnes Pratiques pour les Applications de Coupe à Sec utilisant des Perceuses/Coupeuses d'angle manuelles ou des Rainureuses Électriques (Fiche de travail 2.1.14a)</a:t>
            </a:r>
          </a:p>
          <a:p>
            <a:pPr marL="285750" indent="-285750">
              <a:lnSpc>
                <a:spcPts val="2300"/>
              </a:lnSpc>
              <a:spcBef>
                <a:spcPts val="600"/>
              </a:spcBef>
              <a:spcAft>
                <a:spcPts val="600"/>
              </a:spcAft>
              <a:buSzPct val="130000"/>
              <a:buFont typeface="Arial" panose="020B0604020202020204" pitchFamily="34" charset="0"/>
              <a:buChar char="•"/>
            </a:pPr>
            <a:r>
              <a:rPr lang="fr" sz="1600" b="0" i="0" strike="noStrike" cap="none" spc="0" baseline="0" dirty="0">
                <a:solidFill>
                  <a:srgbClr val="000000"/>
                </a:solidFill>
                <a:effectLst/>
                <a:latin typeface="Helvetica"/>
                <a:ea typeface="Helvetica"/>
                <a:cs typeface="Helvetica"/>
                <a:hlinkClick r:id="rId3" history="0"/>
              </a:rPr>
              <a:t>Bonnes Pratiques pour la Coupe et le Polissage des Matériaux en Céramique et en Pierre (Fiche de travail 2.2.7)</a:t>
            </a:r>
          </a:p>
          <a:p>
            <a:pPr marL="285750" indent="-285750">
              <a:lnSpc>
                <a:spcPts val="2300"/>
              </a:lnSpc>
              <a:spcBef>
                <a:spcPts val="600"/>
              </a:spcBef>
              <a:spcAft>
                <a:spcPts val="600"/>
              </a:spcAft>
              <a:buSzPct val="130000"/>
              <a:buFont typeface="Arial" panose="020B0604020202020204" pitchFamily="34" charset="0"/>
              <a:buChar char="•"/>
            </a:pPr>
            <a:r>
              <a:rPr lang="fr" sz="1600" b="0" i="0" strike="noStrike" cap="none" spc="0" baseline="0" dirty="0">
                <a:solidFill>
                  <a:srgbClr val="000000"/>
                </a:solidFill>
                <a:effectLst/>
                <a:latin typeface="Helvetica"/>
                <a:ea typeface="Helvetica"/>
                <a:cs typeface="Helvetica"/>
                <a:hlinkClick r:id="rId4" history="0"/>
              </a:rPr>
              <a:t>Guide des Bonnes Pratiques de NEPSI</a:t>
            </a:r>
          </a:p>
          <a:p>
            <a:pPr marL="285750" indent="-285750">
              <a:lnSpc>
                <a:spcPts val="2300"/>
              </a:lnSpc>
              <a:spcBef>
                <a:spcPts val="600"/>
              </a:spcBef>
              <a:spcAft>
                <a:spcPts val="600"/>
              </a:spcAft>
              <a:buSzPct val="130000"/>
              <a:buFont typeface="Arial" panose="020B0604020202020204" pitchFamily="34" charset="0"/>
              <a:buChar char="•"/>
            </a:pPr>
            <a:r>
              <a:rPr lang="fr" sz="1600" b="0" i="0" strike="noStrike" cap="none" spc="0" baseline="0" dirty="0">
                <a:solidFill>
                  <a:srgbClr val="000000"/>
                </a:solidFill>
                <a:effectLst/>
                <a:latin typeface="Helvetica"/>
                <a:ea typeface="Helvetica"/>
                <a:cs typeface="Helvetica"/>
                <a:hlinkClick r:id="rId5" history="0"/>
              </a:rPr>
              <a:t>Guide NEPSI pour les PME</a:t>
            </a:r>
          </a:p>
        </p:txBody>
      </p:sp>
      <p:sp>
        <p:nvSpPr>
          <p:cNvPr id="4" name="Rounded Rectangle 3">
            <a:extLst>
              <a:ext uri="{FF2B5EF4-FFF2-40B4-BE49-F238E27FC236}">
                <a16:creationId xmlns:a16="http://schemas.microsoft.com/office/drawing/2014/main" id="{F9F6C2B3-C478-8640-8DC5-5FE0011FBCC7}"/>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A26426C-73DF-7F44-9E81-93F6BA595F94}"/>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fr" b="0" i="0" strike="noStrike" cap="none" spc="0" baseline="0" dirty="0">
                <a:solidFill>
                  <a:srgbClr val="000000"/>
                </a:solidFill>
                <a:effectLst/>
                <a:latin typeface="Calibri"/>
                <a:ea typeface="Calibri"/>
                <a:cs typeface="Calibri"/>
              </a:rPr>
              <a:t>Visitez la </a:t>
            </a:r>
            <a:r>
              <a:rPr lang="fr" b="1" i="0" strike="noStrike" cap="none" spc="0" baseline="0" dirty="0">
                <a:solidFill>
                  <a:srgbClr val="000000"/>
                </a:solidFill>
                <a:effectLst/>
                <a:latin typeface="Calibri"/>
                <a:ea typeface="Calibri"/>
                <a:cs typeface="Calibri"/>
              </a:rPr>
              <a:t>plateforme d'apprentissage en ligne de NEPSI</a:t>
            </a:r>
            <a:r>
              <a:rPr lang="fr" b="0" i="0" strike="noStrike" cap="none" spc="0" baseline="0" dirty="0">
                <a:solidFill>
                  <a:srgbClr val="000000"/>
                </a:solidFill>
                <a:effectLst/>
                <a:latin typeface="Calibri"/>
                <a:ea typeface="Calibri"/>
                <a:cs typeface="Calibri"/>
              </a:rPr>
              <a:t> sur </a:t>
            </a:r>
            <a:r>
              <a:rPr lang="fr" b="0" i="0" strike="noStrike" cap="none" spc="0" baseline="0" dirty="0">
                <a:solidFill>
                  <a:srgbClr val="000000"/>
                </a:solidFill>
                <a:effectLst/>
                <a:latin typeface="Calibri"/>
                <a:ea typeface="Calibri"/>
                <a:cs typeface="Calibri"/>
                <a:hlinkClick r:id="rId6" history="0"/>
              </a:rPr>
              <a:t>training.nepsi.eu/fr</a:t>
            </a:r>
            <a:r>
              <a:rPr lang="fr" b="0" i="0" strike="noStrike" cap="none" spc="0" baseline="0" dirty="0">
                <a:solidFill>
                  <a:srgbClr val="000000"/>
                </a:solidFill>
                <a:effectLst/>
                <a:latin typeface="Calibri"/>
                <a:ea typeface="Calibri"/>
                <a:cs typeface="Calibri"/>
              </a:rPr>
              <a:t> pour plus de ressources d'apprentissage sur la SCR.</a:t>
            </a:r>
          </a:p>
        </p:txBody>
      </p:sp>
    </p:spTree>
    <p:extLst>
      <p:ext uri="{BB962C8B-B14F-4D97-AF65-F5344CB8AC3E}">
        <p14:creationId xmlns:p14="http://schemas.microsoft.com/office/powerpoint/2010/main" val="92102000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0DB318C4-C1B1-4012-A1D1-FAE49AE009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D545FEE-AD81-4023-B6AC-5CAEA335ED97}">
  <ds:schemaRefs>
    <ds:schemaRef ds:uri="http://schemas.microsoft.com/office/infopath/2007/PartnerControls"/>
    <ds:schemaRef ds:uri="http://schemas.microsoft.com/office/2006/documentManagement/types"/>
    <ds:schemaRef ds:uri="http://purl.org/dc/dcmitype/"/>
    <ds:schemaRef ds:uri="http://purl.org/dc/elements/1.1/"/>
    <ds:schemaRef ds:uri="d8ecf516-e360-4672-81b9-68723bedb71f"/>
    <ds:schemaRef ds:uri="http://purl.org/dc/terms/"/>
    <ds:schemaRef ds:uri="http://schemas.microsoft.com/office/2006/metadata/properties"/>
    <ds:schemaRef ds:uri="http://schemas.openxmlformats.org/package/2006/metadata/core-properties"/>
    <ds:schemaRef ds:uri="6d9d7403-2d8c-4818-ae25-2c5629bc7330"/>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133</TotalTime>
  <Words>1410</Words>
  <Application>Microsoft Macintosh PowerPoint</Application>
  <PresentationFormat>Widescreen</PresentationFormat>
  <Paragraphs>103</Paragraphs>
  <Slides>14</Slides>
  <Notes>13</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39</cp:revision>
  <dcterms:created xsi:type="dcterms:W3CDTF">2020-06-26T09:56:53Z</dcterms:created>
  <dcterms:modified xsi:type="dcterms:W3CDTF">2024-11-13T11:07:21Z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