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9"/>
  </p:notesMasterIdLst>
  <p:sldIdLst>
    <p:sldId id="256" r:id="rId5"/>
    <p:sldId id="280" r:id="rId6"/>
    <p:sldId id="278" r:id="rId7"/>
    <p:sldId id="268" r:id="rId8"/>
    <p:sldId id="276" r:id="rId9"/>
    <p:sldId id="281" r:id="rId10"/>
    <p:sldId id="274" r:id="rId11"/>
    <p:sldId id="269" r:id="rId12"/>
    <p:sldId id="270" r:id="rId13"/>
    <p:sldId id="271" r:id="rId14"/>
    <p:sldId id="275" r:id="rId15"/>
    <p:sldId id="266" r:id="rId16"/>
    <p:sldId id="264" r:id="rId17"/>
    <p:sldId id="267" r:id="rId18"/>
  </p:sldIdLst>
  <p:sldSz cx="12192000" cy="6858000"/>
  <p:notesSz cx="6858000" cy="9144000"/>
  <p:custDataLst>
    <p:tags r:id="rId2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eremy Jones" initials="JJ" lastIdx="0" clrIdx="0">
    <p:extLst>
      <p:ext uri="{19B8F6BF-5375-455C-9EA6-DF929625EA0E}">
        <p15:presenceInfo xmlns:p15="http://schemas.microsoft.com/office/powerpoint/2012/main" userId="S::jeremy.jones@leidar.com::37de2d04-ce17-4de6-a131-ce4cc90505f8"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57F51"/>
    <a:srgbClr val="F6A317"/>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45806F-EBC5-4347-B015-05CCF96CB183}" v="30" dt="2022-09-23T08:45:14.568"/>
    <p1510:client id="{4450148A-4019-4D5F-9FA4-AAB2BD31EF4C}" v="22" dt="2022-09-23T00:12:21.201"/>
    <p1510:client id="{658820D7-7E67-48E4-A4F5-28E318B17240}" v="6" dt="2022-09-23T14:20:08.297"/>
    <p1510:client id="{6C8835BB-C79A-5443-BDA2-E4FAE1A05E0C}" v="2" dt="2020-12-09T20:30:28.184"/>
    <p1510:client id="{7660C708-54D6-4F93-9EAD-EDF4C303A4F3}" v="1" dt="2022-09-22T23:45:48.700"/>
    <p1510:client id="{AF4E1336-C254-48E4-BE75-DE26E32E0E0E}" v="15" dt="2022-09-22T22:52:21.41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2721"/>
  </p:normalViewPr>
  <p:slideViewPr>
    <p:cSldViewPr snapToGrid="0" snapToObjects="1">
      <p:cViewPr varScale="1">
        <p:scale>
          <a:sx n="100" d="100"/>
          <a:sy n="100" d="100"/>
        </p:scale>
        <p:origin x="1448" y="176"/>
      </p:cViewPr>
      <p:guideLst/>
    </p:cSldViewPr>
  </p:slideViewPr>
  <p:notesTextViewPr>
    <p:cViewPr>
      <p:scale>
        <a:sx n="110" d="100"/>
        <a:sy n="110" d="100"/>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commentAuthors" Target="commen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gs" Target="tags/tag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9279113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2590385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a:solidFill>
                  <a:srgbClr val="000000"/>
                </a:solidFill>
                <a:effectLst/>
                <a:latin typeface="Calibri"/>
                <a:ea typeface="Calibri"/>
                <a:cs typeface="Calibri"/>
              </a:rPr>
              <a:t>L'esposizione eccessiva alla silice cristallina respirabile (SCR) può comportare a lungo andare gravi problemi di salute per i lavoratori. Per questa ragione, è importante che tutti i lavoratori siano a conoscenza delle buone pratiche che limitano o eliminano l'esposizione alla polvere di silice.</a:t>
            </a:r>
          </a:p>
          <a:p>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000000"/>
                </a:solidFill>
                <a:effectLst/>
                <a:latin typeface="Calibri"/>
                <a:ea typeface="Calibri"/>
                <a:cs typeface="Calibri"/>
              </a:rPr>
              <a:t>Questo training fornisce una guida alle operazioni di taglio, levigatura e sabbiatura di materiali contenenti silice cristallina.</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7264370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2587579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200" b="0" i="0" strike="noStrike" cap="none" spc="0" baseline="0">
                <a:solidFill>
                  <a:srgbClr val="000000"/>
                </a:solidFill>
                <a:effectLst/>
                <a:latin typeface="Calibri"/>
                <a:ea typeface="Calibri"/>
                <a:cs typeface="Calibri"/>
              </a:rPr>
              <a:t>I processi di svuotamento dei sacchi e la manipolazione scorretta dei sacchi vuoti possono causare livelli significativi di esposizione alle polveri. Per questa ragione, è necessario seguire le buone pratiche relative allo svuotamento dei sacchi. Per lo svuotamento di sacchi di piccole dimensioni si raccomanda l'uso di stazioni di scarico dei sacchi automatiche o semiautomatiche. </a:t>
            </a: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2603367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17314055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Il taglio, la levigatura e la sabbiatura sono processi a elevato consumo di energia che possono generare pericolose </a:t>
            </a:r>
            <a:r>
              <a:rPr lang="it" sz="1800" dirty="0">
                <a:solidFill>
                  <a:srgbClr val="000000"/>
                </a:solidFill>
                <a:latin typeface="Calibri"/>
                <a:ea typeface="Calibri"/>
                <a:cs typeface="Calibri"/>
              </a:rPr>
              <a:t>concentrazioni di</a:t>
            </a:r>
            <a:r>
              <a:rPr lang="it" sz="1800" b="0" i="0" strike="noStrike" cap="none" spc="0" baseline="0" dirty="0">
                <a:solidFill>
                  <a:srgbClr val="000000"/>
                </a:solidFill>
                <a:effectLst/>
                <a:latin typeface="Calibri"/>
                <a:ea typeface="Calibri"/>
                <a:cs typeface="Calibri"/>
              </a:rPr>
              <a:t> polveri.</a:t>
            </a:r>
            <a:r>
              <a:rPr lang="it" sz="1800" dirty="0">
                <a:solidFill>
                  <a:srgbClr val="000000"/>
                </a:solidFill>
                <a:latin typeface="Calibri"/>
                <a:ea typeface="Calibri"/>
                <a:cs typeface="Calibri"/>
              </a:rPr>
              <a:t> </a:t>
            </a:r>
            <a:endParaRPr lang="it" sz="1800" b="0" i="0" strike="noStrike" cap="none" spc="0" baseline="0" dirty="0">
              <a:solidFill>
                <a:srgbClr val="000000"/>
              </a:solidFill>
              <a:effectLst/>
              <a:latin typeface="Calibri"/>
              <a:ea typeface="Calibri"/>
              <a:cs typeface="Calibri"/>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8599818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0" i="0" strike="noStrike" cap="none" spc="0" baseline="0" dirty="0">
                <a:solidFill>
                  <a:srgbClr val="000000"/>
                </a:solidFill>
                <a:effectLst/>
                <a:latin typeface="Calibri"/>
                <a:ea typeface="Calibri"/>
                <a:cs typeface="Calibri"/>
              </a:rPr>
              <a:t>Prima di avviare processi a elevato consumo di energia, </a:t>
            </a:r>
            <a:r>
              <a:rPr lang="it-IT" sz="1800" b="0" i="0" strike="noStrike" cap="none" spc="0" baseline="0" dirty="0">
                <a:solidFill>
                  <a:srgbClr val="000000"/>
                </a:solidFill>
                <a:effectLst/>
                <a:latin typeface="Calibri"/>
                <a:ea typeface="Calibri"/>
                <a:cs typeface="Calibri"/>
              </a:rPr>
              <a:t>è importante </a:t>
            </a:r>
            <a:r>
              <a:rPr lang="it-IT" sz="1800" dirty="0">
                <a:solidFill>
                  <a:srgbClr val="000000"/>
                </a:solidFill>
                <a:latin typeface="Calibri"/>
                <a:ea typeface="Calibri"/>
                <a:cs typeface="Calibri"/>
              </a:rPr>
              <a:t>adottare una serie di </a:t>
            </a:r>
            <a:r>
              <a:rPr lang="it-IT" sz="1800" b="0" i="0" strike="noStrike" cap="none" spc="0" baseline="0" dirty="0">
                <a:solidFill>
                  <a:srgbClr val="000000"/>
                </a:solidFill>
                <a:effectLst/>
                <a:latin typeface="Calibri"/>
                <a:ea typeface="Calibri"/>
                <a:cs typeface="Calibri"/>
              </a:rPr>
              <a:t>misure di sicurezza</a:t>
            </a:r>
            <a:r>
              <a:rPr lang="it" sz="1800" b="0" i="0" strike="noStrike" cap="none" spc="0" baseline="0" dirty="0">
                <a:solidFill>
                  <a:srgbClr val="000000"/>
                </a:solidFill>
                <a:effectLst/>
                <a:latin typeface="Calibri"/>
                <a:ea typeface="Calibri"/>
                <a:cs typeface="Calibri"/>
              </a:rPr>
              <a:t> per ridurre l'esposizione alle polveri e prevenire gli infortuni.</a:t>
            </a:r>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26622535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it" sz="1800" b="0" i="0" strike="noStrike" cap="none" spc="0" baseline="0">
                <a:solidFill>
                  <a:srgbClr val="000000"/>
                </a:solidFill>
                <a:effectLst/>
                <a:latin typeface="Calibri"/>
                <a:ea typeface="Calibri"/>
                <a:cs typeface="Calibri"/>
              </a:rPr>
              <a:t>I processi a umido contribuiscono a ridurre l'esposizione alle polveri catturando le particelle aerodisperse per mezzo dell’acqua. Se il dispositivo è idoneo all’uso di acqua, si consiglia di optare per i processi a umido. </a:t>
            </a:r>
            <a:r>
              <a:rPr lang="it" sz="1200" b="0" i="0" strike="noStrike" cap="none" spc="0" baseline="0">
                <a:solidFill>
                  <a:srgbClr val="000000"/>
                </a:solidFill>
                <a:effectLst/>
                <a:latin typeface="Calibri"/>
                <a:ea typeface="Calibri"/>
                <a:cs typeface="Calibri"/>
              </a:rPr>
              <a:t>La lavorazione a secco genera livelli molto elevati di polveri di silice, perciò è bene non utilizzare utensili a secco!</a:t>
            </a:r>
          </a:p>
          <a:p>
            <a:endParaRPr lang="en-US"/>
          </a:p>
          <a:p>
            <a:r>
              <a:rPr lang="it" sz="1800" b="0" i="0" strike="noStrike" cap="none" spc="0" baseline="0">
                <a:solidFill>
                  <a:srgbClr val="000000"/>
                </a:solidFill>
                <a:effectLst/>
                <a:latin typeface="Calibri"/>
                <a:ea typeface="Calibri"/>
                <a:cs typeface="Calibri"/>
              </a:rPr>
              <a:t>I DPI devono essere indossati come indicato dalla segnaletica e dai pittogrammi. Per le attività altamente polverulente, si consiglia di utilizzare sempre una protezione respiratoria.</a:t>
            </a:r>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80142609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2109798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it" sz="1800" b="1" i="0" strike="noStrike" cap="none" spc="0" baseline="0" dirty="0">
                <a:solidFill>
                  <a:srgbClr val="000000"/>
                </a:solidFill>
                <a:effectLst/>
                <a:latin typeface="Calibri"/>
                <a:ea typeface="Calibri"/>
                <a:cs typeface="Calibri"/>
              </a:rPr>
              <a:t>*Nota per il </a:t>
            </a:r>
            <a:r>
              <a:rPr lang="it" sz="1800" b="1" dirty="0">
                <a:solidFill>
                  <a:srgbClr val="000000"/>
                </a:solidFill>
                <a:latin typeface="Calibri"/>
                <a:ea typeface="Calibri"/>
                <a:cs typeface="Calibri"/>
              </a:rPr>
              <a:t>formatore</a:t>
            </a:r>
            <a:r>
              <a:rPr lang="it" sz="1800" b="1" i="0" strike="noStrike" cap="none" spc="0" baseline="0" dirty="0">
                <a:solidFill>
                  <a:srgbClr val="000000"/>
                </a:solidFill>
                <a:effectLst/>
                <a:latin typeface="Calibri"/>
                <a:ea typeface="Calibri"/>
                <a:cs typeface="Calibri"/>
              </a:rPr>
              <a:t>* </a:t>
            </a:r>
            <a:r>
              <a:rPr lang="it" sz="1800" b="0" i="0" strike="noStrike" cap="none" spc="0" baseline="0" dirty="0">
                <a:solidFill>
                  <a:srgbClr val="000000"/>
                </a:solidFill>
                <a:effectLst/>
                <a:latin typeface="Calibri"/>
                <a:ea typeface="Calibri"/>
                <a:cs typeface="Calibri"/>
              </a:rPr>
              <a:t>Valutare la possibilità di aggiungere ulteriori informazioni specifiche per il proprio ambito lavorativo.</a:t>
            </a: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4523542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13</a:t>
            </a:fld>
            <a:endParaRPr lang="en-US"/>
          </a:p>
        </p:txBody>
      </p:sp>
    </p:spTree>
    <p:extLst>
      <p:ext uri="{BB962C8B-B14F-4D97-AF65-F5344CB8AC3E}">
        <p14:creationId xmlns:p14="http://schemas.microsoft.com/office/powerpoint/2010/main" val="33719652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14</a:t>
            </a:fld>
            <a:endParaRPr lang="en-US"/>
          </a:p>
        </p:txBody>
      </p:sp>
    </p:spTree>
    <p:extLst>
      <p:ext uri="{BB962C8B-B14F-4D97-AF65-F5344CB8AC3E}">
        <p14:creationId xmlns:p14="http://schemas.microsoft.com/office/powerpoint/2010/main" val="362571144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it" sz="1000" b="0" i="0" strike="noStrike" cap="none" spc="0" baseline="0">
                <a:solidFill>
                  <a:srgbClr val="000000"/>
                </a:solidFill>
                <a:effectLst/>
                <a:latin typeface="Helvetica"/>
                <a:ea typeface="Helvetica"/>
                <a:cs typeface="Helvetica"/>
              </a:rPr>
              <a:t>Questo pacchetto formativo è stato sviluppato nell’ambito della Guida alle Buone Pratiche NEPSI, consultabile sul sito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9DF73854-FE0F-1E42-9E4E-26F8051B366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AE297F3B-A7BD-244A-AD38-C485A7B69D76}"/>
              </a:ext>
            </a:extLst>
          </p:cNvPr>
          <p:cNvSpPr txBox="1"/>
          <p:nvPr userDrawn="1"/>
        </p:nvSpPr>
        <p:spPr>
          <a:xfrm>
            <a:off x="8085909" y="429114"/>
            <a:ext cx="373144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ct val="0"/>
              </a:spcAft>
              <a:buClrTx/>
              <a:buSzTx/>
              <a:buFontTx/>
              <a:buNone/>
              <a:defRPr/>
            </a:pPr>
            <a:r>
              <a:rPr lang="it" sz="1400" b="1" i="0" strike="noStrike" cap="none" spc="0" baseline="0" dirty="0">
                <a:solidFill>
                  <a:srgbClr val="F6A317"/>
                </a:solidFill>
                <a:effectLst/>
                <a:latin typeface="Helvetica"/>
                <a:ea typeface="Helvetica"/>
                <a:cs typeface="Helvetica"/>
              </a:rPr>
              <a:t>TRAINING SULLE BUONE PRATICHE </a:t>
            </a:r>
            <a:br>
              <a:rPr lang="it" sz="1400" b="1" i="0" strike="noStrike" cap="none" spc="0" baseline="0" dirty="0">
                <a:solidFill>
                  <a:srgbClr val="F6A317"/>
                </a:solidFill>
                <a:effectLst/>
                <a:latin typeface="Helvetica"/>
                <a:ea typeface="Helvetica"/>
                <a:cs typeface="Helvetica"/>
              </a:rPr>
            </a:br>
            <a:r>
              <a:rPr lang="it" sz="1400" b="1" i="0" strike="noStrike" cap="none" spc="0" baseline="0" dirty="0">
                <a:solidFill>
                  <a:srgbClr val="F6A317"/>
                </a:solidFill>
                <a:effectLst/>
                <a:latin typeface="Helvetica"/>
                <a:ea typeface="Helvetica"/>
                <a:cs typeface="Helvetica"/>
              </a:rPr>
              <a:t>DI TAGLIO, LEVIGATURA E SABBIATURA</a:t>
            </a:r>
          </a:p>
          <a:p>
            <a:endParaRPr lang="en-GB" dirty="0"/>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8047968" cy="850900"/>
          </a:xfrm>
        </p:spPr>
        <p:txBody>
          <a:bodyPr anchor="t"/>
          <a:lstStyle/>
          <a:p>
            <a:r>
              <a:rPr lang="it" sz="3000" b="1" i="0" strike="noStrike" cap="none" spc="0" baseline="0" dirty="0">
                <a:solidFill>
                  <a:srgbClr val="FFFFFF"/>
                </a:solidFill>
                <a:effectLst/>
                <a:latin typeface="Helvetica"/>
                <a:ea typeface="Helvetica"/>
                <a:cs typeface="Helvetica"/>
              </a:rPr>
              <a:t>TRAINING SULLE BUONE PRATICHE </a:t>
            </a:r>
            <a:br>
              <a:rPr lang="it" sz="3000" b="1" i="0" strike="noStrike" cap="none" spc="0" baseline="0" dirty="0">
                <a:solidFill>
                  <a:srgbClr val="FFFFFF"/>
                </a:solidFill>
                <a:effectLst/>
                <a:latin typeface="Helvetica"/>
                <a:ea typeface="Helvetica"/>
                <a:cs typeface="Helvetica"/>
              </a:rPr>
            </a:br>
            <a:r>
              <a:rPr lang="it" sz="3000" b="1" i="0" strike="noStrike" cap="none" spc="0" baseline="0" dirty="0">
                <a:solidFill>
                  <a:srgbClr val="FFFFFF"/>
                </a:solidFill>
                <a:effectLst/>
                <a:latin typeface="Helvetica"/>
                <a:ea typeface="Helvetica"/>
                <a:cs typeface="Helvetica"/>
              </a:rPr>
              <a:t>DI TAGLIO, LEVIGATURA E SABBIATURA</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9F921508-4A8F-9D4E-ADB0-392E4D500971}"/>
              </a:ext>
            </a:extLst>
          </p:cNvPr>
          <p:cNvSpPr/>
          <p:nvPr/>
        </p:nvSpPr>
        <p:spPr>
          <a:xfrm>
            <a:off x="8069179" y="342900"/>
            <a:ext cx="3729121" cy="609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sz="3000"/>
              <a:t>PREMESSA PER I FORMATORI</a:t>
            </a:r>
            <a:endParaRPr lang="en-US" sz="30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lIns="91440" tIns="45720" rIns="91440" bIns="45720" anchor="t"/>
          <a:lstStyle/>
          <a:p>
            <a:pPr>
              <a:lnSpc>
                <a:spcPts val="2600"/>
              </a:lnSpc>
            </a:pPr>
            <a:r>
              <a:rPr lang="it-IT" sz="1800" dirty="0">
                <a:latin typeface="Helvetica"/>
                <a:cs typeface="Helvetica"/>
              </a:rPr>
              <a:t>NEPSI ha sviluppato una serie di risorse didattiche per supportare le attività di formazione finalizzate all'implementazione delle Buone Pratiche NEPSI.</a:t>
            </a:r>
            <a:endParaRPr lang="en-US" sz="1800" dirty="0">
              <a:latin typeface="Helvetica"/>
              <a:cs typeface="Helvetica"/>
            </a:endParaRPr>
          </a:p>
          <a:p>
            <a:pPr>
              <a:lnSpc>
                <a:spcPts val="2600"/>
              </a:lnSpc>
            </a:pPr>
            <a:r>
              <a:rPr lang="it-IT" sz="1800" dirty="0">
                <a:latin typeface="Helvetica"/>
                <a:cs typeface="Helvetica"/>
              </a:rPr>
              <a:t>Ogni pacchetto formativo in PowerPoint tratta un argomento di interesse per i lavoratori dei settori che utilizzano materiali contenenti silice cristallina. I pacchetti forniscono informazioni sui rischi di esposizione alle polveri in riferimento all'argomento trattato, nonché sulle buone pratiche e sulle misure disponibili per ridurli. Lo scopo della formazione è informare ed educare i lavoratori per aiutarli a utilizzare le misure di controllo in maniera efficace e ridurre l'esposizione alla silice cristallina respirabile (SCR) sul luogo di lavoro.</a:t>
            </a:r>
            <a:endParaRPr lang="en-US" sz="1800" dirty="0">
              <a:cs typeface="Helvetica"/>
            </a:endParaRPr>
          </a:p>
          <a:p>
            <a:pPr>
              <a:lnSpc>
                <a:spcPts val="2600"/>
              </a:lnSpc>
            </a:pPr>
            <a:r>
              <a:rPr lang="it-IT" sz="1800" dirty="0">
                <a:latin typeface="Helvetica"/>
                <a:cs typeface="Helvetica"/>
              </a:rPr>
              <a:t>All’occorrenza, è possibile utilizzare la diapositiva vuota e le caselle di testo per integrare le informazioni contenute in questo pacchetto formativo.</a:t>
            </a:r>
            <a:endParaRPr lang="en-US" sz="1800" dirty="0">
              <a:latin typeface="Helvetica"/>
              <a:cs typeface="Helvetica"/>
            </a:endParaRPr>
          </a:p>
          <a:p>
            <a:pPr>
              <a:lnSpc>
                <a:spcPts val="2600"/>
              </a:lnSpc>
            </a:pPr>
            <a:endParaRPr lang="it-IT" sz="1800" dirty="0">
              <a:latin typeface="Helvetica"/>
              <a:cs typeface="Helvetica"/>
            </a:endParaRPr>
          </a:p>
          <a:p>
            <a:pPr>
              <a:lnSpc>
                <a:spcPts val="2600"/>
              </a:lnSpc>
            </a:pPr>
            <a:endParaRPr lang="it-IT" sz="1800" dirty="0">
              <a:latin typeface="Helvetica"/>
              <a:cs typeface="Helvetica"/>
            </a:endParaRPr>
          </a:p>
        </p:txBody>
      </p:sp>
    </p:spTree>
    <p:extLst>
      <p:ext uri="{BB962C8B-B14F-4D97-AF65-F5344CB8AC3E}">
        <p14:creationId xmlns:p14="http://schemas.microsoft.com/office/powerpoint/2010/main" val="976768294"/>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NOTA BENE</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700"/>
              </a:lnSpc>
            </a:pPr>
            <a:r>
              <a:rPr lang="it" sz="1800" b="0" i="0" strike="noStrike" cap="none" spc="0" baseline="0" dirty="0">
                <a:solidFill>
                  <a:srgbClr val="000000"/>
                </a:solidFill>
                <a:effectLst/>
                <a:latin typeface="Helvetica"/>
                <a:ea typeface="Helvetica"/>
                <a:cs typeface="Helvetica"/>
              </a:rPr>
              <a:t>Il contenuto di questo training in PowerPoint è fornito a scopo informativo e sotto forma di raccomandazioni. Non rappresenta uno standard o una normativa, non aggiunge nuovi obblighi legali né modifica gli obblighi esistenti introdotti dalla legislazione a tutela della salute e dalle policy aziendali.	</a:t>
            </a:r>
          </a:p>
        </p:txBody>
      </p:sp>
    </p:spTree>
    <p:extLst>
      <p:ext uri="{BB962C8B-B14F-4D97-AF65-F5344CB8AC3E}">
        <p14:creationId xmlns:p14="http://schemas.microsoft.com/office/powerpoint/2010/main" val="1714423597"/>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INTRODUZIONE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15646" cy="3682369"/>
          </a:xfrm>
        </p:spPr>
        <p:txBody>
          <a:bodyPr lIns="91440" tIns="45720" rIns="91440" bIns="45720" anchor="t"/>
          <a:lstStyle/>
          <a:p>
            <a:pPr>
              <a:spcAft>
                <a:spcPts val="1000"/>
              </a:spcAft>
            </a:pPr>
            <a:r>
              <a:rPr lang="it" sz="1800" b="1" i="0" strike="noStrike" cap="none" spc="0" baseline="0" dirty="0">
                <a:solidFill>
                  <a:srgbClr val="000000"/>
                </a:solidFill>
                <a:effectLst/>
                <a:latin typeface="Helvetica"/>
                <a:ea typeface="Helvetica"/>
                <a:cs typeface="Helvetica"/>
              </a:rPr>
              <a:t>Imparare a proteggersi dai rischi per la salute connessi all’attività lavorativa è una priorità.</a:t>
            </a:r>
          </a:p>
          <a:p>
            <a:r>
              <a:rPr lang="it" sz="1800" b="0" i="0" strike="noStrike" cap="none" spc="0" baseline="0" dirty="0">
                <a:solidFill>
                  <a:srgbClr val="000000"/>
                </a:solidFill>
                <a:effectLst/>
                <a:latin typeface="Helvetica"/>
                <a:ea typeface="Helvetica"/>
                <a:cs typeface="Helvetica"/>
              </a:rPr>
              <a:t>Nel corso di questo training in PowerPoint scopriremo: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I rischi per la salute connessi a processi industriali e elevato consumo di energia che possono causare l'esposizione alle polveri di silice cristallina respirabile (SCR)</a:t>
            </a:r>
          </a:p>
          <a:p>
            <a:pPr marL="285750" indent="-285750">
              <a:buFont typeface="Arial" panose="020B0604020202020204" pitchFamily="34" charset="0"/>
              <a:buChar char="•"/>
            </a:pPr>
            <a:r>
              <a:rPr lang="it" sz="1800" dirty="0">
                <a:solidFill>
                  <a:srgbClr val="000000"/>
                </a:solidFill>
                <a:latin typeface="Helvetica"/>
                <a:ea typeface="Helvetica"/>
                <a:cs typeface="Helvetica"/>
              </a:rPr>
              <a:t>Le buone</a:t>
            </a:r>
            <a:r>
              <a:rPr lang="it" sz="1800" b="0" i="0" strike="noStrike" cap="none" spc="0" baseline="0" dirty="0">
                <a:solidFill>
                  <a:srgbClr val="000000"/>
                </a:solidFill>
                <a:effectLst/>
                <a:latin typeface="Helvetica"/>
                <a:ea typeface="Helvetica"/>
                <a:cs typeface="Helvetica"/>
              </a:rPr>
              <a:t> pratiche da seguire durante il taglio, la levigatura e la sabbiatura</a:t>
            </a:r>
          </a:p>
          <a:p>
            <a:pPr marL="285750" indent="-285750">
              <a:buFont typeface="Arial" panose="020B0604020202020204" pitchFamily="34" charset="0"/>
              <a:buChar char="•"/>
            </a:pPr>
            <a:r>
              <a:rPr lang="it" sz="1800" b="0" i="0" strike="noStrike" cap="none" spc="0" baseline="0" dirty="0">
                <a:solidFill>
                  <a:srgbClr val="FF0000"/>
                </a:solidFill>
                <a:effectLst/>
                <a:latin typeface="Helvetica"/>
                <a:ea typeface="Helvetica"/>
                <a:cs typeface="Helvetica"/>
              </a:rPr>
              <a:t>Testo da compilare a cura del formatore: nel caso in cui venga aggiunta una diapositiva ad hoc, occorrerà inserire una breve panoramica del materiale di riferimento</a:t>
            </a:r>
          </a:p>
          <a:p>
            <a:pPr marL="285750" indent="-285750">
              <a:buFont typeface="Arial" panose="020B0604020202020204" pitchFamily="34" charset="0"/>
              <a:buChar char="•"/>
            </a:pPr>
            <a:endParaRPr lang="en-US" sz="1800" dirty="0"/>
          </a:p>
        </p:txBody>
      </p:sp>
      <p:pic>
        <p:nvPicPr>
          <p:cNvPr id="7" name="Picture Placeholder 6">
            <a:extLst>
              <a:ext uri="{FF2B5EF4-FFF2-40B4-BE49-F238E27FC236}">
                <a16:creationId xmlns:a16="http://schemas.microsoft.com/office/drawing/2014/main" id="{E162198D-79DB-734C-87A2-ABD95B552A4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8397" r="7413"/>
          <a:stretch/>
        </p:blipFill>
        <p:spPr>
          <a:xfrm>
            <a:off x="6866020" y="1608138"/>
            <a:ext cx="4983413" cy="4437062"/>
          </a:xfrm>
          <a:prstGeom prst="rect">
            <a:avLst/>
          </a:prstGeom>
        </p:spPr>
      </p:pic>
    </p:spTree>
    <p:extLst>
      <p:ext uri="{BB962C8B-B14F-4D97-AF65-F5344CB8AC3E}">
        <p14:creationId xmlns:p14="http://schemas.microsoft.com/office/powerpoint/2010/main" val="389323471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lIns="91440" tIns="45720" rIns="91440" bIns="45720" anchor="t"/>
          <a:lstStyle/>
          <a:p>
            <a:r>
              <a:rPr lang="it" sz="3000" b="1" i="0" strike="noStrike" cap="none" spc="0" baseline="0">
                <a:solidFill>
                  <a:srgbClr val="F6A317"/>
                </a:solidFill>
                <a:effectLst/>
                <a:latin typeface="Helvetica"/>
                <a:ea typeface="Helvetica"/>
                <a:cs typeface="Helvetica"/>
              </a:rPr>
              <a:t>TECNICHE </a:t>
            </a:r>
            <a:r>
              <a:rPr lang="it" sz="3000">
                <a:latin typeface="Helvetica"/>
                <a:ea typeface="Helvetica"/>
                <a:cs typeface="Helvetica"/>
              </a:rPr>
              <a:t>PER IL CONTROLLO </a:t>
            </a:r>
            <a:r>
              <a:rPr lang="it" sz="3000" b="1" i="0" strike="noStrike" cap="none" spc="0" baseline="0">
                <a:solidFill>
                  <a:srgbClr val="F6A317"/>
                </a:solidFill>
                <a:effectLst/>
                <a:latin typeface="Helvetica"/>
                <a:ea typeface="Helvetica"/>
                <a:cs typeface="Helvetica"/>
              </a:rPr>
              <a:t>DELLE</a:t>
            </a:r>
            <a:r>
              <a:rPr lang="it" sz="3000">
                <a:latin typeface="Helvetica"/>
                <a:ea typeface="Helvetica"/>
                <a:cs typeface="Helvetica"/>
              </a:rPr>
              <a:t> </a:t>
            </a:r>
            <a:r>
              <a:rPr lang="it" sz="3000" b="1" i="0" strike="noStrike" cap="none" spc="0" baseline="0">
                <a:solidFill>
                  <a:srgbClr val="F6A317"/>
                </a:solidFill>
                <a:effectLst/>
                <a:latin typeface="Helvetica"/>
                <a:ea typeface="Helvetica"/>
                <a:cs typeface="Helvetica"/>
              </a:rPr>
              <a:t>POLVERI</a:t>
            </a:r>
            <a:endParaRPr lang="it-IT"/>
          </a:p>
          <a:p>
            <a:endParaRPr lang="it-IT"/>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3011288"/>
            <a:ext cx="4594857" cy="3682369"/>
          </a:xfrm>
        </p:spPr>
        <p:txBody>
          <a:bodyPr lIns="91440" tIns="45720" rIns="91440" bIns="45720" anchor="t"/>
          <a:lstStyle/>
          <a:p>
            <a:pPr>
              <a:lnSpc>
                <a:spcPts val="2700"/>
              </a:lnSpc>
            </a:pPr>
            <a:r>
              <a:rPr lang="it" sz="1800" b="0" i="0" strike="noStrike" cap="none" spc="0" baseline="0" dirty="0">
                <a:solidFill>
                  <a:srgbClr val="000000"/>
                </a:solidFill>
                <a:effectLst/>
                <a:latin typeface="Helvetica"/>
                <a:ea typeface="Helvetica"/>
                <a:cs typeface="Helvetica"/>
              </a:rPr>
              <a:t>Il taglio, la levigatura e la sabbiatura possono essere </a:t>
            </a:r>
            <a:r>
              <a:rPr lang="it" sz="1800" dirty="0">
                <a:solidFill>
                  <a:srgbClr val="000000"/>
                </a:solidFill>
                <a:latin typeface="Helvetica"/>
                <a:ea typeface="Helvetica"/>
                <a:cs typeface="Helvetica"/>
              </a:rPr>
              <a:t>gestiti correttamente utilizzando</a:t>
            </a:r>
            <a:r>
              <a:rPr lang="it" sz="1800" b="0" i="0" strike="noStrike" cap="none" spc="0" baseline="0" dirty="0">
                <a:solidFill>
                  <a:srgbClr val="000000"/>
                </a:solidFill>
                <a:effectLst/>
                <a:latin typeface="Helvetica"/>
                <a:ea typeface="Helvetica"/>
                <a:cs typeface="Helvetica"/>
              </a:rPr>
              <a:t> le cinque principali tecniche per il controllo delle polveri.</a:t>
            </a:r>
          </a:p>
        </p:txBody>
      </p:sp>
      <p:pic>
        <p:nvPicPr>
          <p:cNvPr id="22" name="Picture 21" descr="A screenshot of a cell phone&#10;&#10;Description automatically generated">
            <a:extLst>
              <a:ext uri="{FF2B5EF4-FFF2-40B4-BE49-F238E27FC236}">
                <a16:creationId xmlns:a16="http://schemas.microsoft.com/office/drawing/2014/main" id="{0C3E95A4-9A8B-C446-91F2-E49E43E8E5E4}"/>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9B7D87F1-9332-954A-A5D9-C33622B8DADE}"/>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2CA8A33C-FD5E-B444-8C1C-47CBB24481C4}"/>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4D3CBCD3-466E-3941-AEC0-CA76380AA81B}"/>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926DD331-3F86-474B-8334-16415F3C1E29}"/>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A69E7720-2E41-7D45-853A-A06F5B694215}"/>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IGIENE E PULIZIA</a:t>
            </a:r>
          </a:p>
          <a:p>
            <a:r>
              <a:rPr lang="it" sz="1200" b="0" i="0" strike="noStrike" cap="none" spc="0" baseline="0">
                <a:solidFill>
                  <a:srgbClr val="000000"/>
                </a:solidFill>
                <a:effectLst/>
                <a:latin typeface="Calibri"/>
                <a:ea typeface="Calibri"/>
                <a:cs typeface="Calibri"/>
              </a:rPr>
              <a:t>Lavare gli abiti da lavoro e aspirare le polveri prodotte dai processi evita che le particelle si accumulino nel tempo: uno spazio di lavoro pulito è uno spazio sicuro</a:t>
            </a:r>
          </a:p>
          <a:p>
            <a:endParaRPr lang="en-US"/>
          </a:p>
        </p:txBody>
      </p:sp>
      <p:sp>
        <p:nvSpPr>
          <p:cNvPr id="28" name="TextBox 27">
            <a:extLst>
              <a:ext uri="{FF2B5EF4-FFF2-40B4-BE49-F238E27FC236}">
                <a16:creationId xmlns:a16="http://schemas.microsoft.com/office/drawing/2014/main" id="{3FE44123-8ABF-2E4F-9FE1-EFCB72E5C393}"/>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CONFINAMENTO</a:t>
            </a:r>
          </a:p>
          <a:p>
            <a:pPr>
              <a:spcAft>
                <a:spcPts val="300"/>
              </a:spcAft>
            </a:pPr>
            <a:r>
              <a:rPr lang="it" sz="1200" b="0" i="0" strike="noStrike" cap="none" spc="0" baseline="0">
                <a:solidFill>
                  <a:srgbClr val="000000"/>
                </a:solidFill>
                <a:effectLst/>
                <a:latin typeface="Calibri"/>
                <a:ea typeface="Calibri"/>
                <a:cs typeface="Calibri"/>
              </a:rPr>
              <a:t>Eseguire i processi generatori di SCR in un ambiente chiuso previene l'esposizione alle polveri alla fonte</a:t>
            </a:r>
          </a:p>
          <a:p>
            <a:pPr>
              <a:spcAft>
                <a:spcPts val="300"/>
              </a:spcAft>
            </a:pPr>
            <a:endParaRPr lang="en-US"/>
          </a:p>
        </p:txBody>
      </p:sp>
      <p:sp>
        <p:nvSpPr>
          <p:cNvPr id="29" name="TextBox 28">
            <a:extLst>
              <a:ext uri="{FF2B5EF4-FFF2-40B4-BE49-F238E27FC236}">
                <a16:creationId xmlns:a16="http://schemas.microsoft.com/office/drawing/2014/main" id="{4CE28E2B-582D-844D-B4B1-C0DEBFF6DE89}"/>
              </a:ext>
            </a:extLst>
          </p:cNvPr>
          <p:cNvSpPr txBox="1"/>
          <p:nvPr/>
        </p:nvSpPr>
        <p:spPr>
          <a:xfrm>
            <a:off x="6579515" y="4852473"/>
            <a:ext cx="2134063" cy="1495014"/>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ASPIRAZIONE/VENTILAZIONE</a:t>
            </a:r>
          </a:p>
          <a:p>
            <a:pPr>
              <a:spcAft>
                <a:spcPts val="300"/>
              </a:spcAft>
            </a:pPr>
            <a:r>
              <a:rPr lang="it" sz="1200" b="0" i="0" strike="noStrike" cap="none" spc="0" baseline="0">
                <a:solidFill>
                  <a:srgbClr val="000000"/>
                </a:solidFill>
                <a:effectLst/>
                <a:latin typeface="Calibri"/>
                <a:ea typeface="Calibri"/>
                <a:cs typeface="Calibri"/>
              </a:rPr>
              <a:t>Captare la SCR alla fonte, prima che si verifichi l’esposizione, e sostituire l'aria contaminata con aria pulita</a:t>
            </a:r>
          </a:p>
          <a:p>
            <a:endParaRPr lang="en-US"/>
          </a:p>
        </p:txBody>
      </p:sp>
      <p:sp>
        <p:nvSpPr>
          <p:cNvPr id="30" name="TextBox 29">
            <a:extLst>
              <a:ext uri="{FF2B5EF4-FFF2-40B4-BE49-F238E27FC236}">
                <a16:creationId xmlns:a16="http://schemas.microsoft.com/office/drawing/2014/main" id="{D52B33F1-1E77-A14B-80D0-0990CE15EC23}"/>
              </a:ext>
            </a:extLst>
          </p:cNvPr>
          <p:cNvSpPr txBox="1"/>
          <p:nvPr/>
        </p:nvSpPr>
        <p:spPr>
          <a:xfrm>
            <a:off x="9787266" y="3131928"/>
            <a:ext cx="2134062" cy="2189127"/>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DISPOSITIVI DI PROTEZIONE</a:t>
            </a:r>
          </a:p>
          <a:p>
            <a:r>
              <a:rPr lang="it" sz="1200" b="0" i="0" strike="noStrike" cap="none" spc="0" baseline="0">
                <a:solidFill>
                  <a:srgbClr val="000000"/>
                </a:solidFill>
                <a:effectLst/>
                <a:latin typeface="Calibri"/>
                <a:ea typeface="Calibri"/>
                <a:cs typeface="Calibri"/>
              </a:rPr>
              <a:t>Quando tutte le altre misure di controllo non sono sufficienti a contenere i rischi di esposizione alla silice cristallina respirabile, i DPI (come le maschere facciali filtranti, ad esempio) proteggono i lavoratori dalle polveri</a:t>
            </a:r>
          </a:p>
          <a:p>
            <a:endParaRPr lang="en-US"/>
          </a:p>
        </p:txBody>
      </p:sp>
      <p:sp>
        <p:nvSpPr>
          <p:cNvPr id="31" name="TextBox 30">
            <a:extLst>
              <a:ext uri="{FF2B5EF4-FFF2-40B4-BE49-F238E27FC236}">
                <a16:creationId xmlns:a16="http://schemas.microsoft.com/office/drawing/2014/main" id="{C01142F5-C396-4C4A-89C4-3CDB4B95FD27}"/>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it" sz="1050" b="1" i="0" strike="noStrike" cap="none" spc="50" baseline="0">
                <a:solidFill>
                  <a:srgbClr val="EF9A2E"/>
                </a:solidFill>
                <a:effectLst/>
                <a:latin typeface="Futura Medium"/>
                <a:ea typeface="Futura Medium"/>
                <a:cs typeface="Futura Medium"/>
              </a:rPr>
              <a:t>ACQUA</a:t>
            </a:r>
          </a:p>
          <a:p>
            <a:pPr>
              <a:spcAft>
                <a:spcPts val="300"/>
              </a:spcAft>
            </a:pPr>
            <a:r>
              <a:rPr lang="it" sz="1200" b="0" i="0" strike="noStrike" cap="none" spc="0" baseline="0">
                <a:solidFill>
                  <a:srgbClr val="000000"/>
                </a:solidFill>
                <a:effectLst/>
                <a:latin typeface="Calibri"/>
                <a:ea typeface="Calibri"/>
                <a:cs typeface="Calibri"/>
              </a:rPr>
              <a:t>I processi a umido prevengono la diffusione delle particelle di polvere nell’aria, captandole con l’acqua</a:t>
            </a:r>
          </a:p>
          <a:p>
            <a:pPr>
              <a:spcAft>
                <a:spcPts val="300"/>
              </a:spcAft>
            </a:pPr>
            <a:endParaRPr lang="en-US"/>
          </a:p>
        </p:txBody>
      </p:sp>
    </p:spTree>
    <p:extLst>
      <p:ext uri="{BB962C8B-B14F-4D97-AF65-F5344CB8AC3E}">
        <p14:creationId xmlns:p14="http://schemas.microsoft.com/office/powerpoint/2010/main" val="85249628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it" sz="3000" b="1" i="0" strike="noStrike" cap="none" spc="0" baseline="0" dirty="0">
                <a:solidFill>
                  <a:srgbClr val="F6A317"/>
                </a:solidFill>
                <a:effectLst/>
                <a:latin typeface="Helvetica"/>
                <a:ea typeface="Helvetica"/>
                <a:cs typeface="Helvetica"/>
              </a:rPr>
              <a:t>I RISCHI CONNESSI A QUESTA ATTIVITÀ</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Questa attività può generare molta polvere</a:t>
            </a:r>
          </a:p>
          <a:p>
            <a:pPr marL="342900" indent="-342900">
              <a:lnSpc>
                <a:spcPts val="27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L'esposizione prolungata a livelli elevati di SCR può causare malattie polmonari invalidanti</a:t>
            </a:r>
          </a:p>
          <a:p>
            <a:pPr>
              <a:lnSpc>
                <a:spcPts val="2700"/>
              </a:lnSpc>
            </a:pPr>
            <a:r>
              <a:rPr lang="it" sz="1800" b="0" i="0" strike="noStrike" cap="none" spc="0" baseline="0" dirty="0">
                <a:solidFill>
                  <a:srgbClr val="000000"/>
                </a:solidFill>
                <a:effectLst/>
                <a:latin typeface="Helvetica"/>
                <a:ea typeface="Helvetica"/>
                <a:cs typeface="Helvetica"/>
              </a:rPr>
              <a:t>È importante proteggersi costantemente dall'esposizione alle polveri aerodisperse. </a:t>
            </a:r>
          </a:p>
          <a:p>
            <a:pPr>
              <a:lnSpc>
                <a:spcPts val="2700"/>
              </a:lnSpc>
            </a:pPr>
            <a:r>
              <a:rPr lang="it" sz="1800" b="0" i="0" strike="noStrike" cap="none" spc="0" baseline="0" dirty="0">
                <a:solidFill>
                  <a:srgbClr val="000000"/>
                </a:solidFill>
                <a:effectLst/>
                <a:latin typeface="Helvetica"/>
                <a:ea typeface="Helvetica"/>
                <a:cs typeface="Helvetica"/>
              </a:rPr>
              <a:t>Osservando le buone pratiche oggi, proteggiamo la nostra salute futura.</a:t>
            </a:r>
          </a:p>
          <a:p>
            <a:pPr>
              <a:lnSpc>
                <a:spcPts val="2700"/>
              </a:lnSpc>
            </a:pPr>
            <a:r>
              <a:rPr lang="it-IT" sz="1800" b="0" i="0" strike="noStrike" cap="none" spc="0" baseline="0">
                <a:solidFill>
                  <a:srgbClr val="000000"/>
                </a:solidFill>
                <a:effectLst/>
                <a:latin typeface="Helvetica"/>
                <a:ea typeface="Helvetica"/>
                <a:cs typeface="Helvetica"/>
              </a:rPr>
              <a:t>Come immaginiamo di trascorrere la pensione?</a:t>
            </a:r>
            <a:endParaRPr lang="it-IT" sz="1800" b="0" i="0" strike="noStrike" cap="none" spc="0" baseline="0" dirty="0">
              <a:solidFill>
                <a:srgbClr val="000000"/>
              </a:solidFill>
              <a:effectLst/>
              <a:latin typeface="Helvetica"/>
              <a:ea typeface="Helvetica"/>
              <a:cs typeface="Helvetica"/>
            </a:endParaRPr>
          </a:p>
        </p:txBody>
      </p:sp>
      <p:pic>
        <p:nvPicPr>
          <p:cNvPr id="7" name="Picture Placeholder 6" descr="A picture containing person, indoor, bed, room&#10;&#10;Description automatically generated">
            <a:extLst>
              <a:ext uri="{FF2B5EF4-FFF2-40B4-BE49-F238E27FC236}">
                <a16:creationId xmlns:a16="http://schemas.microsoft.com/office/drawing/2014/main" id="{DF3F899B-D30C-E144-8421-4C4567D76F4E}"/>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E1BCBA96-62D3-A543-BB6F-692BFC03EE21}"/>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3918061344"/>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IN CHE MODO I PROCESSI A ELEVATO CONSUMO DI ENERGIA GENERANO SCR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565623"/>
            <a:ext cx="10333122" cy="3601153"/>
          </a:xfrm>
        </p:spPr>
        <p:txBody>
          <a:bodyPr lIns="91440" tIns="45720" rIns="91440" bIns="45720" anchor="t"/>
          <a:lstStyle/>
          <a:p>
            <a:pPr>
              <a:lnSpc>
                <a:spcPts val="2600"/>
              </a:lnSpc>
            </a:pPr>
            <a:r>
              <a:rPr lang="it" sz="1800" b="0" i="0" strike="noStrike" cap="none" spc="0" baseline="0" dirty="0">
                <a:solidFill>
                  <a:srgbClr val="000000"/>
                </a:solidFill>
                <a:effectLst/>
                <a:latin typeface="Helvetica"/>
                <a:ea typeface="Helvetica"/>
                <a:cs typeface="Helvetica"/>
              </a:rPr>
              <a:t>Il taglio, la levigatura e la sabbiatura sono processi </a:t>
            </a:r>
            <a:r>
              <a:rPr lang="it" sz="1800" dirty="0">
                <a:solidFill>
                  <a:srgbClr val="000000"/>
                </a:solidFill>
                <a:latin typeface="Helvetica"/>
                <a:ea typeface="Helvetica"/>
                <a:cs typeface="Helvetica"/>
              </a:rPr>
              <a:t>a</a:t>
            </a:r>
            <a:r>
              <a:rPr lang="it" sz="1800" b="0" i="0" strike="noStrike" cap="none" spc="0" baseline="0" dirty="0">
                <a:solidFill>
                  <a:srgbClr val="000000"/>
                </a:solidFill>
                <a:effectLst/>
                <a:latin typeface="Helvetica"/>
                <a:ea typeface="Helvetica"/>
                <a:cs typeface="Helvetica"/>
              </a:rPr>
              <a:t> elevato consumo di energia e possono generare grandi quantità di polvere, se applicati a determinati materiali:</a:t>
            </a:r>
          </a:p>
          <a:p>
            <a:pPr marL="342900" indent="-342900">
              <a:lnSpc>
                <a:spcPts val="26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Le polveri generate da molti materiali industriali (ad esempio l'arenaria) sono pericolose, rendendo necessaria l’adozione di misure di controllo per ridurre l'esposizione.</a:t>
            </a:r>
          </a:p>
          <a:p>
            <a:pPr marL="342900" indent="-342900">
              <a:lnSpc>
                <a:spcPts val="2600"/>
              </a:lnSpc>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Queste polveri possono contenere silice cristallina respirabile che, se inalata per lunghi periodi di tempo, può causare la silicosi.</a:t>
            </a:r>
          </a:p>
        </p:txBody>
      </p:sp>
    </p:spTree>
    <p:extLst>
      <p:ext uri="{BB962C8B-B14F-4D97-AF65-F5344CB8AC3E}">
        <p14:creationId xmlns:p14="http://schemas.microsoft.com/office/powerpoint/2010/main" val="421003872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STRUMENTI CHE GENERANO POLVERE</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2781300"/>
            <a:ext cx="5453624" cy="3263745"/>
          </a:xfrm>
        </p:spPr>
        <p:txBody>
          <a:bodyPr anchor="t"/>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Smerigliatrici angolari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Tagliatrici angolari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Troncatrici</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Scanalatrici elettriche portatili </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Perforatrici</a:t>
            </a:r>
          </a:p>
          <a:p>
            <a:endParaRPr lang="en-US" sz="1800" dirty="0">
              <a:latin typeface="Helvetica"/>
              <a:cs typeface="Helvetica"/>
            </a:endParaRPr>
          </a:p>
        </p:txBody>
      </p:sp>
      <p:pic>
        <p:nvPicPr>
          <p:cNvPr id="7" name="Picture Placeholder 6">
            <a:extLst>
              <a:ext uri="{FF2B5EF4-FFF2-40B4-BE49-F238E27FC236}">
                <a16:creationId xmlns:a16="http://schemas.microsoft.com/office/drawing/2014/main" id="{CB735493-A51E-DF43-87EC-B5F05AD312B9}"/>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84476259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5815644" cy="850900"/>
          </a:xfrm>
        </p:spPr>
        <p:txBody>
          <a:bodyPr/>
          <a:lstStyle/>
          <a:p>
            <a:r>
              <a:rPr lang="it" sz="3000" b="1" i="0" strike="noStrike" cap="none" spc="0" baseline="0" dirty="0">
                <a:solidFill>
                  <a:srgbClr val="F6A317"/>
                </a:solidFill>
                <a:effectLst/>
                <a:latin typeface="Helvetica"/>
                <a:ea typeface="Helvetica"/>
                <a:cs typeface="Helvetica"/>
              </a:rPr>
              <a:t>PRIMA DI INIZIARE IL TAGLIO, LA LEVIGATURA E LA SABBIATURA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3" y="3118184"/>
            <a:ext cx="5453624" cy="3263745"/>
          </a:xfrm>
        </p:spPr>
        <p:txBody>
          <a:bodyPr lIns="91440" tIns="45720" rIns="91440" bIns="45720" anchor="t"/>
          <a:lstStyle/>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Assicurarsi che l’aerea sia ben ventilata</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Controllare che l'attrezzatura non presenti segni di danneggiamento</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Nel caso si utilizzi un sistema di aspirazione, accertarsi che funzioni correttamente</a:t>
            </a:r>
          </a:p>
          <a:p>
            <a:pPr marL="285750" indent="-285750">
              <a:buFont typeface="Arial" panose="020B0604020202020204" pitchFamily="34" charset="0"/>
              <a:buChar char="•"/>
            </a:pPr>
            <a:r>
              <a:rPr lang="it" sz="1800" b="0" i="0" strike="noStrike" cap="none" spc="0" baseline="0" dirty="0">
                <a:solidFill>
                  <a:srgbClr val="000000"/>
                </a:solidFill>
                <a:effectLst/>
                <a:latin typeface="Helvetica"/>
                <a:ea typeface="Helvetica"/>
                <a:cs typeface="Helvetica"/>
              </a:rPr>
              <a:t>Pulire con acqua corrente le lastre di materiale e </a:t>
            </a:r>
            <a:r>
              <a:rPr lang="it" sz="1800" dirty="0">
                <a:solidFill>
                  <a:srgbClr val="000000"/>
                </a:solidFill>
                <a:latin typeface="Helvetica"/>
                <a:ea typeface="Helvetica"/>
                <a:cs typeface="Helvetica"/>
              </a:rPr>
              <a:t>i macchinari</a:t>
            </a:r>
            <a:endParaRPr lang="it" sz="1800" b="0" i="0" strike="noStrike" cap="none" spc="0" baseline="0" dirty="0">
              <a:solidFill>
                <a:srgbClr val="000000"/>
              </a:solidFill>
              <a:effectLst/>
              <a:latin typeface="Helvetica"/>
              <a:ea typeface="Helvetica"/>
              <a:cs typeface="Helvetica"/>
            </a:endParaRPr>
          </a:p>
          <a:p>
            <a:endParaRPr lang="en-US" sz="1800" dirty="0"/>
          </a:p>
        </p:txBody>
      </p:sp>
      <p:pic>
        <p:nvPicPr>
          <p:cNvPr id="8" name="Picture Placeholder 7">
            <a:extLst>
              <a:ext uri="{FF2B5EF4-FFF2-40B4-BE49-F238E27FC236}">
                <a16:creationId xmlns:a16="http://schemas.microsoft.com/office/drawing/2014/main" id="{D4945BFB-A30B-6C43-8E3C-484DA302B2DA}"/>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5845" r="5845"/>
          <a:stretch>
            <a:fillRect/>
          </a:stretch>
        </p:blipFill>
        <p:spPr>
          <a:prstGeom prst="rect">
            <a:avLst/>
          </a:prstGeom>
        </p:spPr>
      </p:pic>
    </p:spTree>
    <p:extLst>
      <p:ext uri="{BB962C8B-B14F-4D97-AF65-F5344CB8AC3E}">
        <p14:creationId xmlns:p14="http://schemas.microsoft.com/office/powerpoint/2010/main" val="3064900388"/>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909A6D7-9166-C74F-8575-C3269F002E98}"/>
              </a:ext>
            </a:extLst>
          </p:cNvPr>
          <p:cNvSpPr>
            <a:spLocks noGrp="1"/>
          </p:cNvSpPr>
          <p:nvPr>
            <p:ph type="body" sz="quarter" idx="10"/>
          </p:nvPr>
        </p:nvSpPr>
        <p:spPr>
          <a:xfrm>
            <a:off x="777244" y="1640901"/>
            <a:ext cx="4612903" cy="850900"/>
          </a:xfrm>
        </p:spPr>
        <p:txBody>
          <a:bodyPr/>
          <a:lstStyle/>
          <a:p>
            <a:r>
              <a:rPr lang="it" sz="3000" b="1" i="0" strike="noStrike" cap="none" spc="0" baseline="0" dirty="0">
                <a:solidFill>
                  <a:srgbClr val="F6A317"/>
                </a:solidFill>
                <a:effectLst/>
                <a:latin typeface="Helvetica"/>
                <a:ea typeface="Helvetica"/>
                <a:cs typeface="Helvetica"/>
              </a:rPr>
              <a:t>DURANTE IL TAGLIO, LA LEVIGATURA E LA SABBIATURA</a:t>
            </a:r>
          </a:p>
        </p:txBody>
      </p:sp>
      <p:sp>
        <p:nvSpPr>
          <p:cNvPr id="3" name="Text Placeholder 2">
            <a:extLst>
              <a:ext uri="{FF2B5EF4-FFF2-40B4-BE49-F238E27FC236}">
                <a16:creationId xmlns:a16="http://schemas.microsoft.com/office/drawing/2014/main" id="{1BAA6057-26D4-A941-8EF3-2814DBBD1900}"/>
              </a:ext>
            </a:extLst>
          </p:cNvPr>
          <p:cNvSpPr>
            <a:spLocks noGrp="1"/>
          </p:cNvSpPr>
          <p:nvPr>
            <p:ph type="body" sz="quarter" idx="11"/>
          </p:nvPr>
        </p:nvSpPr>
        <p:spPr>
          <a:xfrm>
            <a:off x="777242" y="3005890"/>
            <a:ext cx="5960441" cy="3263745"/>
          </a:xfrm>
        </p:spPr>
        <p:txBody>
          <a:bodyPr lIns="91440" tIns="45720" rIns="91440" bIns="45720" anchor="t"/>
          <a:lstStyle/>
          <a:p>
            <a:pPr marL="285750" indent="-285750">
              <a:buFont typeface="Arial" panose="020B0604020202020204" pitchFamily="34" charset="0"/>
              <a:buChar char="•"/>
            </a:pPr>
            <a:r>
              <a:rPr lang="it" sz="1400" b="0" i="0" strike="noStrike" cap="none" spc="0" baseline="0" dirty="0">
                <a:solidFill>
                  <a:srgbClr val="000000"/>
                </a:solidFill>
                <a:effectLst/>
                <a:latin typeface="Helvetica"/>
                <a:ea typeface="Helvetica"/>
                <a:cs typeface="Helvetica"/>
              </a:rPr>
              <a:t>Se si utilizzano processi a umido, verificare che l'approvvigionamento d'acqua sia adeguato</a:t>
            </a:r>
            <a:r>
              <a:rPr lang="it" sz="1400" dirty="0">
                <a:solidFill>
                  <a:srgbClr val="000000"/>
                </a:solidFill>
                <a:latin typeface="Helvetica"/>
                <a:ea typeface="Helvetica"/>
                <a:cs typeface="Helvetica"/>
              </a:rPr>
              <a:t>.</a:t>
            </a:r>
            <a:endParaRPr lang="it" sz="14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400" b="0" i="0" strike="noStrike" cap="none" spc="0" baseline="0" dirty="0">
                <a:solidFill>
                  <a:srgbClr val="000000"/>
                </a:solidFill>
                <a:effectLst/>
                <a:latin typeface="Helvetica"/>
                <a:ea typeface="Helvetica"/>
                <a:cs typeface="Helvetica"/>
              </a:rPr>
              <a:t>Utilizzare sempre una protezione respiratoria per le attività altamente polverulente</a:t>
            </a:r>
            <a:r>
              <a:rPr lang="it" sz="1400" dirty="0">
                <a:solidFill>
                  <a:srgbClr val="000000"/>
                </a:solidFill>
                <a:latin typeface="Helvetica"/>
                <a:ea typeface="Helvetica"/>
                <a:cs typeface="Helvetica"/>
              </a:rPr>
              <a:t>.</a:t>
            </a:r>
            <a:endParaRPr lang="it" sz="14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400" b="0" i="0" strike="noStrike" cap="none" spc="0" baseline="0" dirty="0">
                <a:solidFill>
                  <a:srgbClr val="000000"/>
                </a:solidFill>
                <a:effectLst/>
                <a:latin typeface="Helvetica"/>
                <a:ea typeface="Helvetica"/>
                <a:cs typeface="Helvetica"/>
              </a:rPr>
              <a:t>Servirsi di macchine e utensili dotati di sistemi con acqua a pressione in modo da ridurre sensibilmente il livello delle polveri di silice</a:t>
            </a:r>
            <a:r>
              <a:rPr lang="it" sz="1400" dirty="0">
                <a:solidFill>
                  <a:srgbClr val="000000"/>
                </a:solidFill>
                <a:latin typeface="Helvetica"/>
                <a:ea typeface="Helvetica"/>
                <a:cs typeface="Helvetica"/>
              </a:rPr>
              <a:t>.</a:t>
            </a:r>
            <a:endParaRPr lang="it" sz="14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400" b="0" i="0" strike="noStrike" cap="none" spc="0" baseline="0" dirty="0">
                <a:solidFill>
                  <a:srgbClr val="000000"/>
                </a:solidFill>
                <a:effectLst/>
                <a:latin typeface="Helvetica"/>
                <a:ea typeface="Helvetica"/>
                <a:cs typeface="Helvetica"/>
              </a:rPr>
              <a:t>Quando possibile, tenere chiusi i portelli di sicurezza delle macchine</a:t>
            </a:r>
          </a:p>
          <a:p>
            <a:pPr marL="285750" indent="-285750">
              <a:buFont typeface="Arial" panose="020B0604020202020204" pitchFamily="34" charset="0"/>
              <a:buChar char="•"/>
            </a:pPr>
            <a:r>
              <a:rPr lang="it" sz="1400" b="0" i="0" strike="noStrike" cap="none" spc="0" baseline="0" dirty="0">
                <a:solidFill>
                  <a:srgbClr val="000000"/>
                </a:solidFill>
                <a:effectLst/>
                <a:latin typeface="Helvetica"/>
                <a:ea typeface="Helvetica"/>
                <a:cs typeface="Helvetica"/>
              </a:rPr>
              <a:t>Utilizzare il sistema di aspirazione locale per catturare la polvere di silice alla fonte e trasportarla lontano dalla zona di respirazione del dipendente</a:t>
            </a:r>
            <a:r>
              <a:rPr lang="it" sz="1400" dirty="0">
                <a:solidFill>
                  <a:srgbClr val="000000"/>
                </a:solidFill>
                <a:latin typeface="Helvetica"/>
                <a:ea typeface="Helvetica"/>
                <a:cs typeface="Helvetica"/>
              </a:rPr>
              <a:t>.</a:t>
            </a:r>
            <a:endParaRPr lang="it" sz="1400" b="0" i="0" strike="noStrike" cap="none" spc="0" baseline="0" dirty="0">
              <a:solidFill>
                <a:srgbClr val="000000"/>
              </a:solidFill>
              <a:effectLst/>
              <a:latin typeface="Helvetica"/>
              <a:ea typeface="Helvetica"/>
              <a:cs typeface="Helvetica"/>
            </a:endParaRPr>
          </a:p>
          <a:p>
            <a:pPr marL="285750" indent="-285750">
              <a:buFont typeface="Arial" panose="020B0604020202020204" pitchFamily="34" charset="0"/>
              <a:buChar char="•"/>
            </a:pPr>
            <a:r>
              <a:rPr lang="it" sz="1400" b="0" i="0" strike="noStrike" cap="none" spc="0" baseline="0" dirty="0">
                <a:solidFill>
                  <a:srgbClr val="FF0000"/>
                </a:solidFill>
                <a:effectLst/>
                <a:latin typeface="Helvetica"/>
                <a:ea typeface="Helvetica"/>
                <a:cs typeface="Helvetica"/>
              </a:rPr>
              <a:t>Testo da compilare a cura del formatore: aggiungere informazioni sulle misure relative al taglio, alla levigatura e alla sabbiatura inerenti al proprio ambito lavorativo</a:t>
            </a:r>
            <a:r>
              <a:rPr lang="it" sz="1400" dirty="0">
                <a:solidFill>
                  <a:srgbClr val="FF0000"/>
                </a:solidFill>
                <a:latin typeface="Helvetica"/>
                <a:ea typeface="Helvetica"/>
                <a:cs typeface="Helvetica"/>
              </a:rPr>
              <a:t>.</a:t>
            </a:r>
            <a:endParaRPr lang="it" sz="1400" b="0" i="0" strike="noStrike" cap="none" spc="0" baseline="0" dirty="0">
              <a:solidFill>
                <a:srgbClr val="FF0000"/>
              </a:solidFill>
              <a:effectLst/>
              <a:latin typeface="Helvetica"/>
              <a:ea typeface="Helvetica"/>
              <a:cs typeface="Helvetica"/>
            </a:endParaRPr>
          </a:p>
          <a:p>
            <a:endParaRPr lang="en-US" sz="1400" dirty="0"/>
          </a:p>
        </p:txBody>
      </p:sp>
      <p:pic>
        <p:nvPicPr>
          <p:cNvPr id="5" name="Picture Placeholder 4">
            <a:extLst>
              <a:ext uri="{FF2B5EF4-FFF2-40B4-BE49-F238E27FC236}">
                <a16:creationId xmlns:a16="http://schemas.microsoft.com/office/drawing/2014/main" id="{594D0DC7-DFD2-2A42-8733-F0DBC264C700}"/>
              </a:ext>
            </a:extLst>
          </p:cNvPr>
          <p:cNvPicPr>
            <a:picLocks noGrp="1" noChangeAspect="1"/>
          </p:cNvPicPr>
          <p:nvPr>
            <p:ph type="pic" sz="quarter" idx="12"/>
          </p:nvPr>
        </p:nvPicPr>
        <p:blipFill rotWithShape="1">
          <a:blip r:embed="rId3"/>
          <a:srcRect l="13519" r="29964"/>
          <a:stretch/>
        </p:blipFill>
        <p:spPr>
          <a:xfrm>
            <a:off x="6801854" y="1608138"/>
            <a:ext cx="5015495" cy="4437062"/>
          </a:xfrm>
          <a:prstGeom prst="rect">
            <a:avLst/>
          </a:prstGeom>
        </p:spPr>
      </p:pic>
    </p:spTree>
    <p:extLst>
      <p:ext uri="{BB962C8B-B14F-4D97-AF65-F5344CB8AC3E}">
        <p14:creationId xmlns:p14="http://schemas.microsoft.com/office/powerpoint/2010/main" val="1685456421"/>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0"/>
            <a:ext cx="7385854" cy="1584900"/>
          </a:xfrm>
        </p:spPr>
        <p:txBody>
          <a:bodyPr anchor="t"/>
          <a:lstStyle/>
          <a:p>
            <a:r>
              <a:rPr lang="it" sz="3000" b="1" i="0" strike="noStrike" cap="none" spc="0" baseline="0" dirty="0">
                <a:solidFill>
                  <a:srgbClr val="F6A317"/>
                </a:solidFill>
                <a:effectLst/>
                <a:latin typeface="Helvetica"/>
                <a:ea typeface="Helvetica"/>
                <a:cs typeface="Helvetica"/>
              </a:rPr>
              <a:t>TAGLIO, LEVIGATURA E SABBIATURA: COSA FARE E COSA EVITARE</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4" y="2768600"/>
            <a:ext cx="8523920" cy="3230407"/>
          </a:xfrm>
        </p:spPr>
        <p:txBody>
          <a:bodyPr lIns="91440" tIns="45720" rIns="91440" bIns="45720" anchor="t"/>
          <a:lstStyle/>
          <a:p>
            <a:r>
              <a:rPr lang="it" sz="1600" b="1" i="0" strike="noStrike" cap="none" spc="0" baseline="0" dirty="0">
                <a:solidFill>
                  <a:srgbClr val="000000"/>
                </a:solidFill>
                <a:effectLst/>
                <a:latin typeface="Helvetica"/>
                <a:ea typeface="Helvetica"/>
                <a:cs typeface="Helvetica"/>
              </a:rPr>
              <a:t>COSA FARE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Se disponibile, utilizzare un sistema di aspirazione della polvere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Sfruttare i sistemi di ventilazione quando si lavora in spazi chiusi</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Servirsi di utensili dotati di sistemi con acqua a pressione per ridurre la polvere</a:t>
            </a:r>
          </a:p>
          <a:p>
            <a:pPr marL="285750" indent="-285750">
              <a:spcAft>
                <a:spcPts val="1000"/>
              </a:spcAft>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i DPI nelle aree indicate</a:t>
            </a:r>
          </a:p>
          <a:p>
            <a:r>
              <a:rPr lang="it" sz="1600" b="1" i="0" strike="noStrike" cap="none" spc="0" baseline="0" dirty="0">
                <a:solidFill>
                  <a:srgbClr val="000000"/>
                </a:solidFill>
                <a:effectLst/>
                <a:latin typeface="Helvetica"/>
                <a:ea typeface="Helvetica"/>
                <a:cs typeface="Helvetica"/>
              </a:rPr>
              <a:t>COSA EVITARE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Servirsi di attrezzature difettose o danneggiate</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Lasciare che i contenitori per l'aspirazione della polvere trabocchino</a:t>
            </a:r>
          </a:p>
          <a:p>
            <a:pPr marL="285750" indent="-285750">
              <a:buSzPct val="85000"/>
              <a:buFont typeface=".Apple Color Emoji UI"/>
              <a:buChar char="❌"/>
            </a:pPr>
            <a:r>
              <a:rPr lang="it" sz="1600" b="0" i="0" strike="noStrike" cap="none" spc="0" baseline="0" dirty="0">
                <a:solidFill>
                  <a:srgbClr val="000000"/>
                </a:solidFill>
                <a:effectLst/>
                <a:latin typeface="Helvetica"/>
                <a:ea typeface="Helvetica"/>
                <a:cs typeface="Helvetica"/>
              </a:rPr>
              <a:t>Utilizzare dispositivi inadeguati ai processi e alle attrezzature (ad esempio un dispositivo non adatto all'uso dell'acqua in un processo a umido)</a:t>
            </a:r>
          </a:p>
          <a:p>
            <a:pPr marL="285750" indent="-285750">
              <a:buSzPct val="85000"/>
              <a:buFont typeface=".Apple Color Emoji UI"/>
              <a:buChar char="✅"/>
            </a:pPr>
            <a:endParaRPr lang="en-US" dirty="0"/>
          </a:p>
        </p:txBody>
      </p:sp>
    </p:spTree>
    <p:extLst>
      <p:ext uri="{BB962C8B-B14F-4D97-AF65-F5344CB8AC3E}">
        <p14:creationId xmlns:p14="http://schemas.microsoft.com/office/powerpoint/2010/main" val="89267803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DIAPOSITIVA VUOTA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r>
              <a:rPr lang="it" sz="1800" b="0" i="0" strike="noStrike" cap="none" spc="0" baseline="0" dirty="0">
                <a:solidFill>
                  <a:srgbClr val="000000"/>
                </a:solidFill>
                <a:effectLst/>
                <a:latin typeface="Helvetica"/>
                <a:ea typeface="Helvetica"/>
                <a:cs typeface="Helvetica"/>
              </a:rPr>
              <a:t>Questa diapositiva può essere utilizzata per creare materiale formativo specifico per un dato ambiente/contesto di lavoro.</a:t>
            </a:r>
          </a:p>
          <a:p>
            <a:r>
              <a:rPr lang="it" sz="1800" b="0" i="0" strike="noStrike" cap="none" spc="0" baseline="0" dirty="0">
                <a:solidFill>
                  <a:srgbClr val="000000"/>
                </a:solidFill>
                <a:effectLst/>
                <a:latin typeface="Helvetica"/>
                <a:ea typeface="Helvetica"/>
                <a:cs typeface="Helvetica"/>
              </a:rPr>
              <a:t>Per cambiare l'immagine, fare clic con il pulsante destro del mouse &gt; cambia immagine &gt; da file.</a:t>
            </a:r>
          </a:p>
          <a:p>
            <a:r>
              <a:rPr lang="it" sz="1800" b="0" i="0" strike="noStrike" cap="none" spc="0" baseline="0" dirty="0">
                <a:solidFill>
                  <a:srgbClr val="000000"/>
                </a:solidFill>
                <a:effectLst/>
                <a:latin typeface="Helvetica"/>
                <a:ea typeface="Helvetica"/>
                <a:cs typeface="Helvetica"/>
              </a:rPr>
              <a:t>Per creare altre diapositive, cliccare su “Nuova diapositiva” in alto.</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40017209"/>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CONCLUSIONI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6138946" cy="3682369"/>
          </a:xfrm>
        </p:spPr>
        <p:txBody>
          <a:bodyPr anchor="t"/>
          <a:lstStyle/>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Il taglio, la levigatura e la sabbiatura sono processi a elevato consumo di energia ed estremamente polverulenti.</a:t>
            </a:r>
          </a:p>
          <a:p>
            <a:pPr>
              <a:lnSpc>
                <a:spcPts val="2300"/>
              </a:lnSpc>
              <a:spcBef>
                <a:spcPts val="600"/>
              </a:spcBef>
              <a:spcAft>
                <a:spcPts val="1000"/>
              </a:spcAft>
            </a:pPr>
            <a:r>
              <a:rPr lang="it" sz="1800" b="0" i="0" strike="noStrike" cap="none" spc="0" baseline="0" dirty="0">
                <a:solidFill>
                  <a:srgbClr val="000000"/>
                </a:solidFill>
                <a:effectLst/>
                <a:latin typeface="Helvetica"/>
                <a:ea typeface="Helvetica"/>
                <a:cs typeface="Helvetica"/>
              </a:rPr>
              <a:t> È bene ricordarsi di:</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Verificare che l’area confinata sia ben ventilata</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Servirsi di utensili dotati di sistemi con acqua a pressione, ove possibile</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000000"/>
                </a:solidFill>
                <a:effectLst/>
                <a:latin typeface="Helvetica"/>
                <a:ea typeface="Helvetica"/>
                <a:cs typeface="Helvetica"/>
              </a:rPr>
              <a:t>Controllare che l'attrezzatura non presenti segni di danneggiamento</a:t>
            </a:r>
          </a:p>
          <a:p>
            <a:pPr marL="285750" indent="-285750">
              <a:lnSpc>
                <a:spcPts val="2300"/>
              </a:lnSpc>
              <a:spcBef>
                <a:spcPts val="600"/>
              </a:spcBef>
              <a:spcAft>
                <a:spcPts val="600"/>
              </a:spcAft>
              <a:buClr>
                <a:srgbClr val="F1B600"/>
              </a:buClr>
              <a:buSzPct val="120000"/>
              <a:buFont typeface="Wingdings" pitchFamily="2" charset="2"/>
              <a:buChar char="q"/>
            </a:pPr>
            <a:r>
              <a:rPr lang="it" sz="1800" b="0" i="0" strike="noStrike" cap="none" spc="0" baseline="0" dirty="0">
                <a:solidFill>
                  <a:srgbClr val="FF0000"/>
                </a:solidFill>
                <a:effectLst/>
                <a:latin typeface="Helvetica"/>
                <a:ea typeface="Helvetica"/>
                <a:cs typeface="Helvetica"/>
              </a:rPr>
              <a:t>Il formatore può aggiungere conclusioni inerenti al contesto specifico</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267491750"/>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it" sz="3000" b="1" i="0" strike="noStrike" cap="none" spc="0" baseline="0" dirty="0">
                <a:solidFill>
                  <a:srgbClr val="F6A317"/>
                </a:solidFill>
                <a:effectLst/>
                <a:latin typeface="Helvetica"/>
                <a:ea typeface="Helvetica"/>
                <a:cs typeface="Helvetica"/>
              </a:rPr>
              <a:t>APPROFONDIMENTI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a:xfrm>
            <a:off x="777242" y="2362677"/>
            <a:ext cx="9249073" cy="2003524"/>
          </a:xfrm>
        </p:spPr>
        <p:txBody>
          <a:bodyPr/>
          <a:lstStyle/>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le applicazioni di taglio e levigatura a secco con smerigliatrici/tagliatrici angolari o scanalatrici elettriche portatili (Scheda generale 2.1.14a)</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3" history="0"/>
              </a:rPr>
              <a:t>Buone pratiche per il taglio e la lucidatura di ceramica e materiali lapidei (Scheda specifica 2.2.7)</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4" history="0"/>
              </a:rPr>
              <a:t>Guida alle Buone Pratiche NEPSI</a:t>
            </a:r>
          </a:p>
          <a:p>
            <a:pPr marL="285750" indent="-285750">
              <a:lnSpc>
                <a:spcPts val="2300"/>
              </a:lnSpc>
              <a:spcBef>
                <a:spcPts val="600"/>
              </a:spcBef>
              <a:spcAft>
                <a:spcPts val="600"/>
              </a:spcAft>
              <a:buSzPct val="130000"/>
              <a:buFont typeface="Arial" panose="020B0604020202020204" pitchFamily="34" charset="0"/>
              <a:buChar char="•"/>
            </a:pPr>
            <a:r>
              <a:rPr lang="it" sz="1600" b="0" i="0" strike="noStrike" cap="none" spc="0" baseline="0" dirty="0">
                <a:solidFill>
                  <a:srgbClr val="000000"/>
                </a:solidFill>
                <a:effectLst/>
                <a:latin typeface="Helvetica"/>
                <a:ea typeface="Helvetica"/>
                <a:cs typeface="Helvetica"/>
                <a:hlinkClick r:id="rId5" history="0"/>
              </a:rPr>
              <a:t>Guida NEPSI per le PMI</a:t>
            </a:r>
          </a:p>
        </p:txBody>
      </p:sp>
      <p:sp>
        <p:nvSpPr>
          <p:cNvPr id="4" name="Rounded Rectangle 3">
            <a:extLst>
              <a:ext uri="{FF2B5EF4-FFF2-40B4-BE49-F238E27FC236}">
                <a16:creationId xmlns:a16="http://schemas.microsoft.com/office/drawing/2014/main" id="{F9F6C2B3-C478-8640-8DC5-5FE0011FBCC7}"/>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8A26426C-73DF-7F44-9E81-93F6BA595F94}"/>
              </a:ext>
            </a:extLst>
          </p:cNvPr>
          <p:cNvSpPr/>
          <p:nvPr/>
        </p:nvSpPr>
        <p:spPr>
          <a:xfrm>
            <a:off x="1088454" y="5158279"/>
            <a:ext cx="9467251" cy="646331"/>
          </a:xfrm>
          <a:prstGeom prst="rect">
            <a:avLst/>
          </a:prstGeom>
          <a:noFill/>
          <a:ln>
            <a:noFill/>
          </a:ln>
        </p:spPr>
        <p:txBody>
          <a:bodyPr wrap="square" anchor="ctr">
            <a:spAutoFit/>
          </a:bodyPr>
          <a:lstStyle/>
          <a:p>
            <a:pPr>
              <a:spcBef>
                <a:spcPts val="1200"/>
              </a:spcBef>
              <a:spcAft>
                <a:spcPts val="1200"/>
              </a:spcAft>
              <a:buSzPct val="130000"/>
            </a:pPr>
            <a:r>
              <a:rPr lang="it" b="0" i="0" strike="noStrike" cap="none" spc="0" baseline="0" dirty="0">
                <a:solidFill>
                  <a:srgbClr val="000000"/>
                </a:solidFill>
                <a:effectLst/>
                <a:latin typeface="Calibri"/>
                <a:ea typeface="Calibri"/>
                <a:cs typeface="Calibri"/>
              </a:rPr>
              <a:t>Per altre risorse formative sulla silice cristallina respirabile, visitare la </a:t>
            </a:r>
            <a:r>
              <a:rPr lang="it" b="1" i="0" strike="noStrike" cap="none" spc="0" baseline="0" dirty="0">
                <a:solidFill>
                  <a:srgbClr val="000000"/>
                </a:solidFill>
                <a:effectLst/>
                <a:latin typeface="Calibri"/>
                <a:ea typeface="Calibri"/>
                <a:cs typeface="Calibri"/>
              </a:rPr>
              <a:t>piattaforma di formazione online NEPSI</a:t>
            </a:r>
            <a:r>
              <a:rPr lang="it" b="0" i="0" strike="noStrike" cap="none" spc="0" baseline="0" dirty="0">
                <a:solidFill>
                  <a:srgbClr val="000000"/>
                </a:solidFill>
                <a:effectLst/>
                <a:latin typeface="Calibri"/>
                <a:ea typeface="Calibri"/>
                <a:cs typeface="Calibri"/>
              </a:rPr>
              <a:t> all'indirizzo </a:t>
            </a:r>
            <a:r>
              <a:rPr lang="it"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92102000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512E8B-FF48-434E-AEB3-B9406404C6A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schemas.microsoft.com/office/infopath/2007/PartnerControls"/>
    <ds:schemaRef ds:uri="http://schemas.microsoft.com/office/2006/documentManagement/types"/>
    <ds:schemaRef ds:uri="http://purl.org/dc/dcmitype/"/>
    <ds:schemaRef ds:uri="http://purl.org/dc/elements/1.1/"/>
    <ds:schemaRef ds:uri="d8ecf516-e360-4672-81b9-68723bedb71f"/>
    <ds:schemaRef ds:uri="http://purl.org/dc/terms/"/>
    <ds:schemaRef ds:uri="http://schemas.microsoft.com/office/2006/metadata/properties"/>
    <ds:schemaRef ds:uri="http://schemas.openxmlformats.org/package/2006/metadata/core-properties"/>
    <ds:schemaRef ds:uri="6d9d7403-2d8c-4818-ae25-2c5629bc7330"/>
    <ds:schemaRef ds:uri="http://www.w3.org/XML/1998/namespace"/>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19</TotalTime>
  <Words>1355</Words>
  <Application>Microsoft Macintosh PowerPoint</Application>
  <PresentationFormat>Widescreen</PresentationFormat>
  <Paragraphs>103</Paragraphs>
  <Slides>14</Slides>
  <Notes>13</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82</cp:revision>
  <dcterms:created xsi:type="dcterms:W3CDTF">2020-06-26T09:56:53Z</dcterms:created>
  <dcterms:modified xsi:type="dcterms:W3CDTF">2024-11-13T10:38:45Z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