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tiff" ContentType="image/tiff"/>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19"/>
  </p:notesMasterIdLst>
  <p:sldIdLst>
    <p:sldId id="256" r:id="rId5"/>
    <p:sldId id="280" r:id="rId6"/>
    <p:sldId id="278" r:id="rId7"/>
    <p:sldId id="268" r:id="rId8"/>
    <p:sldId id="276" r:id="rId9"/>
    <p:sldId id="281" r:id="rId10"/>
    <p:sldId id="274" r:id="rId11"/>
    <p:sldId id="269" r:id="rId12"/>
    <p:sldId id="270" r:id="rId13"/>
    <p:sldId id="271" r:id="rId14"/>
    <p:sldId id="275" r:id="rId15"/>
    <p:sldId id="266" r:id="rId16"/>
    <p:sldId id="264" r:id="rId17"/>
    <p:sldId id="267" r:id="rId18"/>
  </p:sldIdLst>
  <p:sldSz cx="12192000" cy="6858000"/>
  <p:notesSz cx="6858000" cy="9144000"/>
  <p:custDataLst>
    <p:tags r:id="rId20"/>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Jeremy Jones" initials="JJ" lastIdx="0" clrIdx="0">
    <p:extLst>
      <p:ext uri="{19B8F6BF-5375-455C-9EA6-DF929625EA0E}">
        <p15:presenceInfo xmlns:p15="http://schemas.microsoft.com/office/powerpoint/2012/main" userId="S::jeremy.jones@leidar.com::37de2d04-ce17-4de6-a131-ce4cc90505f8"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A57F51"/>
    <a:srgbClr val="F6A317"/>
    <a:srgbClr val="F1B6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6C8835BB-C79A-5443-BDA2-E4FAE1A05E0C}" v="2" dt="2020-12-09T20:30:28.184"/>
    <p1510:client id="{C6CB8B1D-1833-4C51-A269-DED9524DCD34}" v="6" dt="2022-10-03T07:21:10.619"/>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639" autoAdjust="0"/>
    <p:restoredTop sz="82721"/>
  </p:normalViewPr>
  <p:slideViewPr>
    <p:cSldViewPr snapToGrid="0" snapToObjects="1">
      <p:cViewPr varScale="1">
        <p:scale>
          <a:sx n="100" d="100"/>
          <a:sy n="100" d="100"/>
        </p:scale>
        <p:origin x="1504" y="176"/>
      </p:cViewPr>
      <p:guideLst/>
    </p:cSldViewPr>
  </p:slideViewPr>
  <p:notesTextViewPr>
    <p:cViewPr>
      <p:scale>
        <a:sx n="110" d="100"/>
        <a:sy n="110" d="100"/>
      </p:scale>
      <p:origin x="0" y="0"/>
    </p:cViewPr>
  </p:notesTextViewPr>
  <p:notesViewPr>
    <p:cSldViewPr>
      <p:cViewPr>
        <p:scale>
          <a:sx n="66" d="100"/>
          <a:sy n="66" d="100"/>
        </p:scale>
        <p:origin x="0" y="0"/>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microsoft.com/office/2015/10/relationships/revisionInfo" Target="revisionInfo.xml"/><Relationship Id="rId3" Type="http://schemas.openxmlformats.org/officeDocument/2006/relationships/customXml" Target="../customXml/item3.xml"/><Relationship Id="rId21" Type="http://schemas.openxmlformats.org/officeDocument/2006/relationships/commentAuthors" Target="commentAuthor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tags" Target="tags/tag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theme" Target="theme/theme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viewProps" Target="viewProps.xml"/><Relationship Id="rId10" Type="http://schemas.openxmlformats.org/officeDocument/2006/relationships/slide" Target="slides/slide6.xml"/><Relationship Id="rId19" Type="http://schemas.openxmlformats.org/officeDocument/2006/relationships/notesMaster" Target="notesMasters/notesMaster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A9539EE-E249-D947-BF75-D3D422C0A1F6}" type="datetimeFigureOut">
              <a:rPr lang="en-US" smtClean="0"/>
              <a:t>11/13/24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33ED091-FD52-6845-85FF-5BF434D968E3}" type="slidenum">
              <a:rPr lang="en-US" smtClean="0"/>
              <a:t>‹#›</a:t>
            </a:fld>
            <a:endParaRPr lang="en-US"/>
          </a:p>
        </p:txBody>
      </p:sp>
    </p:spTree>
    <p:extLst>
      <p:ext uri="{BB962C8B-B14F-4D97-AF65-F5344CB8AC3E}">
        <p14:creationId xmlns:p14="http://schemas.microsoft.com/office/powerpoint/2010/main" val="91940944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1</a:t>
            </a:fld>
            <a:endParaRPr lang="en-US"/>
          </a:p>
        </p:txBody>
      </p:sp>
    </p:spTree>
    <p:extLst>
      <p:ext uri="{BB962C8B-B14F-4D97-AF65-F5344CB8AC3E}">
        <p14:creationId xmlns:p14="http://schemas.microsoft.com/office/powerpoint/2010/main" val="92791133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3</a:t>
            </a:fld>
            <a:endParaRPr lang="en-US"/>
          </a:p>
        </p:txBody>
      </p:sp>
    </p:spTree>
    <p:extLst>
      <p:ext uri="{BB962C8B-B14F-4D97-AF65-F5344CB8AC3E}">
        <p14:creationId xmlns:p14="http://schemas.microsoft.com/office/powerpoint/2010/main" val="425903855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sl" sz="1200" b="0" i="0" strike="noStrike" cap="none" spc="0" baseline="0" dirty="0">
                <a:solidFill>
                  <a:srgbClr val="000000"/>
                </a:solidFill>
                <a:effectLst/>
                <a:latin typeface="+mn-lt"/>
                <a:ea typeface="Calibri"/>
                <a:cs typeface="Calibri"/>
              </a:rPr>
              <a:t>Čezmerna izpostavljenost prahu s prostim kristalnim kremenom lahko dolgoročno povzroči hude zdravstvene težave za delavce. Zato je pomembno, da so vsi delavci seznanjeni z dobrimi praksami, ki omejujejo ali odpravljajo izpostavljenost kremenovemu prahu.</a:t>
            </a:r>
          </a:p>
          <a:p>
            <a:endParaRPr lang="en-US" sz="1200" dirty="0">
              <a:latin typeface="+mn-lt"/>
            </a:endParaRPr>
          </a:p>
          <a:p>
            <a:pPr marL="0" marR="0" lvl="0" indent="0" algn="l" defTabSz="914400" rtl="0" eaLnBrk="1" fontAlgn="auto" latinLnBrk="0" hangingPunct="1">
              <a:lnSpc>
                <a:spcPct val="100000"/>
              </a:lnSpc>
              <a:spcBef>
                <a:spcPct val="0"/>
              </a:spcBef>
              <a:spcAft>
                <a:spcPct val="0"/>
              </a:spcAft>
              <a:buClrTx/>
              <a:buSzTx/>
              <a:buFontTx/>
              <a:buNone/>
              <a:defRPr/>
            </a:pPr>
            <a:r>
              <a:rPr lang="sl" sz="1200" b="0" i="0" strike="noStrike" cap="none" spc="0" baseline="0" dirty="0">
                <a:solidFill>
                  <a:srgbClr val="000000"/>
                </a:solidFill>
                <a:effectLst/>
                <a:latin typeface="+mn-lt"/>
                <a:ea typeface="Calibri"/>
                <a:cs typeface="Calibri"/>
              </a:rPr>
              <a:t>To usposabljanje zagotavlja smernice za rezanje in grobo ter fino brušenje materialov, ki vsebujejo kristalni kremen.</a:t>
            </a:r>
          </a:p>
        </p:txBody>
      </p:sp>
      <p:sp>
        <p:nvSpPr>
          <p:cNvPr id="4" name="Slide Number Placeholder 3"/>
          <p:cNvSpPr>
            <a:spLocks noGrp="1"/>
          </p:cNvSpPr>
          <p:nvPr>
            <p:ph type="sldNum" sz="quarter" idx="5"/>
          </p:nvPr>
        </p:nvSpPr>
        <p:spPr/>
        <p:txBody>
          <a:bodyPr/>
          <a:lstStyle/>
          <a:p>
            <a:fld id="{333ED091-FD52-6845-85FF-5BF434D968E3}" type="slidenum">
              <a:rPr lang="en-US" smtClean="0"/>
              <a:t>4</a:t>
            </a:fld>
            <a:endParaRPr lang="en-US"/>
          </a:p>
        </p:txBody>
      </p:sp>
    </p:spTree>
    <p:extLst>
      <p:ext uri="{BB962C8B-B14F-4D97-AF65-F5344CB8AC3E}">
        <p14:creationId xmlns:p14="http://schemas.microsoft.com/office/powerpoint/2010/main" val="272643704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5</a:t>
            </a:fld>
            <a:endParaRPr lang="en-US"/>
          </a:p>
        </p:txBody>
      </p:sp>
    </p:spTree>
    <p:extLst>
      <p:ext uri="{BB962C8B-B14F-4D97-AF65-F5344CB8AC3E}">
        <p14:creationId xmlns:p14="http://schemas.microsoft.com/office/powerpoint/2010/main" val="258757918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ct val="0"/>
              </a:spcBef>
              <a:spcAft>
                <a:spcPct val="0"/>
              </a:spcAft>
              <a:buClrTx/>
              <a:buSzTx/>
              <a:buFontTx/>
              <a:buNone/>
              <a:defRPr/>
            </a:pPr>
            <a:r>
              <a:rPr lang="sl" sz="1200" b="0" i="0" strike="noStrike" cap="none" spc="0" baseline="0" dirty="0">
                <a:solidFill>
                  <a:srgbClr val="000000"/>
                </a:solidFill>
                <a:effectLst/>
                <a:latin typeface="+mn-lt"/>
                <a:ea typeface="Calibri"/>
                <a:cs typeface="Calibri"/>
              </a:rPr>
              <a:t>Postopki praznjenja vreč in nepravilno ravnanje s praznimi vrečami lahko povzročijo občutne izpostavljenosti prahu. Zaradi tega je treba upoštevati dobre prakse v zvezi s praznjenjem vreč. Za praznjenje majhnih vreč priporočamo uporabo samodejnih ali polsamodejnih postaj za praznjenje vreč. </a:t>
            </a:r>
          </a:p>
        </p:txBody>
      </p:sp>
      <p:sp>
        <p:nvSpPr>
          <p:cNvPr id="4" name="Slide Number Placeholder 3"/>
          <p:cNvSpPr>
            <a:spLocks noGrp="1"/>
          </p:cNvSpPr>
          <p:nvPr>
            <p:ph type="sldNum" sz="quarter" idx="5"/>
          </p:nvPr>
        </p:nvSpPr>
        <p:spPr/>
        <p:txBody>
          <a:bodyPr/>
          <a:lstStyle/>
          <a:p>
            <a:fld id="{333ED091-FD52-6845-85FF-5BF434D968E3}" type="slidenum">
              <a:rPr lang="en-US" smtClean="0"/>
              <a:t>6</a:t>
            </a:fld>
            <a:endParaRPr lang="en-US"/>
          </a:p>
        </p:txBody>
      </p:sp>
    </p:spTree>
    <p:extLst>
      <p:ext uri="{BB962C8B-B14F-4D97-AF65-F5344CB8AC3E}">
        <p14:creationId xmlns:p14="http://schemas.microsoft.com/office/powerpoint/2010/main" val="260336707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7</a:t>
            </a:fld>
            <a:endParaRPr lang="en-US"/>
          </a:p>
        </p:txBody>
      </p:sp>
    </p:spTree>
    <p:extLst>
      <p:ext uri="{BB962C8B-B14F-4D97-AF65-F5344CB8AC3E}">
        <p14:creationId xmlns:p14="http://schemas.microsoft.com/office/powerpoint/2010/main" val="173140553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sl" sz="1800" b="0" i="0" strike="noStrike" cap="none" spc="0" baseline="0">
                <a:solidFill>
                  <a:srgbClr val="000000"/>
                </a:solidFill>
                <a:effectLst/>
                <a:latin typeface="Calibri"/>
                <a:ea typeface="Calibri"/>
                <a:cs typeface="Calibri"/>
              </a:rPr>
              <a:t>Rezanje in grobo ter fino brušenje so visokoenergijski procesi, ki lahko tvorijo škodljive količine prahu. </a:t>
            </a:r>
          </a:p>
        </p:txBody>
      </p:sp>
      <p:sp>
        <p:nvSpPr>
          <p:cNvPr id="4" name="Slide Number Placeholder 3"/>
          <p:cNvSpPr>
            <a:spLocks noGrp="1"/>
          </p:cNvSpPr>
          <p:nvPr>
            <p:ph type="sldNum" sz="quarter" idx="5"/>
          </p:nvPr>
        </p:nvSpPr>
        <p:spPr/>
        <p:txBody>
          <a:bodyPr/>
          <a:lstStyle/>
          <a:p>
            <a:fld id="{333ED091-FD52-6845-85FF-5BF434D968E3}" type="slidenum">
              <a:rPr lang="en-US" smtClean="0"/>
              <a:t>8</a:t>
            </a:fld>
            <a:endParaRPr lang="en-US"/>
          </a:p>
        </p:txBody>
      </p:sp>
    </p:spTree>
    <p:extLst>
      <p:ext uri="{BB962C8B-B14F-4D97-AF65-F5344CB8AC3E}">
        <p14:creationId xmlns:p14="http://schemas.microsoft.com/office/powerpoint/2010/main" val="385998187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sl" sz="1800" b="0" i="0" strike="noStrike" cap="none" spc="0" baseline="0" dirty="0">
                <a:solidFill>
                  <a:srgbClr val="000000"/>
                </a:solidFill>
                <a:effectLst/>
                <a:latin typeface="+mn-lt"/>
                <a:ea typeface="Calibri"/>
                <a:cs typeface="Calibri"/>
              </a:rPr>
              <a:t>Pred začetkom visokoenergijskih procesov je treba upoštevati več varnostnih ukrepov, da zmanjšate izpostavljenost prahu in preprečite nepotrebne telesne poškodbe.</a:t>
            </a:r>
          </a:p>
        </p:txBody>
      </p:sp>
      <p:sp>
        <p:nvSpPr>
          <p:cNvPr id="4" name="Slide Number Placeholder 3"/>
          <p:cNvSpPr>
            <a:spLocks noGrp="1"/>
          </p:cNvSpPr>
          <p:nvPr>
            <p:ph type="sldNum" sz="quarter" idx="5"/>
          </p:nvPr>
        </p:nvSpPr>
        <p:spPr/>
        <p:txBody>
          <a:bodyPr/>
          <a:lstStyle/>
          <a:p>
            <a:fld id="{333ED091-FD52-6845-85FF-5BF434D968E3}" type="slidenum">
              <a:rPr lang="en-US" smtClean="0"/>
              <a:t>9</a:t>
            </a:fld>
            <a:endParaRPr lang="en-US"/>
          </a:p>
        </p:txBody>
      </p:sp>
    </p:spTree>
    <p:extLst>
      <p:ext uri="{BB962C8B-B14F-4D97-AF65-F5344CB8AC3E}">
        <p14:creationId xmlns:p14="http://schemas.microsoft.com/office/powerpoint/2010/main" val="126622535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ct val="0"/>
              </a:spcBef>
              <a:spcAft>
                <a:spcPct val="0"/>
              </a:spcAft>
              <a:buClrTx/>
              <a:buSzTx/>
              <a:buFontTx/>
              <a:buNone/>
              <a:defRPr/>
            </a:pPr>
            <a:r>
              <a:rPr lang="sl" sz="1200" b="0" i="0" strike="noStrike" cap="none" spc="0" baseline="0" dirty="0">
                <a:solidFill>
                  <a:srgbClr val="000000"/>
                </a:solidFill>
                <a:effectLst/>
                <a:latin typeface="+mn-lt"/>
                <a:ea typeface="Calibri"/>
                <a:cs typeface="Calibri"/>
              </a:rPr>
              <a:t>Mokri procesi pomagajo zmanjšati izpostavljenost prahu z lovljenjem prahu v zraku z vodo. Če je naprava prilagojena za vbrizgavanje vode, priporočamo mokre procese. Suha obdelava ustvarja zelo visoke ravni kremenovega prahu – ne uporabljajte suhih orodij!</a:t>
            </a:r>
          </a:p>
          <a:p>
            <a:endParaRPr lang="en-US" sz="1200" dirty="0">
              <a:latin typeface="+mn-lt"/>
            </a:endParaRPr>
          </a:p>
          <a:p>
            <a:r>
              <a:rPr lang="sl" sz="1200" b="0" i="0" strike="noStrike" cap="none" spc="0" baseline="0" dirty="0">
                <a:solidFill>
                  <a:srgbClr val="000000"/>
                </a:solidFill>
                <a:effectLst/>
                <a:latin typeface="+mn-lt"/>
                <a:ea typeface="Calibri"/>
                <a:cs typeface="Calibri"/>
              </a:rPr>
              <a:t>Uporabljajte osebno zaščitno opremo, ki jo zahtevajo znaki in piktogrami. Pri dejavnostih z veliko prahu vedno uporabljajte zaščito za dihala.</a:t>
            </a:r>
          </a:p>
        </p:txBody>
      </p:sp>
      <p:sp>
        <p:nvSpPr>
          <p:cNvPr id="4" name="Slide Number Placeholder 3"/>
          <p:cNvSpPr>
            <a:spLocks noGrp="1"/>
          </p:cNvSpPr>
          <p:nvPr>
            <p:ph type="sldNum" sz="quarter" idx="5"/>
          </p:nvPr>
        </p:nvSpPr>
        <p:spPr/>
        <p:txBody>
          <a:bodyPr/>
          <a:lstStyle/>
          <a:p>
            <a:fld id="{333ED091-FD52-6845-85FF-5BF434D968E3}" type="slidenum">
              <a:rPr lang="en-US" smtClean="0"/>
              <a:t>10</a:t>
            </a:fld>
            <a:endParaRPr lang="en-US"/>
          </a:p>
        </p:txBody>
      </p:sp>
    </p:spTree>
    <p:extLst>
      <p:ext uri="{BB962C8B-B14F-4D97-AF65-F5344CB8AC3E}">
        <p14:creationId xmlns:p14="http://schemas.microsoft.com/office/powerpoint/2010/main" val="80142609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11</a:t>
            </a:fld>
            <a:endParaRPr lang="en-US"/>
          </a:p>
        </p:txBody>
      </p:sp>
    </p:spTree>
    <p:extLst>
      <p:ext uri="{BB962C8B-B14F-4D97-AF65-F5344CB8AC3E}">
        <p14:creationId xmlns:p14="http://schemas.microsoft.com/office/powerpoint/2010/main" val="210979846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sl" sz="1800" b="1" i="0" strike="noStrike" cap="none" spc="0" baseline="0">
                <a:solidFill>
                  <a:srgbClr val="000000"/>
                </a:solidFill>
                <a:effectLst/>
                <a:latin typeface="Calibri"/>
                <a:ea typeface="Calibri"/>
                <a:cs typeface="Calibri"/>
              </a:rPr>
              <a:t>*Opomba za predavatelja*</a:t>
            </a:r>
            <a:r>
              <a:rPr lang="sl" sz="1800" b="0" i="0" strike="noStrike" cap="none" spc="0" baseline="0">
                <a:solidFill>
                  <a:srgbClr val="000000"/>
                </a:solidFill>
                <a:effectLst/>
                <a:latin typeface="Calibri"/>
                <a:ea typeface="Calibri"/>
                <a:cs typeface="Calibri"/>
              </a:rPr>
              <a:t> – razmislite o dodajanju informacij, pomembnih za vaš delovni kontekst.</a:t>
            </a:r>
          </a:p>
        </p:txBody>
      </p:sp>
      <p:sp>
        <p:nvSpPr>
          <p:cNvPr id="4" name="Slide Number Placeholder 3"/>
          <p:cNvSpPr>
            <a:spLocks noGrp="1"/>
          </p:cNvSpPr>
          <p:nvPr>
            <p:ph type="sldNum" sz="quarter" idx="5"/>
          </p:nvPr>
        </p:nvSpPr>
        <p:spPr/>
        <p:txBody>
          <a:bodyPr/>
          <a:lstStyle/>
          <a:p>
            <a:fld id="{333ED091-FD52-6845-85FF-5BF434D968E3}" type="slidenum">
              <a:rPr lang="en-US" smtClean="0"/>
              <a:t>12</a:t>
            </a:fld>
            <a:endParaRPr lang="en-US"/>
          </a:p>
        </p:txBody>
      </p:sp>
    </p:spTree>
    <p:extLst>
      <p:ext uri="{BB962C8B-B14F-4D97-AF65-F5344CB8AC3E}">
        <p14:creationId xmlns:p14="http://schemas.microsoft.com/office/powerpoint/2010/main" val="145235426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13</a:t>
            </a:fld>
            <a:endParaRPr lang="en-US"/>
          </a:p>
        </p:txBody>
      </p:sp>
    </p:spTree>
    <p:extLst>
      <p:ext uri="{BB962C8B-B14F-4D97-AF65-F5344CB8AC3E}">
        <p14:creationId xmlns:p14="http://schemas.microsoft.com/office/powerpoint/2010/main" val="337196524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ts val="2300"/>
              </a:lnSpc>
              <a:spcBef>
                <a:spcPts val="600"/>
              </a:spcBef>
              <a:spcAft>
                <a:spcPts val="600"/>
              </a:spcAft>
              <a:buClrTx/>
              <a:buSzTx/>
              <a:buFontTx/>
              <a:buNone/>
              <a:defRPr/>
            </a:pPr>
            <a:endParaRPr lang="en-GB" sz="1200" b="0" i="0" kern="1200">
              <a:solidFill>
                <a:schemeClr val="tx1"/>
              </a:solidFill>
              <a:effectLst/>
              <a:latin typeface="Helvetica" pitchFamily="2" charset="0"/>
              <a:ea typeface="+mn-ea"/>
              <a:cs typeface="+mn-cs"/>
            </a:endParaRPr>
          </a:p>
        </p:txBody>
      </p:sp>
      <p:sp>
        <p:nvSpPr>
          <p:cNvPr id="4" name="Slide Number Placeholder 3"/>
          <p:cNvSpPr>
            <a:spLocks noGrp="1"/>
          </p:cNvSpPr>
          <p:nvPr>
            <p:ph type="sldNum" sz="quarter" idx="5"/>
          </p:nvPr>
        </p:nvSpPr>
        <p:spPr/>
        <p:txBody>
          <a:bodyPr/>
          <a:lstStyle/>
          <a:p>
            <a:fld id="{333ED091-FD52-6845-85FF-5BF434D968E3}" type="slidenum">
              <a:rPr lang="en-US" smtClean="0"/>
              <a:t>14</a:t>
            </a:fld>
            <a:endParaRPr lang="en-US"/>
          </a:p>
        </p:txBody>
      </p:sp>
    </p:spTree>
    <p:extLst>
      <p:ext uri="{BB962C8B-B14F-4D97-AF65-F5344CB8AC3E}">
        <p14:creationId xmlns:p14="http://schemas.microsoft.com/office/powerpoint/2010/main" val="3625711445"/>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4334EC76-F13F-9E44-B53C-FA6C908E4372}"/>
              </a:ext>
            </a:extLst>
          </p:cNvPr>
          <p:cNvSpPr/>
          <p:nvPr userDrawn="1"/>
        </p:nvSpPr>
        <p:spPr>
          <a:xfrm>
            <a:off x="406304" y="1275644"/>
            <a:ext cx="11411322" cy="4763912"/>
          </a:xfrm>
          <a:prstGeom prst="rect">
            <a:avLst/>
          </a:prstGeom>
          <a:solidFill>
            <a:srgbClr val="F6A31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3" name="Picture 42">
            <a:extLst>
              <a:ext uri="{FF2B5EF4-FFF2-40B4-BE49-F238E27FC236}">
                <a16:creationId xmlns:a16="http://schemas.microsoft.com/office/drawing/2014/main" id="{0087D4E1-2B13-D24C-95C9-A2A32A704CE1}"/>
              </a:ext>
            </a:extLst>
          </p:cNvPr>
          <p:cNvPicPr>
            <a:picLocks noChangeAspect="1"/>
          </p:cNvPicPr>
          <p:nvPr userDrawn="1"/>
        </p:nvPicPr>
        <p:blipFill>
          <a:blip r:embed="rId2"/>
          <a:stretch>
            <a:fillRect/>
          </a:stretch>
        </p:blipFill>
        <p:spPr>
          <a:xfrm>
            <a:off x="11256975" y="6184495"/>
            <a:ext cx="570035" cy="324787"/>
          </a:xfrm>
          <a:prstGeom prst="rect">
            <a:avLst/>
          </a:prstGeom>
        </p:spPr>
      </p:pic>
      <p:sp>
        <p:nvSpPr>
          <p:cNvPr id="5" name="Text Placeholder 4">
            <a:extLst>
              <a:ext uri="{FF2B5EF4-FFF2-40B4-BE49-F238E27FC236}">
                <a16:creationId xmlns:a16="http://schemas.microsoft.com/office/drawing/2014/main" id="{FEBB0CC3-3343-434A-92B9-70FC47D209E5}"/>
              </a:ext>
            </a:extLst>
          </p:cNvPr>
          <p:cNvSpPr>
            <a:spLocks noGrp="1"/>
          </p:cNvSpPr>
          <p:nvPr>
            <p:ph type="body" sz="quarter" idx="10" hasCustomPrompt="1"/>
          </p:nvPr>
        </p:nvSpPr>
        <p:spPr>
          <a:xfrm>
            <a:off x="1096032" y="2902987"/>
            <a:ext cx="7534275" cy="850900"/>
          </a:xfrm>
          <a:prstGeom prst="rect">
            <a:avLst/>
          </a:prstGeom>
        </p:spPr>
        <p:txBody>
          <a:bodyPr/>
          <a:lstStyle>
            <a:lvl1pPr marL="0" indent="0">
              <a:buFontTx/>
              <a:buNone/>
              <a:defRPr sz="3200" b="1" i="0">
                <a:solidFill>
                  <a:schemeClr val="bg1"/>
                </a:solidFill>
                <a:latin typeface="Helvetica" pitchFamily="2" charset="0"/>
              </a:defRPr>
            </a:lvl1pPr>
          </a:lstStyle>
          <a:p>
            <a:pPr lvl="0"/>
            <a:r>
              <a:rPr lang="en-GB"/>
              <a:t>GOOD PRACTICES TRAINING </a:t>
            </a:r>
            <a:br>
              <a:rPr lang="en-GB"/>
            </a:br>
            <a:r>
              <a:rPr lang="en-GB"/>
              <a:t>FOR TOPIC HEADING</a:t>
            </a:r>
            <a:endParaRPr lang="en-US"/>
          </a:p>
        </p:txBody>
      </p:sp>
      <p:sp>
        <p:nvSpPr>
          <p:cNvPr id="9" name="Text Placeholder 4">
            <a:extLst>
              <a:ext uri="{FF2B5EF4-FFF2-40B4-BE49-F238E27FC236}">
                <a16:creationId xmlns:a16="http://schemas.microsoft.com/office/drawing/2014/main" id="{14CA27C6-C209-A845-B8E3-193A5E6CE9E0}"/>
              </a:ext>
            </a:extLst>
          </p:cNvPr>
          <p:cNvSpPr>
            <a:spLocks noGrp="1"/>
          </p:cNvSpPr>
          <p:nvPr>
            <p:ph type="body" sz="quarter" idx="11" hasCustomPrompt="1"/>
          </p:nvPr>
        </p:nvSpPr>
        <p:spPr>
          <a:xfrm>
            <a:off x="1096032" y="4045821"/>
            <a:ext cx="7534275" cy="850900"/>
          </a:xfrm>
          <a:prstGeom prst="rect">
            <a:avLst/>
          </a:prstGeom>
        </p:spPr>
        <p:txBody>
          <a:bodyPr/>
          <a:lstStyle>
            <a:lvl1pPr marL="0" indent="0">
              <a:buFontTx/>
              <a:buNone/>
              <a:defRPr sz="1400" b="0" i="0">
                <a:solidFill>
                  <a:schemeClr val="bg1"/>
                </a:solidFill>
                <a:latin typeface="Helvetica" pitchFamily="2" charset="0"/>
              </a:defRPr>
            </a:lvl1pPr>
          </a:lstStyle>
          <a:p>
            <a:pPr lvl="0"/>
            <a:r>
              <a:rPr lang="en-GB"/>
              <a:t>Date:</a:t>
            </a:r>
          </a:p>
          <a:p>
            <a:pPr lvl="0"/>
            <a:r>
              <a:rPr lang="en-GB"/>
              <a:t>Details:</a:t>
            </a:r>
            <a:endParaRPr lang="en-US"/>
          </a:p>
        </p:txBody>
      </p:sp>
    </p:spTree>
    <p:extLst>
      <p:ext uri="{BB962C8B-B14F-4D97-AF65-F5344CB8AC3E}">
        <p14:creationId xmlns:p14="http://schemas.microsoft.com/office/powerpoint/2010/main" val="487795867"/>
      </p:ext>
    </p:extLst>
  </p:cSld>
  <p:clrMapOvr>
    <a:masterClrMapping/>
  </p:clrMapOv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ext">
    <p:spTree>
      <p:nvGrpSpPr>
        <p:cNvPr id="1" name=""/>
        <p:cNvGrpSpPr/>
        <p:nvPr/>
      </p:nvGrpSpPr>
      <p:grpSpPr>
        <a:xfrm>
          <a:off x="0" y="0"/>
          <a:ext cx="0" cy="0"/>
          <a:chOff x="0" y="0"/>
          <a:chExt cx="0" cy="0"/>
        </a:xfrm>
      </p:grpSpPr>
      <p:sp>
        <p:nvSpPr>
          <p:cNvPr id="4" name="Text Placeholder 4">
            <a:extLst>
              <a:ext uri="{FF2B5EF4-FFF2-40B4-BE49-F238E27FC236}">
                <a16:creationId xmlns:a16="http://schemas.microsoft.com/office/drawing/2014/main" id="{E748082C-CC9B-AB48-BD61-920B28F2A329}"/>
              </a:ext>
            </a:extLst>
          </p:cNvPr>
          <p:cNvSpPr>
            <a:spLocks noGrp="1"/>
          </p:cNvSpPr>
          <p:nvPr>
            <p:ph type="body" sz="quarter" idx="10" hasCustomPrompt="1"/>
          </p:nvPr>
        </p:nvSpPr>
        <p:spPr>
          <a:xfrm>
            <a:off x="777244" y="1640901"/>
            <a:ext cx="10333121"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HEADING</a:t>
            </a:r>
            <a:endParaRPr lang="en-US"/>
          </a:p>
        </p:txBody>
      </p:sp>
      <p:sp>
        <p:nvSpPr>
          <p:cNvPr id="5" name="Text Placeholder 4">
            <a:extLst>
              <a:ext uri="{FF2B5EF4-FFF2-40B4-BE49-F238E27FC236}">
                <a16:creationId xmlns:a16="http://schemas.microsoft.com/office/drawing/2014/main" id="{DE6844B5-C065-754D-B429-AFE9E68D70D8}"/>
              </a:ext>
            </a:extLst>
          </p:cNvPr>
          <p:cNvSpPr>
            <a:spLocks noGrp="1"/>
          </p:cNvSpPr>
          <p:nvPr>
            <p:ph type="body" sz="quarter" idx="11" hasCustomPrompt="1"/>
          </p:nvPr>
        </p:nvSpPr>
        <p:spPr>
          <a:xfrm>
            <a:off x="777243" y="2362676"/>
            <a:ext cx="10333122" cy="3601153"/>
          </a:xfrm>
          <a:prstGeom prst="rect">
            <a:avLst/>
          </a:prstGeom>
        </p:spPr>
        <p:txBody>
          <a:bodyPr/>
          <a:lstStyle>
            <a:lvl1pPr marL="0" indent="0">
              <a:buFontTx/>
              <a:buNone/>
              <a:defRPr sz="1600" b="0" i="0">
                <a:solidFill>
                  <a:schemeClr val="tx1"/>
                </a:solidFill>
                <a:latin typeface="Helvetica" pitchFamily="2" charset="0"/>
              </a:defRPr>
            </a:lvl1pPr>
          </a:lstStyle>
          <a:p>
            <a:pPr lvl="0"/>
            <a:r>
              <a:rPr lang="en-GB"/>
              <a:t>Copy goes here</a:t>
            </a:r>
            <a:endParaRPr lang="en-US"/>
          </a:p>
        </p:txBody>
      </p:sp>
    </p:spTree>
    <p:extLst>
      <p:ext uri="{BB962C8B-B14F-4D97-AF65-F5344CB8AC3E}">
        <p14:creationId xmlns:p14="http://schemas.microsoft.com/office/powerpoint/2010/main" val="3959414856"/>
      </p:ext>
    </p:extLst>
  </p:cSld>
  <p:clrMapOvr>
    <a:masterClrMapping/>
  </p:clrMapOv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ext and image">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2BF2A751-0B5F-074C-91B2-A74C8E7AB09D}"/>
              </a:ext>
            </a:extLst>
          </p:cNvPr>
          <p:cNvSpPr>
            <a:spLocks noGrp="1"/>
          </p:cNvSpPr>
          <p:nvPr>
            <p:ph type="body" sz="quarter" idx="10" hasCustomPrompt="1"/>
          </p:nvPr>
        </p:nvSpPr>
        <p:spPr>
          <a:xfrm>
            <a:off x="777244" y="1640901"/>
            <a:ext cx="5453623"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HEADING</a:t>
            </a:r>
            <a:endParaRPr lang="en-US"/>
          </a:p>
        </p:txBody>
      </p:sp>
      <p:sp>
        <p:nvSpPr>
          <p:cNvPr id="6" name="Text Placeholder 4">
            <a:extLst>
              <a:ext uri="{FF2B5EF4-FFF2-40B4-BE49-F238E27FC236}">
                <a16:creationId xmlns:a16="http://schemas.microsoft.com/office/drawing/2014/main" id="{B06366EC-2B28-8C4D-98A6-805C70162820}"/>
              </a:ext>
            </a:extLst>
          </p:cNvPr>
          <p:cNvSpPr>
            <a:spLocks noGrp="1"/>
          </p:cNvSpPr>
          <p:nvPr>
            <p:ph type="body" sz="quarter" idx="11" hasCustomPrompt="1"/>
          </p:nvPr>
        </p:nvSpPr>
        <p:spPr>
          <a:xfrm>
            <a:off x="777243" y="2362676"/>
            <a:ext cx="5453624" cy="3682369"/>
          </a:xfrm>
          <a:prstGeom prst="rect">
            <a:avLst/>
          </a:prstGeom>
        </p:spPr>
        <p:txBody>
          <a:bodyPr/>
          <a:lstStyle>
            <a:lvl1pPr marL="0" indent="0">
              <a:buFontTx/>
              <a:buNone/>
              <a:defRPr sz="1600" b="0" i="0">
                <a:solidFill>
                  <a:schemeClr val="tx1"/>
                </a:solidFill>
                <a:latin typeface="Helvetica" pitchFamily="2" charset="0"/>
              </a:defRPr>
            </a:lvl1pPr>
          </a:lstStyle>
          <a:p>
            <a:pPr lvl="0"/>
            <a:r>
              <a:rPr lang="en-GB"/>
              <a:t>Copy goes here</a:t>
            </a:r>
            <a:endParaRPr lang="en-US"/>
          </a:p>
        </p:txBody>
      </p:sp>
      <p:sp>
        <p:nvSpPr>
          <p:cNvPr id="3" name="Picture Placeholder 2">
            <a:extLst>
              <a:ext uri="{FF2B5EF4-FFF2-40B4-BE49-F238E27FC236}">
                <a16:creationId xmlns:a16="http://schemas.microsoft.com/office/drawing/2014/main" id="{95AE49C1-4763-1D46-86E6-7FA4962E9CFC}"/>
              </a:ext>
            </a:extLst>
          </p:cNvPr>
          <p:cNvSpPr>
            <a:spLocks noGrp="1"/>
          </p:cNvSpPr>
          <p:nvPr>
            <p:ph type="pic" sz="quarter" idx="12"/>
          </p:nvPr>
        </p:nvSpPr>
        <p:spPr>
          <a:xfrm>
            <a:off x="6592888" y="1608138"/>
            <a:ext cx="5224462" cy="4437062"/>
          </a:xfrm>
          <a:prstGeom prst="rect">
            <a:avLst/>
          </a:prstGeom>
        </p:spPr>
        <p:txBody>
          <a:bodyPr/>
          <a:lstStyle>
            <a:lvl1pPr>
              <a:defRPr sz="1600">
                <a:latin typeface="Helvetica" pitchFamily="2" charset="0"/>
              </a:defRPr>
            </a:lvl1pPr>
          </a:lstStyle>
          <a:p>
            <a:r>
              <a:rPr lang="en-GB"/>
              <a:t>Click icon to add picture</a:t>
            </a:r>
            <a:endParaRPr lang="en-US"/>
          </a:p>
        </p:txBody>
      </p:sp>
    </p:spTree>
    <p:extLst>
      <p:ext uri="{BB962C8B-B14F-4D97-AF65-F5344CB8AC3E}">
        <p14:creationId xmlns:p14="http://schemas.microsoft.com/office/powerpoint/2010/main" val="1091667891"/>
      </p:ext>
    </p:extLst>
  </p:cSld>
  <p:clrMapOvr>
    <a:masterClrMapping/>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Bullet points">
    <p:spTree>
      <p:nvGrpSpPr>
        <p:cNvPr id="1" name=""/>
        <p:cNvGrpSpPr/>
        <p:nvPr/>
      </p:nvGrpSpPr>
      <p:grpSpPr>
        <a:xfrm>
          <a:off x="0" y="0"/>
          <a:ext cx="0" cy="0"/>
          <a:chOff x="0" y="0"/>
          <a:chExt cx="0" cy="0"/>
        </a:xfrm>
      </p:grpSpPr>
      <p:sp>
        <p:nvSpPr>
          <p:cNvPr id="4" name="Text Placeholder 4">
            <a:extLst>
              <a:ext uri="{FF2B5EF4-FFF2-40B4-BE49-F238E27FC236}">
                <a16:creationId xmlns:a16="http://schemas.microsoft.com/office/drawing/2014/main" id="{C382C2BB-E259-FB47-9A52-B495131B9653}"/>
              </a:ext>
            </a:extLst>
          </p:cNvPr>
          <p:cNvSpPr>
            <a:spLocks noGrp="1"/>
          </p:cNvSpPr>
          <p:nvPr>
            <p:ph type="body" sz="quarter" idx="10" hasCustomPrompt="1"/>
          </p:nvPr>
        </p:nvSpPr>
        <p:spPr>
          <a:xfrm>
            <a:off x="777244" y="1640901"/>
            <a:ext cx="5453623"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BULLET POINTS</a:t>
            </a:r>
            <a:endParaRPr lang="en-US"/>
          </a:p>
        </p:txBody>
      </p:sp>
      <p:sp>
        <p:nvSpPr>
          <p:cNvPr id="5" name="Text Placeholder 4">
            <a:extLst>
              <a:ext uri="{FF2B5EF4-FFF2-40B4-BE49-F238E27FC236}">
                <a16:creationId xmlns:a16="http://schemas.microsoft.com/office/drawing/2014/main" id="{13B58B15-7863-8542-BFF3-B0337ED51ED3}"/>
              </a:ext>
            </a:extLst>
          </p:cNvPr>
          <p:cNvSpPr>
            <a:spLocks noGrp="1"/>
          </p:cNvSpPr>
          <p:nvPr>
            <p:ph type="body" sz="quarter" idx="11" hasCustomPrompt="1"/>
          </p:nvPr>
        </p:nvSpPr>
        <p:spPr>
          <a:xfrm>
            <a:off x="777242" y="2362677"/>
            <a:ext cx="10745815" cy="3568786"/>
          </a:xfrm>
          <a:prstGeom prst="rect">
            <a:avLst/>
          </a:prstGeom>
        </p:spPr>
        <p:txBody>
          <a:bodyPr numCol="2"/>
          <a:lstStyle>
            <a:lvl1pPr marL="285750" indent="-285750">
              <a:buFont typeface="Arial" panose="020B0604020202020204" pitchFamily="34" charset="0"/>
              <a:buChar char="•"/>
              <a:defRPr sz="1600" b="0" i="0">
                <a:solidFill>
                  <a:schemeClr val="tx1"/>
                </a:solidFill>
                <a:latin typeface="Helvetica" pitchFamily="2" charset="0"/>
              </a:defRPr>
            </a:lvl1pPr>
          </a:lstStyle>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endParaRPr lang="en-US"/>
          </a:p>
          <a:p>
            <a:pPr lvl="0"/>
            <a:r>
              <a:rPr lang="en-GB"/>
              <a:t>Bullet</a:t>
            </a:r>
          </a:p>
          <a:p>
            <a:pPr lvl="0"/>
            <a:r>
              <a:rPr lang="en-GB"/>
              <a:t>Bullet</a:t>
            </a:r>
          </a:p>
          <a:p>
            <a:pPr lvl="0"/>
            <a:r>
              <a:rPr lang="en-GB"/>
              <a:t>Bullet</a:t>
            </a:r>
          </a:p>
          <a:p>
            <a:pPr lvl="0"/>
            <a:r>
              <a:rPr lang="en-GB"/>
              <a:t>Bullet</a:t>
            </a:r>
          </a:p>
          <a:p>
            <a:pPr lvl="0"/>
            <a:r>
              <a:rPr lang="en-GB"/>
              <a:t>Bullet</a:t>
            </a:r>
            <a:endParaRPr lang="en-US"/>
          </a:p>
          <a:p>
            <a:pPr lvl="0"/>
            <a:r>
              <a:rPr lang="en-GB"/>
              <a:t>Bullet</a:t>
            </a:r>
          </a:p>
          <a:p>
            <a:pPr lvl="0"/>
            <a:r>
              <a:rPr lang="en-GB"/>
              <a:t>Bullet</a:t>
            </a:r>
          </a:p>
          <a:p>
            <a:pPr lvl="0"/>
            <a:r>
              <a:rPr lang="en-GB"/>
              <a:t>Bullet</a:t>
            </a:r>
          </a:p>
          <a:p>
            <a:pPr lvl="0"/>
            <a:r>
              <a:rPr lang="en-GB"/>
              <a:t>Bullet</a:t>
            </a:r>
          </a:p>
          <a:p>
            <a:pPr lvl="0"/>
            <a:r>
              <a:rPr lang="en-GB"/>
              <a:t>Bullet</a:t>
            </a:r>
            <a:endParaRPr lang="en-US"/>
          </a:p>
          <a:p>
            <a:pPr lvl="0"/>
            <a:endParaRPr lang="en-US"/>
          </a:p>
        </p:txBody>
      </p:sp>
    </p:spTree>
    <p:extLst>
      <p:ext uri="{BB962C8B-B14F-4D97-AF65-F5344CB8AC3E}">
        <p14:creationId xmlns:p14="http://schemas.microsoft.com/office/powerpoint/2010/main" val="685002768"/>
      </p:ext>
    </p:extLst>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hecklist">
    <p:spTree>
      <p:nvGrpSpPr>
        <p:cNvPr id="1" name=""/>
        <p:cNvGrpSpPr/>
        <p:nvPr/>
      </p:nvGrpSpPr>
      <p:grpSpPr>
        <a:xfrm>
          <a:off x="0" y="0"/>
          <a:ext cx="0" cy="0"/>
          <a:chOff x="0" y="0"/>
          <a:chExt cx="0" cy="0"/>
        </a:xfrm>
      </p:grpSpPr>
      <p:sp>
        <p:nvSpPr>
          <p:cNvPr id="4" name="Text Placeholder 4">
            <a:extLst>
              <a:ext uri="{FF2B5EF4-FFF2-40B4-BE49-F238E27FC236}">
                <a16:creationId xmlns:a16="http://schemas.microsoft.com/office/drawing/2014/main" id="{85A97084-C1EA-B74C-8BAC-F1401D6091F1}"/>
              </a:ext>
            </a:extLst>
          </p:cNvPr>
          <p:cNvSpPr>
            <a:spLocks noGrp="1"/>
          </p:cNvSpPr>
          <p:nvPr>
            <p:ph type="body" sz="quarter" idx="10" hasCustomPrompt="1"/>
          </p:nvPr>
        </p:nvSpPr>
        <p:spPr>
          <a:xfrm>
            <a:off x="777244" y="1640901"/>
            <a:ext cx="10333121"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CHECKLIST</a:t>
            </a:r>
            <a:endParaRPr lang="en-US"/>
          </a:p>
        </p:txBody>
      </p:sp>
      <p:sp>
        <p:nvSpPr>
          <p:cNvPr id="5" name="Text Placeholder 4">
            <a:extLst>
              <a:ext uri="{FF2B5EF4-FFF2-40B4-BE49-F238E27FC236}">
                <a16:creationId xmlns:a16="http://schemas.microsoft.com/office/drawing/2014/main" id="{9AFE9360-42D4-C049-A636-9B760981C6AF}"/>
              </a:ext>
            </a:extLst>
          </p:cNvPr>
          <p:cNvSpPr>
            <a:spLocks noGrp="1"/>
          </p:cNvSpPr>
          <p:nvPr>
            <p:ph type="body" sz="quarter" idx="11" hasCustomPrompt="1"/>
          </p:nvPr>
        </p:nvSpPr>
        <p:spPr>
          <a:xfrm>
            <a:off x="777243" y="2362676"/>
            <a:ext cx="10333122" cy="3601153"/>
          </a:xfrm>
          <a:prstGeom prst="rect">
            <a:avLst/>
          </a:prstGeom>
        </p:spPr>
        <p:txBody>
          <a:bodyPr/>
          <a:lstStyle>
            <a:lvl1pPr marL="285750" indent="-285750" algn="l">
              <a:lnSpc>
                <a:spcPts val="2300"/>
              </a:lnSpc>
              <a:spcBef>
                <a:spcPts val="600"/>
              </a:spcBef>
              <a:spcAft>
                <a:spcPts val="600"/>
              </a:spcAft>
              <a:buClr>
                <a:srgbClr val="A57F51"/>
              </a:buClr>
              <a:buSzPct val="120000"/>
              <a:buFont typeface="Wingdings" pitchFamily="2" charset="2"/>
              <a:buChar char="q"/>
              <a:defRPr sz="1600" b="0" i="0">
                <a:solidFill>
                  <a:schemeClr val="tx1"/>
                </a:solidFill>
                <a:latin typeface="Helvetica" pitchFamily="2" charset="0"/>
              </a:defRPr>
            </a:lvl1pPr>
          </a:lstStyle>
          <a:p>
            <a:pPr algn="l">
              <a:lnSpc>
                <a:spcPts val="2300"/>
              </a:lnSpc>
              <a:spcBef>
                <a:spcPts val="600"/>
              </a:spcBef>
              <a:spcAft>
                <a:spcPts val="600"/>
              </a:spcAft>
            </a:pPr>
            <a:r>
              <a:rPr lang="en-GB" sz="1600" b="0" i="0" kern="1200">
                <a:solidFill>
                  <a:schemeClr val="tx1"/>
                </a:solidFill>
                <a:effectLst/>
                <a:latin typeface="Helvetica" pitchFamily="2" charset="0"/>
                <a:ea typeface="+mn-ea"/>
                <a:cs typeface="+mn-cs"/>
              </a:rPr>
              <a:t>Lorem ipsum dolor sit amet, consectetur adipiscing elit:</a:t>
            </a:r>
          </a:p>
          <a:p>
            <a:pPr marL="285750" indent="-285750" algn="l">
              <a:lnSpc>
                <a:spcPts val="2300"/>
              </a:lnSpc>
              <a:spcBef>
                <a:spcPts val="600"/>
              </a:spcBef>
              <a:spcAft>
                <a:spcPts val="600"/>
              </a:spcAft>
              <a:buClr>
                <a:srgbClr val="A57F51"/>
              </a:buClr>
              <a:buSzPct val="120000"/>
              <a:buFont typeface="Wingdings" pitchFamily="2" charset="2"/>
              <a:buChar char="q"/>
            </a:pPr>
            <a:r>
              <a:rPr lang="en-GB" sz="1600" b="0" i="0" kern="1200" err="1">
                <a:solidFill>
                  <a:schemeClr val="tx1"/>
                </a:solidFill>
                <a:effectLst/>
                <a:latin typeface="Helvetica" pitchFamily="2" charset="0"/>
                <a:ea typeface="+mn-ea"/>
                <a:cs typeface="+mn-cs"/>
              </a:rPr>
              <a:t>Sed do eiusmod tempor incididunt ut labore et dolore magna aliqua </a:t>
            </a:r>
          </a:p>
          <a:p>
            <a:pPr marL="285750" indent="-285750" algn="l">
              <a:lnSpc>
                <a:spcPts val="2300"/>
              </a:lnSpc>
              <a:spcBef>
                <a:spcPts val="600"/>
              </a:spcBef>
              <a:spcAft>
                <a:spcPts val="600"/>
              </a:spcAft>
              <a:buClr>
                <a:srgbClr val="A57F51"/>
              </a:buClr>
              <a:buSzPct val="120000"/>
              <a:buFont typeface="Wingdings" pitchFamily="2" charset="2"/>
              <a:buChar char="q"/>
            </a:pPr>
            <a:r>
              <a:rPr lang="en-GB" sz="1600" b="0" i="0" kern="1200" err="1">
                <a:solidFill>
                  <a:schemeClr val="tx1"/>
                </a:solidFill>
                <a:effectLst/>
                <a:latin typeface="Helvetica" pitchFamily="2" charset="0"/>
                <a:ea typeface="+mn-ea"/>
                <a:cs typeface="+mn-cs"/>
              </a:rPr>
              <a:t>Uternas enim ad minim veniam, quis nostrud nisi ut aliquip ex earterste art commododare consequat. Duis aute irure dolor in reprehenderit in voluptate velit esse cillum dolore eu fugiat nulla pariatur. </a:t>
            </a:r>
          </a:p>
          <a:p>
            <a:pPr marL="285750" indent="-285750" algn="l">
              <a:lnSpc>
                <a:spcPts val="2300"/>
              </a:lnSpc>
              <a:spcBef>
                <a:spcPts val="600"/>
              </a:spcBef>
              <a:spcAft>
                <a:spcPts val="600"/>
              </a:spcAft>
              <a:buClr>
                <a:srgbClr val="A57F51"/>
              </a:buClr>
              <a:buSzPct val="120000"/>
              <a:buFont typeface="Wingdings" pitchFamily="2" charset="2"/>
              <a:buChar char="q"/>
            </a:pPr>
            <a:r>
              <a:rPr lang="en-GB" sz="1600" b="0" i="0" kern="1200" err="1">
                <a:solidFill>
                  <a:schemeClr val="tx1"/>
                </a:solidFill>
                <a:effectLst/>
                <a:latin typeface="Helvetica" pitchFamily="2" charset="0"/>
                <a:ea typeface="+mn-ea"/>
                <a:cs typeface="+mn-cs"/>
              </a:rPr>
              <a:t>Excepteur sint occaecat cupidatat non proident, sunt in culpa qui officia deserunt mollit anim.</a:t>
            </a:r>
          </a:p>
        </p:txBody>
      </p:sp>
    </p:spTree>
    <p:extLst>
      <p:ext uri="{BB962C8B-B14F-4D97-AF65-F5344CB8AC3E}">
        <p14:creationId xmlns:p14="http://schemas.microsoft.com/office/powerpoint/2010/main" val="823952103"/>
      </p:ext>
    </p:extLst>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Double image">
    <p:spTree>
      <p:nvGrpSpPr>
        <p:cNvPr id="1" name=""/>
        <p:cNvGrpSpPr/>
        <p:nvPr/>
      </p:nvGrpSpPr>
      <p:grpSpPr>
        <a:xfrm>
          <a:off x="0" y="0"/>
          <a:ext cx="0" cy="0"/>
          <a:chOff x="0" y="0"/>
          <a:chExt cx="0" cy="0"/>
        </a:xfrm>
      </p:grpSpPr>
      <p:sp>
        <p:nvSpPr>
          <p:cNvPr id="4" name="Picture Placeholder 2">
            <a:extLst>
              <a:ext uri="{FF2B5EF4-FFF2-40B4-BE49-F238E27FC236}">
                <a16:creationId xmlns:a16="http://schemas.microsoft.com/office/drawing/2014/main" id="{D62AFA78-38F7-EC42-9DE4-B2D7308DC139}"/>
              </a:ext>
            </a:extLst>
          </p:cNvPr>
          <p:cNvSpPr>
            <a:spLocks noGrp="1"/>
          </p:cNvSpPr>
          <p:nvPr>
            <p:ph type="pic" sz="quarter" idx="12"/>
          </p:nvPr>
        </p:nvSpPr>
        <p:spPr>
          <a:xfrm>
            <a:off x="408774" y="1608138"/>
            <a:ext cx="5608205" cy="4437062"/>
          </a:xfrm>
          <a:prstGeom prst="rect">
            <a:avLst/>
          </a:prstGeom>
        </p:spPr>
        <p:txBody>
          <a:bodyPr/>
          <a:lstStyle>
            <a:lvl1pPr>
              <a:defRPr sz="1600">
                <a:latin typeface="Helvetica" pitchFamily="2" charset="0"/>
              </a:defRPr>
            </a:lvl1pPr>
          </a:lstStyle>
          <a:p>
            <a:r>
              <a:rPr lang="en-GB"/>
              <a:t>Click icon to add picture</a:t>
            </a:r>
            <a:endParaRPr lang="en-US"/>
          </a:p>
        </p:txBody>
      </p:sp>
      <p:sp>
        <p:nvSpPr>
          <p:cNvPr id="5" name="Picture Placeholder 2">
            <a:extLst>
              <a:ext uri="{FF2B5EF4-FFF2-40B4-BE49-F238E27FC236}">
                <a16:creationId xmlns:a16="http://schemas.microsoft.com/office/drawing/2014/main" id="{36A2846B-5A8B-2B4B-B7BA-42C86CE123CE}"/>
              </a:ext>
            </a:extLst>
          </p:cNvPr>
          <p:cNvSpPr>
            <a:spLocks noGrp="1"/>
          </p:cNvSpPr>
          <p:nvPr>
            <p:ph type="pic" sz="quarter" idx="13"/>
          </p:nvPr>
        </p:nvSpPr>
        <p:spPr>
          <a:xfrm>
            <a:off x="6202672" y="1608138"/>
            <a:ext cx="5608205" cy="4437062"/>
          </a:xfrm>
          <a:prstGeom prst="rect">
            <a:avLst/>
          </a:prstGeom>
        </p:spPr>
        <p:txBody>
          <a:bodyPr/>
          <a:lstStyle>
            <a:lvl1pPr>
              <a:defRPr sz="1600">
                <a:latin typeface="Helvetica" pitchFamily="2" charset="0"/>
              </a:defRPr>
            </a:lvl1pPr>
          </a:lstStyle>
          <a:p>
            <a:r>
              <a:rPr lang="en-GB"/>
              <a:t>Click icon to add picture</a:t>
            </a:r>
            <a:endParaRPr lang="en-US"/>
          </a:p>
        </p:txBody>
      </p:sp>
    </p:spTree>
    <p:extLst>
      <p:ext uri="{BB962C8B-B14F-4D97-AF65-F5344CB8AC3E}">
        <p14:creationId xmlns:p14="http://schemas.microsoft.com/office/powerpoint/2010/main" val="471360412"/>
      </p:ext>
    </p:extLst>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Video">
    <p:spTree>
      <p:nvGrpSpPr>
        <p:cNvPr id="1" name=""/>
        <p:cNvGrpSpPr/>
        <p:nvPr/>
      </p:nvGrpSpPr>
      <p:grpSpPr>
        <a:xfrm>
          <a:off x="0" y="0"/>
          <a:ext cx="0" cy="0"/>
          <a:chOff x="0" y="0"/>
          <a:chExt cx="0" cy="0"/>
        </a:xfrm>
      </p:grpSpPr>
      <p:sp>
        <p:nvSpPr>
          <p:cNvPr id="4" name="Media Placeholder 3">
            <a:extLst>
              <a:ext uri="{FF2B5EF4-FFF2-40B4-BE49-F238E27FC236}">
                <a16:creationId xmlns:a16="http://schemas.microsoft.com/office/drawing/2014/main" id="{5B1DF181-0294-304E-AE4A-33D8B535E42B}"/>
              </a:ext>
            </a:extLst>
          </p:cNvPr>
          <p:cNvSpPr>
            <a:spLocks noGrp="1"/>
          </p:cNvSpPr>
          <p:nvPr>
            <p:ph type="media" sz="quarter" idx="10" hasCustomPrompt="1"/>
          </p:nvPr>
        </p:nvSpPr>
        <p:spPr>
          <a:xfrm>
            <a:off x="3927475" y="1608138"/>
            <a:ext cx="7875588" cy="4437062"/>
          </a:xfrm>
          <a:prstGeom prst="rect">
            <a:avLst/>
          </a:prstGeom>
        </p:spPr>
        <p:txBody>
          <a:bodyPr/>
          <a:lstStyle>
            <a:lvl1pPr>
              <a:defRPr sz="1600">
                <a:latin typeface="Helvetica" pitchFamily="2" charset="0"/>
              </a:defRPr>
            </a:lvl1pPr>
          </a:lstStyle>
          <a:p>
            <a:r>
              <a:rPr lang="en-US"/>
              <a:t>Media/video</a:t>
            </a:r>
          </a:p>
        </p:txBody>
      </p:sp>
      <p:sp>
        <p:nvSpPr>
          <p:cNvPr id="10" name="Text Placeholder 4">
            <a:extLst>
              <a:ext uri="{FF2B5EF4-FFF2-40B4-BE49-F238E27FC236}">
                <a16:creationId xmlns:a16="http://schemas.microsoft.com/office/drawing/2014/main" id="{933159BB-8CEB-D54F-8C98-3AB22A594DCF}"/>
              </a:ext>
            </a:extLst>
          </p:cNvPr>
          <p:cNvSpPr>
            <a:spLocks noGrp="1"/>
          </p:cNvSpPr>
          <p:nvPr>
            <p:ph type="body" sz="quarter" idx="11" hasCustomPrompt="1"/>
          </p:nvPr>
        </p:nvSpPr>
        <p:spPr>
          <a:xfrm>
            <a:off x="777245" y="1640901"/>
            <a:ext cx="2928908"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VIDEO</a:t>
            </a:r>
            <a:endParaRPr lang="en-US"/>
          </a:p>
        </p:txBody>
      </p:sp>
      <p:sp>
        <p:nvSpPr>
          <p:cNvPr id="11" name="Text Placeholder 4">
            <a:extLst>
              <a:ext uri="{FF2B5EF4-FFF2-40B4-BE49-F238E27FC236}">
                <a16:creationId xmlns:a16="http://schemas.microsoft.com/office/drawing/2014/main" id="{D91A637F-9B88-9A4A-9225-F8DAB3254AD8}"/>
              </a:ext>
            </a:extLst>
          </p:cNvPr>
          <p:cNvSpPr>
            <a:spLocks noGrp="1"/>
          </p:cNvSpPr>
          <p:nvPr>
            <p:ph type="body" sz="quarter" idx="12" hasCustomPrompt="1"/>
          </p:nvPr>
        </p:nvSpPr>
        <p:spPr>
          <a:xfrm>
            <a:off x="777243" y="2362676"/>
            <a:ext cx="2928909" cy="3682369"/>
          </a:xfrm>
          <a:prstGeom prst="rect">
            <a:avLst/>
          </a:prstGeom>
        </p:spPr>
        <p:txBody>
          <a:bodyPr/>
          <a:lstStyle>
            <a:lvl1pPr marL="0" indent="0">
              <a:buFontTx/>
              <a:buNone/>
              <a:defRPr sz="1600" b="0" i="0">
                <a:solidFill>
                  <a:schemeClr val="tx1"/>
                </a:solidFill>
                <a:latin typeface="Helvetica" pitchFamily="2" charset="0"/>
              </a:defRPr>
            </a:lvl1pPr>
          </a:lstStyle>
          <a:p>
            <a:pPr lvl="0"/>
            <a:r>
              <a:rPr lang="en-GB"/>
              <a:t>Copy goes here</a:t>
            </a:r>
            <a:endParaRPr lang="en-US"/>
          </a:p>
        </p:txBody>
      </p:sp>
    </p:spTree>
    <p:extLst>
      <p:ext uri="{BB962C8B-B14F-4D97-AF65-F5344CB8AC3E}">
        <p14:creationId xmlns:p14="http://schemas.microsoft.com/office/powerpoint/2010/main" val="3670979433"/>
      </p:ext>
    </p:extLst>
  </p:cSld>
  <p:clrMapOvr>
    <a:masterClrMapping/>
  </p:clrMapOv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List relevant task sheets">
    <p:spTree>
      <p:nvGrpSpPr>
        <p:cNvPr id="1" name=""/>
        <p:cNvGrpSpPr/>
        <p:nvPr/>
      </p:nvGrpSpPr>
      <p:grpSpPr>
        <a:xfrm>
          <a:off x="0" y="0"/>
          <a:ext cx="0" cy="0"/>
          <a:chOff x="0" y="0"/>
          <a:chExt cx="0" cy="0"/>
        </a:xfrm>
      </p:grpSpPr>
      <p:sp>
        <p:nvSpPr>
          <p:cNvPr id="3" name="Text Placeholder 4">
            <a:extLst>
              <a:ext uri="{FF2B5EF4-FFF2-40B4-BE49-F238E27FC236}">
                <a16:creationId xmlns:a16="http://schemas.microsoft.com/office/drawing/2014/main" id="{B1FCB6BD-7FDE-174C-87C5-231D460885D2}"/>
              </a:ext>
            </a:extLst>
          </p:cNvPr>
          <p:cNvSpPr>
            <a:spLocks noGrp="1"/>
          </p:cNvSpPr>
          <p:nvPr>
            <p:ph type="body" sz="quarter" idx="10" hasCustomPrompt="1"/>
          </p:nvPr>
        </p:nvSpPr>
        <p:spPr>
          <a:xfrm>
            <a:off x="777244" y="1640901"/>
            <a:ext cx="9483457"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LIST RELEVANT TASK SHEETS</a:t>
            </a:r>
            <a:endParaRPr lang="en-US"/>
          </a:p>
        </p:txBody>
      </p:sp>
      <p:sp>
        <p:nvSpPr>
          <p:cNvPr id="4" name="Text Placeholder 4">
            <a:extLst>
              <a:ext uri="{FF2B5EF4-FFF2-40B4-BE49-F238E27FC236}">
                <a16:creationId xmlns:a16="http://schemas.microsoft.com/office/drawing/2014/main" id="{E3BB6AF1-D396-8648-BB4B-66EC2E5BD9BC}"/>
              </a:ext>
            </a:extLst>
          </p:cNvPr>
          <p:cNvSpPr>
            <a:spLocks noGrp="1"/>
          </p:cNvSpPr>
          <p:nvPr>
            <p:ph type="body" sz="quarter" idx="11" hasCustomPrompt="1"/>
          </p:nvPr>
        </p:nvSpPr>
        <p:spPr>
          <a:xfrm>
            <a:off x="777242" y="2362677"/>
            <a:ext cx="10745815" cy="3568786"/>
          </a:xfrm>
          <a:prstGeom prst="rect">
            <a:avLst/>
          </a:prstGeom>
        </p:spPr>
        <p:txBody>
          <a:bodyPr numCol="1"/>
          <a:lstStyle>
            <a:lvl1pPr marL="285750" indent="-285750">
              <a:buFont typeface="Arial" panose="020B0604020202020204" pitchFamily="34" charset="0"/>
              <a:buChar char="•"/>
              <a:defRPr sz="1600" b="0" i="0">
                <a:solidFill>
                  <a:schemeClr val="tx1"/>
                </a:solidFill>
                <a:latin typeface="Helvetica" pitchFamily="2" charset="0"/>
              </a:defRPr>
            </a:lvl1pPr>
          </a:lstStyle>
          <a:p>
            <a:r>
              <a:rPr lang="en-US"/>
              <a:t>List relevant task sheets and link to download bundle</a:t>
            </a:r>
          </a:p>
        </p:txBody>
      </p:sp>
    </p:spTree>
    <p:extLst>
      <p:ext uri="{BB962C8B-B14F-4D97-AF65-F5344CB8AC3E}">
        <p14:creationId xmlns:p14="http://schemas.microsoft.com/office/powerpoint/2010/main" val="3704189371"/>
      </p:ext>
    </p:extLst>
  </p:cSld>
  <p:clrMapOvr>
    <a:masterClrMapping/>
  </p:clrMapOv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image" Target="../media/image1.emf"/><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3C3123B6-0F67-0E48-895E-734B361B1F57}"/>
              </a:ext>
            </a:extLst>
          </p:cNvPr>
          <p:cNvSpPr txBox="1"/>
          <p:nvPr userDrawn="1"/>
        </p:nvSpPr>
        <p:spPr>
          <a:xfrm>
            <a:off x="319834" y="6327115"/>
            <a:ext cx="9489186" cy="244084"/>
          </a:xfrm>
          <a:prstGeom prst="rect">
            <a:avLst/>
          </a:prstGeom>
          <a:noFill/>
        </p:spPr>
        <p:txBody>
          <a:bodyPr wrap="square" rtlCol="0" anchor="b">
            <a:spAutoFit/>
          </a:bodyPr>
          <a:lstStyle/>
          <a:p>
            <a:pPr algn="l"/>
            <a:r>
              <a:rPr lang="sl" sz="1000" b="0" i="0" strike="noStrike" cap="none" spc="0" baseline="0">
                <a:solidFill>
                  <a:srgbClr val="000000"/>
                </a:solidFill>
                <a:effectLst/>
                <a:latin typeface="Helvetica"/>
                <a:ea typeface="Helvetica"/>
                <a:cs typeface="Helvetica"/>
              </a:rPr>
              <a:t>Ta paket za usposabljanja smo razvili kot del Vodnika za dobre prakse NEPSI – obiščite guide.nepsi.eu</a:t>
            </a:r>
          </a:p>
        </p:txBody>
      </p:sp>
      <p:cxnSp>
        <p:nvCxnSpPr>
          <p:cNvPr id="6" name="Straight Connector 5">
            <a:extLst>
              <a:ext uri="{FF2B5EF4-FFF2-40B4-BE49-F238E27FC236}">
                <a16:creationId xmlns:a16="http://schemas.microsoft.com/office/drawing/2014/main" id="{EEF89B71-CE49-9241-9006-BD45EFB60699}"/>
              </a:ext>
            </a:extLst>
          </p:cNvPr>
          <p:cNvCxnSpPr/>
          <p:nvPr userDrawn="1"/>
        </p:nvCxnSpPr>
        <p:spPr>
          <a:xfrm>
            <a:off x="395111" y="1275645"/>
            <a:ext cx="11413067" cy="0"/>
          </a:xfrm>
          <a:prstGeom prst="line">
            <a:avLst/>
          </a:prstGeom>
          <a:ln w="19050">
            <a:solidFill>
              <a:srgbClr val="F6A317"/>
            </a:solidFill>
          </a:ln>
        </p:spPr>
        <p:style>
          <a:lnRef idx="1">
            <a:schemeClr val="accent1"/>
          </a:lnRef>
          <a:fillRef idx="0">
            <a:schemeClr val="accent1"/>
          </a:fillRef>
          <a:effectRef idx="0">
            <a:schemeClr val="accent1"/>
          </a:effectRef>
          <a:fontRef idx="minor">
            <a:schemeClr val="tx1"/>
          </a:fontRef>
        </p:style>
      </p:cxnSp>
      <p:pic>
        <p:nvPicPr>
          <p:cNvPr id="7" name="Picture 6">
            <a:extLst>
              <a:ext uri="{FF2B5EF4-FFF2-40B4-BE49-F238E27FC236}">
                <a16:creationId xmlns:a16="http://schemas.microsoft.com/office/drawing/2014/main" id="{9DF73854-FE0F-1E42-9E4E-26F8051B366B}"/>
              </a:ext>
            </a:extLst>
          </p:cNvPr>
          <p:cNvPicPr>
            <a:picLocks noChangeAspect="1"/>
          </p:cNvPicPr>
          <p:nvPr userDrawn="1"/>
        </p:nvPicPr>
        <p:blipFill>
          <a:blip r:embed="rId10"/>
          <a:stretch>
            <a:fillRect/>
          </a:stretch>
        </p:blipFill>
        <p:spPr>
          <a:xfrm>
            <a:off x="406346" y="366936"/>
            <a:ext cx="1000588" cy="630000"/>
          </a:xfrm>
          <a:prstGeom prst="rect">
            <a:avLst/>
          </a:prstGeom>
        </p:spPr>
      </p:pic>
      <p:sp>
        <p:nvSpPr>
          <p:cNvPr id="8" name="Text Placeholder 4">
            <a:extLst>
              <a:ext uri="{FF2B5EF4-FFF2-40B4-BE49-F238E27FC236}">
                <a16:creationId xmlns:a16="http://schemas.microsoft.com/office/drawing/2014/main" id="{AE297F3B-A7BD-244A-AD38-C485A7B69D76}"/>
              </a:ext>
            </a:extLst>
          </p:cNvPr>
          <p:cNvSpPr txBox="1"/>
          <p:nvPr userDrawn="1"/>
        </p:nvSpPr>
        <p:spPr>
          <a:xfrm>
            <a:off x="7624293" y="429114"/>
            <a:ext cx="4193057" cy="850900"/>
          </a:xfrm>
          <a:prstGeom prst="rect">
            <a:avLst/>
          </a:prstGeom>
        </p:spPr>
        <p:txBody>
          <a:bodyPr/>
          <a:lstStyle>
            <a:lvl1pPr marL="0" indent="0" algn="r" defTabSz="914400" rtl="0" eaLnBrk="1" latinLnBrk="0" hangingPunct="1">
              <a:lnSpc>
                <a:spcPct val="90000"/>
              </a:lnSpc>
              <a:spcBef>
                <a:spcPts val="1000"/>
              </a:spcBef>
              <a:buFontTx/>
              <a:buNone/>
              <a:defRPr sz="1400" b="1" i="0" kern="1200">
                <a:solidFill>
                  <a:srgbClr val="F6A317"/>
                </a:solidFill>
                <a:latin typeface="Helvetica"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1000"/>
              </a:spcBef>
              <a:spcAft>
                <a:spcPct val="0"/>
              </a:spcAft>
              <a:buClrTx/>
              <a:buSzTx/>
              <a:buFontTx/>
              <a:buNone/>
              <a:defRPr/>
            </a:pPr>
            <a:r>
              <a:rPr lang="sl" sz="1400" b="1" i="0" strike="noStrike" cap="none" spc="0" baseline="0" dirty="0">
                <a:solidFill>
                  <a:srgbClr val="F6A317"/>
                </a:solidFill>
                <a:effectLst/>
                <a:latin typeface="Helvetica"/>
                <a:ea typeface="Helvetica"/>
                <a:cs typeface="Helvetica"/>
              </a:rPr>
              <a:t>USPOSABLJANJE GLEDE DOBRIH PRAKS ZA REZANJE IN GROBO TER FINO BRUŠENJE</a:t>
            </a:r>
          </a:p>
          <a:p>
            <a:pPr>
              <a:lnSpc>
                <a:spcPct val="100000"/>
              </a:lnSpc>
            </a:pPr>
            <a:endParaRPr lang="en-GB" dirty="0"/>
          </a:p>
        </p:txBody>
      </p:sp>
    </p:spTree>
    <p:extLst>
      <p:ext uri="{BB962C8B-B14F-4D97-AF65-F5344CB8AC3E}">
        <p14:creationId xmlns:p14="http://schemas.microsoft.com/office/powerpoint/2010/main" val="3320638671"/>
      </p:ext>
    </p:extLst>
  </p:cSld>
  <p:clrMap bg1="lt1" tx1="dk1" bg2="lt2" tx2="dk2" accent1="accent1" accent2="accent2" accent3="accent3" accent4="accent4" accent5="accent5" accent6="accent6" hlink="hlink" folHlink="folHlink"/>
  <p:sldLayoutIdLst>
    <p:sldLayoutId id="2147483649" r:id="rId1"/>
    <p:sldLayoutId id="2147483656" r:id="rId2"/>
    <p:sldLayoutId id="2147483650" r:id="rId3"/>
    <p:sldLayoutId id="2147483654" r:id="rId4"/>
    <p:sldLayoutId id="2147483657" r:id="rId5"/>
    <p:sldLayoutId id="2147483653" r:id="rId6"/>
    <p:sldLayoutId id="2147483658" r:id="rId7"/>
    <p:sldLayoutId id="2147483655" r:id="rId8"/>
  </p:sldLayoutIdLst>
  <p:transition/>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5.xml"/><Relationship Id="rId1" Type="http://schemas.openxmlformats.org/officeDocument/2006/relationships/slideLayout" Target="../slideLayouts/slideLayout3.xml"/><Relationship Id="rId4" Type="http://schemas.openxmlformats.org/officeDocument/2006/relationships/image" Target="../media/image6.jpeg"/></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7.tiff"/><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image" Target="../media/image9.tiff"/><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3" Type="http://schemas.openxmlformats.org/officeDocument/2006/relationships/image" Target="../media/image10.tiff"/><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3" Type="http://schemas.openxmlformats.org/officeDocument/2006/relationships/image" Target="../media/image11.tiff"/><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3" Type="http://schemas.openxmlformats.org/officeDocument/2006/relationships/hyperlink" Target="https://guide.nepsi.eu/sheets" TargetMode="External"/><Relationship Id="rId2" Type="http://schemas.openxmlformats.org/officeDocument/2006/relationships/notesSlide" Target="../notesSlides/notesSlide13.xml"/><Relationship Id="rId1" Type="http://schemas.openxmlformats.org/officeDocument/2006/relationships/slideLayout" Target="../slideLayouts/slideLayout3.xml"/><Relationship Id="rId6" Type="http://schemas.openxmlformats.org/officeDocument/2006/relationships/hyperlink" Target="https://training.nepsi.eu/" TargetMode="External"/><Relationship Id="rId5" Type="http://schemas.openxmlformats.org/officeDocument/2006/relationships/hyperlink" Target="https://toolkit.nepsi.eu/" TargetMode="External"/><Relationship Id="rId4" Type="http://schemas.openxmlformats.org/officeDocument/2006/relationships/hyperlink" Target="https://guide.nepsi.eu/"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43302E89-B061-3248-A4DD-EEC96D8F9285}"/>
              </a:ext>
            </a:extLst>
          </p:cNvPr>
          <p:cNvSpPr>
            <a:spLocks noGrp="1"/>
          </p:cNvSpPr>
          <p:nvPr>
            <p:ph type="body" sz="quarter" idx="10"/>
          </p:nvPr>
        </p:nvSpPr>
        <p:spPr>
          <a:xfrm>
            <a:off x="1096032" y="2902987"/>
            <a:ext cx="8189858" cy="850900"/>
          </a:xfrm>
        </p:spPr>
        <p:txBody>
          <a:bodyPr anchor="t"/>
          <a:lstStyle/>
          <a:p>
            <a:pPr>
              <a:lnSpc>
                <a:spcPct val="100000"/>
              </a:lnSpc>
            </a:pPr>
            <a:r>
              <a:rPr lang="sl" sz="2800" b="1" i="0" strike="noStrike" cap="none" spc="0" baseline="0" dirty="0">
                <a:solidFill>
                  <a:srgbClr val="FFFFFF"/>
                </a:solidFill>
                <a:effectLst/>
                <a:latin typeface="Helvetica"/>
                <a:ea typeface="Helvetica"/>
                <a:cs typeface="Helvetica"/>
              </a:rPr>
              <a:t>USPOSABLJANJE GLEDE DOBRIH PRAKS ZA REZANJE IN GROBO TER FINO BRUŠENJE</a:t>
            </a:r>
          </a:p>
        </p:txBody>
      </p:sp>
      <p:sp>
        <p:nvSpPr>
          <p:cNvPr id="4" name="Text Placeholder 3">
            <a:extLst>
              <a:ext uri="{FF2B5EF4-FFF2-40B4-BE49-F238E27FC236}">
                <a16:creationId xmlns:a16="http://schemas.microsoft.com/office/drawing/2014/main" id="{99B3863F-47E7-0946-AB9D-9520355AE3B7}"/>
              </a:ext>
            </a:extLst>
          </p:cNvPr>
          <p:cNvSpPr>
            <a:spLocks noGrp="1"/>
          </p:cNvSpPr>
          <p:nvPr>
            <p:ph type="body" sz="quarter" idx="11"/>
          </p:nvPr>
        </p:nvSpPr>
        <p:spPr>
          <a:xfrm>
            <a:off x="1096032" y="4061949"/>
            <a:ext cx="7534275" cy="850900"/>
          </a:xfrm>
        </p:spPr>
        <p:txBody>
          <a:bodyPr/>
          <a:lstStyle/>
          <a:p>
            <a:endParaRPr lang="en-US"/>
          </a:p>
        </p:txBody>
      </p:sp>
      <p:sp>
        <p:nvSpPr>
          <p:cNvPr id="2" name="Rectangle 1">
            <a:extLst>
              <a:ext uri="{FF2B5EF4-FFF2-40B4-BE49-F238E27FC236}">
                <a16:creationId xmlns:a16="http://schemas.microsoft.com/office/drawing/2014/main" id="{9F921508-4A8F-9D4E-ADB0-392E4D500971}"/>
              </a:ext>
            </a:extLst>
          </p:cNvPr>
          <p:cNvSpPr/>
          <p:nvPr/>
        </p:nvSpPr>
        <p:spPr>
          <a:xfrm>
            <a:off x="7173311" y="342900"/>
            <a:ext cx="4624990" cy="6096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695964686"/>
      </p:ext>
    </p:extLst>
  </p:cSld>
  <p:clrMapOvr>
    <a:masterClrMapping/>
  </p:clrMapOvr>
  <p:transition/>
</p:sld>
</file>

<file path=ppt/slides/slide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FEA709F-2BB7-4845-8773-7B61985F5DB2}"/>
              </a:ext>
            </a:extLst>
          </p:cNvPr>
          <p:cNvSpPr>
            <a:spLocks noGrp="1"/>
          </p:cNvSpPr>
          <p:nvPr>
            <p:ph type="body" sz="quarter" idx="10"/>
          </p:nvPr>
        </p:nvSpPr>
        <p:spPr/>
        <p:txBody>
          <a:bodyPr/>
          <a:lstStyle/>
          <a:p>
            <a:pPr>
              <a:lnSpc>
                <a:spcPct val="100000"/>
              </a:lnSpc>
            </a:pPr>
            <a:r>
              <a:rPr lang="sl-SI" sz="2800" dirty="0"/>
              <a:t>UVOD (ZA PREDAVATELJA)</a:t>
            </a:r>
          </a:p>
        </p:txBody>
      </p:sp>
      <p:sp>
        <p:nvSpPr>
          <p:cNvPr id="3" name="Text Placeholder 2">
            <a:extLst>
              <a:ext uri="{FF2B5EF4-FFF2-40B4-BE49-F238E27FC236}">
                <a16:creationId xmlns:a16="http://schemas.microsoft.com/office/drawing/2014/main" id="{778F63C9-1C70-4F4D-9234-7DEE4FC33B21}"/>
              </a:ext>
            </a:extLst>
          </p:cNvPr>
          <p:cNvSpPr>
            <a:spLocks noGrp="1"/>
          </p:cNvSpPr>
          <p:nvPr>
            <p:ph type="body" sz="quarter" idx="11"/>
          </p:nvPr>
        </p:nvSpPr>
        <p:spPr/>
        <p:txBody>
          <a:bodyPr anchor="t"/>
          <a:lstStyle/>
          <a:p>
            <a:pPr>
              <a:lnSpc>
                <a:spcPts val="2400"/>
              </a:lnSpc>
            </a:pPr>
            <a:r>
              <a:rPr lang="sl-SI" sz="1800" dirty="0">
                <a:latin typeface="Helvetica"/>
                <a:cs typeface="Helvetica"/>
              </a:rPr>
              <a:t>Kot del koraka izobraževanja pri izvajanju dobrih praks NEPSI smo v NEPSI razvili nabor izobraževalnih virov. </a:t>
            </a:r>
          </a:p>
          <a:p>
            <a:pPr>
              <a:lnSpc>
                <a:spcPts val="2400"/>
              </a:lnSpc>
            </a:pPr>
            <a:r>
              <a:rPr lang="sl-SI" sz="1800" dirty="0">
                <a:latin typeface="Helvetica"/>
                <a:cs typeface="Helvetica"/>
              </a:rPr>
              <a:t>Vsak paket za usposabljanje PowerPoint pokriva temo, ki je pomembna za delavce v vseh panogah, ki uporabljajo materiale, ki vsebujejo kristalni kremen. Paketi zagotavljajo informacije o tveganjih izpostavljenosti prahu, povezanih s temo, ter dobrih praksah in ukrepih, ki so na voljo za njihovo zmanjšanje. Namen usposabljanja je obveščati in izobraževati delavce, da bi jim pomagali pri učinkoviti uporabi ukrepov za obvladovanje in zmanjšali njihovo izpostavljenost prostemu kristalnemu kremenu na delovnem mestu.</a:t>
            </a:r>
          </a:p>
          <a:p>
            <a:pPr>
              <a:lnSpc>
                <a:spcPts val="2400"/>
              </a:lnSpc>
            </a:pPr>
            <a:r>
              <a:rPr lang="sl-SI" sz="1800" dirty="0">
                <a:latin typeface="Helvetica"/>
                <a:cs typeface="Helvetica"/>
              </a:rPr>
              <a:t>S prazno predlogo in oznakami za vstavljanje v ta paket za usposabljanje po potrebi dodajte informacije.</a:t>
            </a:r>
          </a:p>
        </p:txBody>
      </p:sp>
    </p:spTree>
    <p:extLst>
      <p:ext uri="{BB962C8B-B14F-4D97-AF65-F5344CB8AC3E}">
        <p14:creationId xmlns:p14="http://schemas.microsoft.com/office/powerpoint/2010/main" val="976768294"/>
      </p:ext>
    </p:extLst>
  </p:cSld>
  <p:clrMapOvr>
    <a:masterClrMapping/>
  </p:clrMapOvr>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FEA709F-2BB7-4845-8773-7B61985F5DB2}"/>
              </a:ext>
            </a:extLst>
          </p:cNvPr>
          <p:cNvSpPr>
            <a:spLocks noGrp="1"/>
          </p:cNvSpPr>
          <p:nvPr>
            <p:ph type="body" sz="quarter" idx="10"/>
          </p:nvPr>
        </p:nvSpPr>
        <p:spPr/>
        <p:txBody>
          <a:bodyPr/>
          <a:lstStyle/>
          <a:p>
            <a:pPr>
              <a:lnSpc>
                <a:spcPct val="100000"/>
              </a:lnSpc>
            </a:pPr>
            <a:r>
              <a:rPr lang="sl" sz="2800" b="1" i="0" strike="noStrike" cap="none" spc="0" baseline="0">
                <a:solidFill>
                  <a:srgbClr val="F6A317"/>
                </a:solidFill>
                <a:effectLst/>
                <a:latin typeface="Helvetica"/>
                <a:ea typeface="Helvetica"/>
                <a:cs typeface="Helvetica"/>
              </a:rPr>
              <a:t>NE POZABITE</a:t>
            </a:r>
          </a:p>
        </p:txBody>
      </p:sp>
      <p:sp>
        <p:nvSpPr>
          <p:cNvPr id="7" name="Text Placeholder 2">
            <a:extLst>
              <a:ext uri="{FF2B5EF4-FFF2-40B4-BE49-F238E27FC236}">
                <a16:creationId xmlns:a16="http://schemas.microsoft.com/office/drawing/2014/main" id="{11EB7C82-4052-B846-89A4-42945DBEBA56}"/>
              </a:ext>
            </a:extLst>
          </p:cNvPr>
          <p:cNvSpPr txBox="1">
            <a:spLocks noGrp="1"/>
          </p:cNvSpPr>
          <p:nvPr>
            <p:ph type="body" sz="quarter" idx="11"/>
          </p:nvPr>
        </p:nvSpPr>
        <p:spPr>
          <a:prstGeom prst="rect">
            <a:avLst/>
          </a:prstGeom>
        </p:spPr>
        <p:txBody>
          <a:bodyPr/>
          <a:lstStyle>
            <a:lvl1pPr marL="0" indent="0" algn="l" defTabSz="914400" rtl="0" eaLnBrk="1" latinLnBrk="0" hangingPunct="1">
              <a:lnSpc>
                <a:spcPct val="90000"/>
              </a:lnSpc>
              <a:spcBef>
                <a:spcPts val="1000"/>
              </a:spcBef>
              <a:buFontTx/>
              <a:buNone/>
              <a:defRPr sz="1400" b="0" i="0" kern="1200">
                <a:solidFill>
                  <a:schemeClr val="bg1"/>
                </a:solidFill>
                <a:latin typeface="Helvetica"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ts val="2400"/>
              </a:lnSpc>
            </a:pPr>
            <a:r>
              <a:rPr lang="sl" sz="1800" b="0" i="0" strike="noStrike" cap="none" spc="0" baseline="0">
                <a:solidFill>
                  <a:srgbClr val="000000"/>
                </a:solidFill>
                <a:effectLst/>
                <a:latin typeface="Helvetica"/>
                <a:ea typeface="Helvetica"/>
                <a:cs typeface="Helvetica"/>
              </a:rPr>
              <a:t>Informacije v tej datoteki PowerPoint za usposabljanje so svetovalne po naravi in informativne po vsebini. To ni standard ali predpis in ne ustvarja novih pravnih obveznosti ter ne spreminja obstoječih obveznosti, ki jih določajo zdravstvena zakonodaja in predpisi.</a:t>
            </a:r>
          </a:p>
        </p:txBody>
      </p:sp>
    </p:spTree>
    <p:extLst>
      <p:ext uri="{BB962C8B-B14F-4D97-AF65-F5344CB8AC3E}">
        <p14:creationId xmlns:p14="http://schemas.microsoft.com/office/powerpoint/2010/main" val="1714423597"/>
      </p:ext>
    </p:extLst>
  </p:cSld>
  <p:clrMapOvr>
    <a:masterClrMapping/>
  </p:clrMapOvr>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78393A7-7F64-45CE-B402-5FAFC6475E47}"/>
              </a:ext>
            </a:extLst>
          </p:cNvPr>
          <p:cNvSpPr>
            <a:spLocks noGrp="1"/>
          </p:cNvSpPr>
          <p:nvPr>
            <p:ph type="body" sz="quarter" idx="10"/>
          </p:nvPr>
        </p:nvSpPr>
        <p:spPr/>
        <p:txBody>
          <a:bodyPr/>
          <a:lstStyle/>
          <a:p>
            <a:pPr>
              <a:lnSpc>
                <a:spcPct val="100000"/>
              </a:lnSpc>
            </a:pPr>
            <a:r>
              <a:rPr lang="sl" sz="2800" b="1" i="0" strike="noStrike" cap="none" spc="0" baseline="0">
                <a:solidFill>
                  <a:srgbClr val="F6A317"/>
                </a:solidFill>
                <a:effectLst/>
                <a:latin typeface="Helvetica"/>
                <a:ea typeface="Helvetica"/>
                <a:cs typeface="Helvetica"/>
              </a:rPr>
              <a:t>UVOD</a:t>
            </a:r>
          </a:p>
        </p:txBody>
      </p:sp>
      <p:sp>
        <p:nvSpPr>
          <p:cNvPr id="3" name="Text Placeholder 2">
            <a:extLst>
              <a:ext uri="{FF2B5EF4-FFF2-40B4-BE49-F238E27FC236}">
                <a16:creationId xmlns:a16="http://schemas.microsoft.com/office/drawing/2014/main" id="{2A7895A4-A370-4F49-96A1-B01D9EBAEF69}"/>
              </a:ext>
            </a:extLst>
          </p:cNvPr>
          <p:cNvSpPr>
            <a:spLocks noGrp="1"/>
          </p:cNvSpPr>
          <p:nvPr>
            <p:ph type="body" sz="quarter" idx="11"/>
          </p:nvPr>
        </p:nvSpPr>
        <p:spPr>
          <a:xfrm>
            <a:off x="777242" y="2362676"/>
            <a:ext cx="5664197" cy="3682369"/>
          </a:xfrm>
        </p:spPr>
        <p:txBody>
          <a:bodyPr/>
          <a:lstStyle/>
          <a:p>
            <a:pPr>
              <a:lnSpc>
                <a:spcPts val="2400"/>
              </a:lnSpc>
              <a:spcBef>
                <a:spcPts val="600"/>
              </a:spcBef>
            </a:pPr>
            <a:r>
              <a:rPr lang="sl" sz="1800" b="1" i="0" strike="noStrike" cap="none" spc="0" baseline="0" dirty="0">
                <a:solidFill>
                  <a:srgbClr val="000000"/>
                </a:solidFill>
                <a:effectLst/>
                <a:latin typeface="Helvetica"/>
                <a:ea typeface="Helvetica"/>
                <a:cs typeface="Helvetica"/>
              </a:rPr>
              <a:t>Pomembno je, da se naučite zaščititi pred nevarnostmi, povezanimi z delom.</a:t>
            </a:r>
          </a:p>
          <a:p>
            <a:pPr>
              <a:lnSpc>
                <a:spcPts val="2400"/>
              </a:lnSpc>
              <a:spcBef>
                <a:spcPts val="600"/>
              </a:spcBef>
            </a:pPr>
            <a:r>
              <a:rPr lang="sl" sz="1800" b="0" i="0" strike="noStrike" cap="none" spc="0" baseline="0" dirty="0">
                <a:solidFill>
                  <a:srgbClr val="000000"/>
                </a:solidFill>
                <a:effectLst/>
                <a:latin typeface="Helvetica"/>
                <a:ea typeface="Helvetica"/>
                <a:cs typeface="Helvetica"/>
              </a:rPr>
              <a:t>S to datoteko PowerPoint za usposabljanje se boste naučili naslednje:</a:t>
            </a:r>
          </a:p>
          <a:p>
            <a:pPr marL="285750" indent="-285750">
              <a:lnSpc>
                <a:spcPts val="2400"/>
              </a:lnSpc>
              <a:spcBef>
                <a:spcPts val="600"/>
              </a:spcBef>
              <a:buFont typeface="Arial" panose="020B0604020202020204" pitchFamily="34" charset="0"/>
              <a:buChar char="•"/>
            </a:pPr>
            <a:r>
              <a:rPr lang="sl" sz="1800" b="0" i="0" strike="noStrike" cap="none" spc="0" baseline="0" dirty="0">
                <a:solidFill>
                  <a:srgbClr val="000000"/>
                </a:solidFill>
                <a:effectLst/>
                <a:latin typeface="Helvetica"/>
                <a:ea typeface="Helvetica"/>
                <a:cs typeface="Helvetica"/>
              </a:rPr>
              <a:t>Katera so zdravstvena tveganja pri visokoenergijskih industrijskih procesih, ki lahko povzročijo zdravju škodljivo izpostavljenost prahu s prostim kristalnim kremenom</a:t>
            </a:r>
          </a:p>
          <a:p>
            <a:pPr marL="285750" indent="-285750">
              <a:lnSpc>
                <a:spcPts val="2400"/>
              </a:lnSpc>
              <a:spcBef>
                <a:spcPts val="600"/>
              </a:spcBef>
              <a:buFont typeface="Arial" panose="020B0604020202020204" pitchFamily="34" charset="0"/>
              <a:buChar char="•"/>
            </a:pPr>
            <a:r>
              <a:rPr lang="sl" sz="1800" b="0" i="0" strike="noStrike" cap="none" spc="0" baseline="0" dirty="0">
                <a:solidFill>
                  <a:srgbClr val="000000"/>
                </a:solidFill>
                <a:effectLst/>
                <a:latin typeface="Helvetica"/>
                <a:ea typeface="Helvetica"/>
                <a:cs typeface="Helvetica"/>
              </a:rPr>
              <a:t>Dobre prakse za rezanje in grobo ter fino brušenje</a:t>
            </a:r>
          </a:p>
          <a:p>
            <a:pPr marL="285750" indent="-285750">
              <a:lnSpc>
                <a:spcPts val="2400"/>
              </a:lnSpc>
              <a:spcBef>
                <a:spcPts val="600"/>
              </a:spcBef>
              <a:buFont typeface="Arial" panose="020B0604020202020204" pitchFamily="34" charset="0"/>
              <a:buChar char="•"/>
            </a:pPr>
            <a:r>
              <a:rPr lang="sl" sz="1800" b="0" i="0" strike="noStrike" cap="none" spc="0" baseline="0" dirty="0">
                <a:solidFill>
                  <a:srgbClr val="FF0000"/>
                </a:solidFill>
                <a:effectLst/>
                <a:latin typeface="Helvetica"/>
                <a:ea typeface="Helvetica"/>
                <a:cs typeface="Helvetica"/>
              </a:rPr>
              <a:t>Predavateljevo besedilo – če ste dodali stran po meri, vstavite kratek pregled gradiva za kontekst</a:t>
            </a:r>
          </a:p>
          <a:p>
            <a:pPr marL="285750" indent="-285750">
              <a:lnSpc>
                <a:spcPts val="2400"/>
              </a:lnSpc>
              <a:spcBef>
                <a:spcPts val="600"/>
              </a:spcBef>
              <a:buFont typeface="Arial" panose="020B0604020202020204" pitchFamily="34" charset="0"/>
              <a:buChar char="•"/>
            </a:pPr>
            <a:endParaRPr lang="en-US" sz="1800" dirty="0"/>
          </a:p>
        </p:txBody>
      </p:sp>
      <p:pic>
        <p:nvPicPr>
          <p:cNvPr id="7" name="Picture Placeholder 6">
            <a:extLst>
              <a:ext uri="{FF2B5EF4-FFF2-40B4-BE49-F238E27FC236}">
                <a16:creationId xmlns:a16="http://schemas.microsoft.com/office/drawing/2014/main" id="{E162198D-79DB-734C-87A2-ABD95B552A4E}"/>
              </a:ext>
            </a:extLst>
          </p:cNvPr>
          <p:cNvPicPr>
            <a:picLocks noGrp="1" noChangeAspect="1"/>
          </p:cNvPicPr>
          <p:nvPr>
            <p:ph type="pic" sz="quarter" idx="12"/>
          </p:nvPr>
        </p:nvPicPr>
        <p:blipFill>
          <a:blip r:embed="rId3" cstate="print">
            <a:extLst>
              <a:ext uri="{28A0092B-C50C-407E-A947-70E740481C1C}">
                <a14:useLocalDpi xmlns:a14="http://schemas.microsoft.com/office/drawing/2010/main"/>
              </a:ext>
            </a:extLst>
          </a:blip>
          <a:srcRect l="5869" r="5869"/>
          <a:stretch>
            <a:fillRect/>
          </a:stretch>
        </p:blipFill>
        <p:spPr>
          <a:prstGeom prst="rect">
            <a:avLst/>
          </a:prstGeom>
        </p:spPr>
      </p:pic>
    </p:spTree>
    <p:extLst>
      <p:ext uri="{BB962C8B-B14F-4D97-AF65-F5344CB8AC3E}">
        <p14:creationId xmlns:p14="http://schemas.microsoft.com/office/powerpoint/2010/main" val="3893234717"/>
      </p:ext>
    </p:extLst>
  </p:cSld>
  <p:clrMapOvr>
    <a:masterClrMapping/>
  </p:clrMapOvr>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7365DD5F-04E6-6D4E-A885-E2746522BBFE}"/>
              </a:ext>
            </a:extLst>
          </p:cNvPr>
          <p:cNvSpPr>
            <a:spLocks noGrp="1"/>
          </p:cNvSpPr>
          <p:nvPr>
            <p:ph type="body" sz="quarter" idx="10"/>
          </p:nvPr>
        </p:nvSpPr>
        <p:spPr>
          <a:xfrm>
            <a:off x="777244" y="1640901"/>
            <a:ext cx="4728581" cy="1064204"/>
          </a:xfrm>
        </p:spPr>
        <p:txBody>
          <a:bodyPr/>
          <a:lstStyle/>
          <a:p>
            <a:pPr>
              <a:lnSpc>
                <a:spcPct val="100000"/>
              </a:lnSpc>
            </a:pPr>
            <a:r>
              <a:rPr lang="sl" sz="2800" b="1" i="0" strike="noStrike" cap="none" spc="0" baseline="0" dirty="0">
                <a:solidFill>
                  <a:srgbClr val="F6A317"/>
                </a:solidFill>
                <a:effectLst/>
                <a:latin typeface="Helvetica"/>
                <a:ea typeface="Helvetica"/>
                <a:cs typeface="Helvetica"/>
              </a:rPr>
              <a:t>TEHNIKE ZA OBVLADOVANJE PRAHU</a:t>
            </a:r>
          </a:p>
        </p:txBody>
      </p:sp>
      <p:sp>
        <p:nvSpPr>
          <p:cNvPr id="3" name="Text Placeholder 2">
            <a:extLst>
              <a:ext uri="{FF2B5EF4-FFF2-40B4-BE49-F238E27FC236}">
                <a16:creationId xmlns:a16="http://schemas.microsoft.com/office/drawing/2014/main" id="{A7CCF503-854B-AB4F-95DE-9FA9D3D5EB19}"/>
              </a:ext>
            </a:extLst>
          </p:cNvPr>
          <p:cNvSpPr>
            <a:spLocks noGrp="1"/>
          </p:cNvSpPr>
          <p:nvPr>
            <p:ph type="body" sz="quarter" idx="11"/>
          </p:nvPr>
        </p:nvSpPr>
        <p:spPr>
          <a:xfrm>
            <a:off x="777243" y="2719864"/>
            <a:ext cx="4594857" cy="3682369"/>
          </a:xfrm>
        </p:spPr>
        <p:txBody>
          <a:bodyPr/>
          <a:lstStyle/>
          <a:p>
            <a:pPr>
              <a:lnSpc>
                <a:spcPts val="2400"/>
              </a:lnSpc>
            </a:pPr>
            <a:r>
              <a:rPr lang="sl" sz="1800" b="0" i="0" strike="noStrike" cap="none" spc="0" baseline="0">
                <a:solidFill>
                  <a:srgbClr val="000000"/>
                </a:solidFill>
                <a:effectLst/>
                <a:latin typeface="Helvetica"/>
                <a:ea typeface="Helvetica"/>
                <a:cs typeface="Helvetica"/>
              </a:rPr>
              <a:t>Postopke rezanja in grobega ter finega brušenja je mogoče obvladovati s petimi glavnimi tehnikami za obvladovanje prahu.</a:t>
            </a:r>
          </a:p>
        </p:txBody>
      </p:sp>
      <p:pic>
        <p:nvPicPr>
          <p:cNvPr id="22" name="Picture 21" descr="A screenshot of a cell phone&#10;&#10;Description automatically generated">
            <a:extLst>
              <a:ext uri="{FF2B5EF4-FFF2-40B4-BE49-F238E27FC236}">
                <a16:creationId xmlns:a16="http://schemas.microsoft.com/office/drawing/2014/main" id="{0C3E95A4-9A8B-C446-91F2-E49E43E8E5E4}"/>
              </a:ext>
            </a:extLst>
          </p:cNvPr>
          <p:cNvPicPr>
            <a:picLocks noChangeAspect="1"/>
          </p:cNvPicPr>
          <p:nvPr/>
        </p:nvPicPr>
        <p:blipFill>
          <a:blip r:embed="rId3"/>
          <a:srcRect l="6858" t="62670" r="77165" b="13177"/>
          <a:stretch>
            <a:fillRect/>
          </a:stretch>
        </p:blipFill>
        <p:spPr>
          <a:xfrm>
            <a:off x="8647437" y="3330000"/>
            <a:ext cx="1073251" cy="1043870"/>
          </a:xfrm>
          <a:prstGeom prst="rect">
            <a:avLst/>
          </a:prstGeom>
        </p:spPr>
      </p:pic>
      <p:pic>
        <p:nvPicPr>
          <p:cNvPr id="23" name="Picture 22" descr="A screenshot of a cell phone&#10;&#10;Description automatically generated">
            <a:extLst>
              <a:ext uri="{FF2B5EF4-FFF2-40B4-BE49-F238E27FC236}">
                <a16:creationId xmlns:a16="http://schemas.microsoft.com/office/drawing/2014/main" id="{9B7D87F1-9332-954A-A5D9-C33622B8DADE}"/>
              </a:ext>
            </a:extLst>
          </p:cNvPr>
          <p:cNvPicPr>
            <a:picLocks noChangeAspect="1"/>
          </p:cNvPicPr>
          <p:nvPr/>
        </p:nvPicPr>
        <p:blipFill>
          <a:blip r:embed="rId3"/>
          <a:srcRect l="32512" t="34616" r="51513" b="40760"/>
          <a:stretch>
            <a:fillRect/>
          </a:stretch>
        </p:blipFill>
        <p:spPr>
          <a:xfrm>
            <a:off x="8647438" y="1640901"/>
            <a:ext cx="1073250" cy="1064204"/>
          </a:xfrm>
          <a:prstGeom prst="rect">
            <a:avLst/>
          </a:prstGeom>
        </p:spPr>
      </p:pic>
      <p:pic>
        <p:nvPicPr>
          <p:cNvPr id="24" name="Picture 23" descr="A screenshot of a cell phone&#10;&#10;Description automatically generated">
            <a:extLst>
              <a:ext uri="{FF2B5EF4-FFF2-40B4-BE49-F238E27FC236}">
                <a16:creationId xmlns:a16="http://schemas.microsoft.com/office/drawing/2014/main" id="{2CA8A33C-FD5E-B444-8C1C-47CBB24481C4}"/>
              </a:ext>
            </a:extLst>
          </p:cNvPr>
          <p:cNvPicPr>
            <a:picLocks noChangeAspect="1"/>
          </p:cNvPicPr>
          <p:nvPr/>
        </p:nvPicPr>
        <p:blipFill>
          <a:blip r:embed="rId3"/>
          <a:srcRect l="7057" t="9146" r="76967" b="66230"/>
          <a:stretch>
            <a:fillRect/>
          </a:stretch>
        </p:blipFill>
        <p:spPr>
          <a:xfrm>
            <a:off x="5365058" y="3330000"/>
            <a:ext cx="1073250" cy="1064204"/>
          </a:xfrm>
          <a:prstGeom prst="rect">
            <a:avLst/>
          </a:prstGeom>
        </p:spPr>
      </p:pic>
      <p:pic>
        <p:nvPicPr>
          <p:cNvPr id="25" name="Picture 24" descr="A screenshot of a cell phone&#10;&#10;Description automatically generated">
            <a:extLst>
              <a:ext uri="{FF2B5EF4-FFF2-40B4-BE49-F238E27FC236}">
                <a16:creationId xmlns:a16="http://schemas.microsoft.com/office/drawing/2014/main" id="{4D3CBCD3-466E-3941-AEC0-CA76380AA81B}"/>
              </a:ext>
            </a:extLst>
          </p:cNvPr>
          <p:cNvPicPr>
            <a:picLocks noChangeAspect="1"/>
          </p:cNvPicPr>
          <p:nvPr/>
        </p:nvPicPr>
        <p:blipFill>
          <a:blip r:embed="rId3">
            <a:alphaModFix/>
          </a:blip>
          <a:srcRect l="57729" t="62602" r="26295" b="13245"/>
          <a:stretch>
            <a:fillRect/>
          </a:stretch>
        </p:blipFill>
        <p:spPr>
          <a:xfrm>
            <a:off x="5383925" y="1679231"/>
            <a:ext cx="1073250" cy="1043870"/>
          </a:xfrm>
          <a:prstGeom prst="rect">
            <a:avLst/>
          </a:prstGeom>
        </p:spPr>
      </p:pic>
      <p:pic>
        <p:nvPicPr>
          <p:cNvPr id="26" name="Picture 25" descr="A screenshot of a cell phone&#10;&#10;Description automatically generated">
            <a:extLst>
              <a:ext uri="{FF2B5EF4-FFF2-40B4-BE49-F238E27FC236}">
                <a16:creationId xmlns:a16="http://schemas.microsoft.com/office/drawing/2014/main" id="{926DD331-3F86-474B-8334-16415F3C1E29}"/>
              </a:ext>
            </a:extLst>
          </p:cNvPr>
          <p:cNvPicPr>
            <a:picLocks noChangeAspect="1"/>
          </p:cNvPicPr>
          <p:nvPr/>
        </p:nvPicPr>
        <p:blipFill>
          <a:blip r:embed="rId3"/>
          <a:srcRect l="58184" t="9878" r="26749" b="66739"/>
          <a:stretch>
            <a:fillRect/>
          </a:stretch>
        </p:blipFill>
        <p:spPr>
          <a:xfrm>
            <a:off x="5395588" y="4852473"/>
            <a:ext cx="1012189" cy="1010607"/>
          </a:xfrm>
          <a:prstGeom prst="rect">
            <a:avLst/>
          </a:prstGeom>
        </p:spPr>
      </p:pic>
      <p:sp>
        <p:nvSpPr>
          <p:cNvPr id="27" name="TextBox 26">
            <a:extLst>
              <a:ext uri="{FF2B5EF4-FFF2-40B4-BE49-F238E27FC236}">
                <a16:creationId xmlns:a16="http://schemas.microsoft.com/office/drawing/2014/main" id="{A69E7720-2E41-7D45-853A-A06F5B694215}"/>
              </a:ext>
            </a:extLst>
          </p:cNvPr>
          <p:cNvSpPr txBox="1"/>
          <p:nvPr/>
        </p:nvSpPr>
        <p:spPr>
          <a:xfrm>
            <a:off x="6579514" y="1702138"/>
            <a:ext cx="2134063" cy="1479758"/>
          </a:xfrm>
          <a:prstGeom prst="rect">
            <a:avLst/>
          </a:prstGeom>
          <a:noFill/>
        </p:spPr>
        <p:txBody>
          <a:bodyPr wrap="square" rtlCol="0">
            <a:spAutoFit/>
          </a:bodyPr>
          <a:lstStyle/>
          <a:p>
            <a:pPr>
              <a:spcAft>
                <a:spcPts val="300"/>
              </a:spcAft>
            </a:pPr>
            <a:r>
              <a:rPr lang="sl" sz="1050" b="1" i="0" strike="noStrike" cap="none" spc="50" baseline="0">
                <a:solidFill>
                  <a:srgbClr val="EF9A2E"/>
                </a:solidFill>
                <a:effectLst/>
                <a:latin typeface="Futura Medium"/>
                <a:ea typeface="Futura Medium"/>
                <a:cs typeface="Futura Medium"/>
              </a:rPr>
              <a:t>HIGIENA/POSPRAVLJANJE</a:t>
            </a:r>
          </a:p>
          <a:p>
            <a:r>
              <a:rPr lang="sl" sz="1200" b="0" i="0" strike="noStrike" cap="none" spc="0" baseline="0">
                <a:solidFill>
                  <a:srgbClr val="000000"/>
                </a:solidFill>
                <a:effectLst/>
                <a:latin typeface="Calibri"/>
                <a:ea typeface="Calibri"/>
                <a:cs typeface="Calibri"/>
              </a:rPr>
              <a:t>Pranje delovnih oblačil in sesanje prahu, ki nastane pri procesih, prepreči postopno nabiranje prahu – le čist delovni prostor je tudi varen</a:t>
            </a:r>
          </a:p>
          <a:p>
            <a:endParaRPr lang="en-US"/>
          </a:p>
        </p:txBody>
      </p:sp>
      <p:sp>
        <p:nvSpPr>
          <p:cNvPr id="28" name="TextBox 27">
            <a:extLst>
              <a:ext uri="{FF2B5EF4-FFF2-40B4-BE49-F238E27FC236}">
                <a16:creationId xmlns:a16="http://schemas.microsoft.com/office/drawing/2014/main" id="{3FE44123-8ABF-2E4F-9FE1-EFCB72E5C393}"/>
              </a:ext>
            </a:extLst>
          </p:cNvPr>
          <p:cNvSpPr txBox="1"/>
          <p:nvPr/>
        </p:nvSpPr>
        <p:spPr>
          <a:xfrm>
            <a:off x="6579514" y="3330000"/>
            <a:ext cx="2134063" cy="1517897"/>
          </a:xfrm>
          <a:prstGeom prst="rect">
            <a:avLst/>
          </a:prstGeom>
          <a:noFill/>
        </p:spPr>
        <p:txBody>
          <a:bodyPr wrap="square" rtlCol="0">
            <a:spAutoFit/>
          </a:bodyPr>
          <a:lstStyle/>
          <a:p>
            <a:pPr>
              <a:spcAft>
                <a:spcPts val="300"/>
              </a:spcAft>
            </a:pPr>
            <a:r>
              <a:rPr lang="sl" sz="1050" b="1" i="0" strike="noStrike" cap="none" spc="50" baseline="0">
                <a:solidFill>
                  <a:srgbClr val="EF9A2E"/>
                </a:solidFill>
                <a:effectLst/>
                <a:latin typeface="Futura Medium"/>
                <a:ea typeface="Futura Medium"/>
                <a:cs typeface="Futura Medium"/>
              </a:rPr>
              <a:t>OHIŠJE</a:t>
            </a:r>
          </a:p>
          <a:p>
            <a:pPr>
              <a:spcAft>
                <a:spcPts val="300"/>
              </a:spcAft>
            </a:pPr>
            <a:r>
              <a:rPr lang="sl" sz="1200" b="0" i="0" strike="noStrike" cap="none" spc="0" baseline="0">
                <a:solidFill>
                  <a:srgbClr val="000000"/>
                </a:solidFill>
                <a:effectLst/>
                <a:latin typeface="Calibri"/>
                <a:ea typeface="Calibri"/>
                <a:cs typeface="Calibri"/>
              </a:rPr>
              <a:t>Izvajanje proizvodnih procesov, kjer nastaja prosti kristalni kremen, v zaprtih ohišjih preprečuje izpostavljenost prahu pri izvoru</a:t>
            </a:r>
          </a:p>
          <a:p>
            <a:pPr>
              <a:spcAft>
                <a:spcPts val="300"/>
              </a:spcAft>
            </a:pPr>
            <a:endParaRPr lang="en-US"/>
          </a:p>
        </p:txBody>
      </p:sp>
      <p:sp>
        <p:nvSpPr>
          <p:cNvPr id="29" name="TextBox 28">
            <a:extLst>
              <a:ext uri="{FF2B5EF4-FFF2-40B4-BE49-F238E27FC236}">
                <a16:creationId xmlns:a16="http://schemas.microsoft.com/office/drawing/2014/main" id="{4CE28E2B-582D-844D-B4B1-C0DEBFF6DE89}"/>
              </a:ext>
            </a:extLst>
          </p:cNvPr>
          <p:cNvSpPr txBox="1"/>
          <p:nvPr/>
        </p:nvSpPr>
        <p:spPr>
          <a:xfrm>
            <a:off x="6579515" y="4852474"/>
            <a:ext cx="2134063" cy="1678077"/>
          </a:xfrm>
          <a:prstGeom prst="rect">
            <a:avLst/>
          </a:prstGeom>
          <a:noFill/>
        </p:spPr>
        <p:txBody>
          <a:bodyPr wrap="square" rtlCol="0">
            <a:spAutoFit/>
          </a:bodyPr>
          <a:lstStyle/>
          <a:p>
            <a:pPr>
              <a:spcAft>
                <a:spcPts val="300"/>
              </a:spcAft>
            </a:pPr>
            <a:r>
              <a:rPr lang="sl" sz="1050" b="1" i="0" strike="noStrike" cap="none" spc="50" baseline="0">
                <a:solidFill>
                  <a:srgbClr val="EF9A2E"/>
                </a:solidFill>
                <a:effectLst/>
                <a:latin typeface="Futura Medium"/>
                <a:ea typeface="Futura Medium"/>
                <a:cs typeface="Futura Medium"/>
              </a:rPr>
              <a:t>ODVAJANJE/PREZRAČEVANJE</a:t>
            </a:r>
          </a:p>
          <a:p>
            <a:pPr>
              <a:spcAft>
                <a:spcPts val="300"/>
              </a:spcAft>
            </a:pPr>
            <a:r>
              <a:rPr lang="sl" sz="1200" b="0" i="0" strike="noStrike" cap="none" spc="0" baseline="0">
                <a:solidFill>
                  <a:srgbClr val="000000"/>
                </a:solidFill>
                <a:effectLst/>
                <a:latin typeface="Calibri"/>
                <a:ea typeface="Calibri"/>
                <a:cs typeface="Calibri"/>
              </a:rPr>
              <a:t>Zajemanje prostega kristalnega kremena pri viru, preden smo mu izpostavljeni, in nadomeščanje onesnaženega zraka s čistim.</a:t>
            </a:r>
          </a:p>
          <a:p>
            <a:endParaRPr lang="en-US"/>
          </a:p>
        </p:txBody>
      </p:sp>
      <p:sp>
        <p:nvSpPr>
          <p:cNvPr id="30" name="TextBox 29">
            <a:extLst>
              <a:ext uri="{FF2B5EF4-FFF2-40B4-BE49-F238E27FC236}">
                <a16:creationId xmlns:a16="http://schemas.microsoft.com/office/drawing/2014/main" id="{D52B33F1-1E77-A14B-80D0-0990CE15EC23}"/>
              </a:ext>
            </a:extLst>
          </p:cNvPr>
          <p:cNvSpPr txBox="1"/>
          <p:nvPr/>
        </p:nvSpPr>
        <p:spPr>
          <a:xfrm>
            <a:off x="9787266" y="3330000"/>
            <a:ext cx="2134062" cy="1662821"/>
          </a:xfrm>
          <a:prstGeom prst="rect">
            <a:avLst/>
          </a:prstGeom>
          <a:noFill/>
        </p:spPr>
        <p:txBody>
          <a:bodyPr wrap="square" rtlCol="0">
            <a:spAutoFit/>
          </a:bodyPr>
          <a:lstStyle/>
          <a:p>
            <a:pPr>
              <a:spcAft>
                <a:spcPts val="300"/>
              </a:spcAft>
            </a:pPr>
            <a:r>
              <a:rPr lang="sl" sz="1050" b="1" i="0" strike="noStrike" cap="none" spc="50" baseline="0" dirty="0">
                <a:solidFill>
                  <a:srgbClr val="EF9A2E"/>
                </a:solidFill>
                <a:effectLst/>
                <a:latin typeface="Futura Medium"/>
                <a:ea typeface="Futura Medium"/>
                <a:cs typeface="Futura Medium"/>
              </a:rPr>
              <a:t>ZAŠČITNA OPREMA</a:t>
            </a:r>
          </a:p>
          <a:p>
            <a:r>
              <a:rPr lang="sl" sz="1200" b="0" i="0" strike="noStrike" cap="none" spc="0" baseline="0" dirty="0">
                <a:solidFill>
                  <a:srgbClr val="000000"/>
                </a:solidFill>
                <a:effectLst/>
                <a:latin typeface="Calibri"/>
                <a:ea typeface="Calibri"/>
                <a:cs typeface="Calibri"/>
              </a:rPr>
              <a:t>Osebna zaščitna oprema (npr. obrazne maske) ščiti delavce pred prahom, ko vsi drugi ukrepi za obvladovanje prahu ne zadoščajo za omejevanje tveganj izpostavljenosti</a:t>
            </a:r>
          </a:p>
          <a:p>
            <a:endParaRPr lang="en-US" dirty="0"/>
          </a:p>
        </p:txBody>
      </p:sp>
      <p:sp>
        <p:nvSpPr>
          <p:cNvPr id="31" name="TextBox 30">
            <a:extLst>
              <a:ext uri="{FF2B5EF4-FFF2-40B4-BE49-F238E27FC236}">
                <a16:creationId xmlns:a16="http://schemas.microsoft.com/office/drawing/2014/main" id="{C01142F5-C396-4C4A-89C4-3CDB4B95FD27}"/>
              </a:ext>
            </a:extLst>
          </p:cNvPr>
          <p:cNvSpPr txBox="1"/>
          <p:nvPr/>
        </p:nvSpPr>
        <p:spPr>
          <a:xfrm>
            <a:off x="9787266" y="1679231"/>
            <a:ext cx="2134062" cy="1334833"/>
          </a:xfrm>
          <a:prstGeom prst="rect">
            <a:avLst/>
          </a:prstGeom>
          <a:noFill/>
        </p:spPr>
        <p:txBody>
          <a:bodyPr wrap="square" rtlCol="0">
            <a:spAutoFit/>
          </a:bodyPr>
          <a:lstStyle/>
          <a:p>
            <a:pPr>
              <a:spcAft>
                <a:spcPts val="300"/>
              </a:spcAft>
            </a:pPr>
            <a:r>
              <a:rPr lang="sl" sz="1050" b="1" i="0" strike="noStrike" cap="none" spc="50" baseline="0">
                <a:solidFill>
                  <a:srgbClr val="EF9A2E"/>
                </a:solidFill>
                <a:effectLst/>
                <a:latin typeface="Futura Medium"/>
                <a:ea typeface="Futura Medium"/>
                <a:cs typeface="Futura Medium"/>
              </a:rPr>
              <a:t>VODA</a:t>
            </a:r>
          </a:p>
          <a:p>
            <a:pPr>
              <a:spcAft>
                <a:spcPts val="300"/>
              </a:spcAft>
            </a:pPr>
            <a:r>
              <a:rPr lang="sl" sz="1200" b="0" i="0" strike="noStrike" cap="none" spc="0" baseline="0">
                <a:solidFill>
                  <a:srgbClr val="000000"/>
                </a:solidFill>
                <a:effectLst/>
                <a:latin typeface="Calibri"/>
                <a:ea typeface="Calibri"/>
                <a:cs typeface="Calibri"/>
              </a:rPr>
              <a:t>Vzdrževanje stalne omočenosti procesov preprečuje dvigovanje prahu v zrak, tako da delce vežemo z vodo</a:t>
            </a:r>
          </a:p>
          <a:p>
            <a:pPr>
              <a:spcAft>
                <a:spcPts val="300"/>
              </a:spcAft>
            </a:pPr>
            <a:endParaRPr lang="en-US"/>
          </a:p>
        </p:txBody>
      </p:sp>
    </p:spTree>
    <p:extLst>
      <p:ext uri="{BB962C8B-B14F-4D97-AF65-F5344CB8AC3E}">
        <p14:creationId xmlns:p14="http://schemas.microsoft.com/office/powerpoint/2010/main" val="852496286"/>
      </p:ext>
    </p:extLst>
  </p:cSld>
  <p:clrMapOvr>
    <a:masterClrMapping/>
  </p:clrMapOvr>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78393A7-7F64-45CE-B402-5FAFC6475E47}"/>
              </a:ext>
            </a:extLst>
          </p:cNvPr>
          <p:cNvSpPr>
            <a:spLocks noGrp="1"/>
          </p:cNvSpPr>
          <p:nvPr>
            <p:ph type="body" sz="quarter" idx="10"/>
          </p:nvPr>
        </p:nvSpPr>
        <p:spPr>
          <a:xfrm>
            <a:off x="777245" y="1616076"/>
            <a:ext cx="5453623" cy="850900"/>
          </a:xfrm>
        </p:spPr>
        <p:txBody>
          <a:bodyPr/>
          <a:lstStyle/>
          <a:p>
            <a:pPr>
              <a:lnSpc>
                <a:spcPct val="100000"/>
              </a:lnSpc>
            </a:pPr>
            <a:r>
              <a:rPr lang="sl" sz="2800" b="1" i="0" strike="noStrike" cap="none" spc="0" baseline="0" dirty="0">
                <a:solidFill>
                  <a:srgbClr val="F6A317"/>
                </a:solidFill>
                <a:effectLst/>
                <a:latin typeface="Helvetica"/>
                <a:ea typeface="Helvetica"/>
                <a:cs typeface="Helvetica"/>
              </a:rPr>
              <a:t>TVEGANJA ZARADI TE DEJAVNOSTI</a:t>
            </a:r>
          </a:p>
        </p:txBody>
      </p:sp>
      <p:sp>
        <p:nvSpPr>
          <p:cNvPr id="3" name="Text Placeholder 2">
            <a:extLst>
              <a:ext uri="{FF2B5EF4-FFF2-40B4-BE49-F238E27FC236}">
                <a16:creationId xmlns:a16="http://schemas.microsoft.com/office/drawing/2014/main" id="{2A7895A4-A370-4F49-96A1-B01D9EBAEF69}"/>
              </a:ext>
            </a:extLst>
          </p:cNvPr>
          <p:cNvSpPr>
            <a:spLocks noGrp="1"/>
          </p:cNvSpPr>
          <p:nvPr>
            <p:ph type="body" sz="quarter" idx="11"/>
          </p:nvPr>
        </p:nvSpPr>
        <p:spPr>
          <a:xfrm>
            <a:off x="777244" y="2721600"/>
            <a:ext cx="5453624" cy="2938988"/>
          </a:xfrm>
        </p:spPr>
        <p:txBody>
          <a:bodyPr anchor="t"/>
          <a:lstStyle/>
          <a:p>
            <a:pPr marL="342900" indent="-342900">
              <a:lnSpc>
                <a:spcPts val="2400"/>
              </a:lnSpc>
              <a:buFont typeface="Arial" panose="020B0604020202020204" pitchFamily="34" charset="0"/>
              <a:buChar char="•"/>
            </a:pPr>
            <a:r>
              <a:rPr lang="sl" sz="1800" b="0" i="0" strike="noStrike" cap="none" spc="0" baseline="0" dirty="0">
                <a:solidFill>
                  <a:srgbClr val="000000"/>
                </a:solidFill>
                <a:effectLst/>
                <a:latin typeface="Helvetica"/>
                <a:ea typeface="Helvetica"/>
                <a:cs typeface="Helvetica"/>
              </a:rPr>
              <a:t>Ta dejavnost je lahko zelo prašna</a:t>
            </a:r>
          </a:p>
          <a:p>
            <a:pPr marL="342900" indent="-342900">
              <a:lnSpc>
                <a:spcPts val="2400"/>
              </a:lnSpc>
              <a:buFont typeface="Arial" panose="020B0604020202020204" pitchFamily="34" charset="0"/>
              <a:buChar char="•"/>
            </a:pPr>
            <a:r>
              <a:rPr lang="sl" sz="1800" b="0" i="0" strike="noStrike" cap="none" spc="0" baseline="0" dirty="0">
                <a:solidFill>
                  <a:srgbClr val="000000"/>
                </a:solidFill>
                <a:effectLst/>
                <a:latin typeface="Helvetica"/>
                <a:ea typeface="Helvetica"/>
                <a:cs typeface="Helvetica"/>
              </a:rPr>
              <a:t>Dolgotrajna izpostavljenost visokim ravnem prostega kristalnega kremena lahko povzroči invalidnost zaradi pljučne bolezni</a:t>
            </a:r>
          </a:p>
          <a:p>
            <a:pPr>
              <a:lnSpc>
                <a:spcPts val="2400"/>
              </a:lnSpc>
            </a:pPr>
            <a:r>
              <a:rPr lang="sl" sz="1800" b="0" i="0" strike="noStrike" cap="none" spc="0" baseline="0" dirty="0">
                <a:solidFill>
                  <a:srgbClr val="000000"/>
                </a:solidFill>
                <a:effectLst/>
                <a:latin typeface="Helvetica"/>
                <a:ea typeface="Helvetica"/>
                <a:cs typeface="Helvetica"/>
              </a:rPr>
              <a:t>Pomembno je, da se vsak dan zaščitimo pred izpostavljenostjo temu prahu v zraku. </a:t>
            </a:r>
          </a:p>
          <a:p>
            <a:pPr>
              <a:lnSpc>
                <a:spcPts val="2400"/>
              </a:lnSpc>
            </a:pPr>
            <a:r>
              <a:rPr lang="sl" sz="1800" b="0" i="0" strike="noStrike" cap="none" spc="0" baseline="0" dirty="0">
                <a:solidFill>
                  <a:srgbClr val="000000"/>
                </a:solidFill>
                <a:effectLst/>
                <a:latin typeface="Helvetica"/>
                <a:ea typeface="Helvetica"/>
                <a:cs typeface="Helvetica"/>
              </a:rPr>
              <a:t>Z upoštevanjem dobrih praks danes varujemo svoje zdravje za prihodnost.</a:t>
            </a:r>
          </a:p>
          <a:p>
            <a:pPr>
              <a:lnSpc>
                <a:spcPts val="2400"/>
              </a:lnSpc>
            </a:pPr>
            <a:r>
              <a:rPr lang="sl" sz="1800" b="0" i="0" strike="noStrike" cap="none" spc="0" baseline="0" dirty="0">
                <a:solidFill>
                  <a:srgbClr val="000000"/>
                </a:solidFill>
                <a:effectLst/>
                <a:latin typeface="Helvetica"/>
                <a:ea typeface="Helvetica"/>
                <a:cs typeface="Helvetica"/>
              </a:rPr>
              <a:t>Kako boste preživeli svojo upokojitev?</a:t>
            </a:r>
          </a:p>
        </p:txBody>
      </p:sp>
      <p:pic>
        <p:nvPicPr>
          <p:cNvPr id="7" name="Picture Placeholder 6" descr="A picture containing person, indoor, bed, room&#10;&#10;Description automatically generated">
            <a:extLst>
              <a:ext uri="{FF2B5EF4-FFF2-40B4-BE49-F238E27FC236}">
                <a16:creationId xmlns:a16="http://schemas.microsoft.com/office/drawing/2014/main" id="{DF3F899B-D30C-E144-8421-4C4567D76F4E}"/>
              </a:ext>
            </a:extLst>
          </p:cNvPr>
          <p:cNvPicPr>
            <a:picLocks noChangeAspect="1"/>
          </p:cNvPicPr>
          <p:nvPr/>
        </p:nvPicPr>
        <p:blipFill>
          <a:blip r:embed="rId3" cstate="print">
            <a:extLst>
              <a:ext uri="{28A0092B-C50C-407E-A947-70E740481C1C}">
                <a14:useLocalDpi xmlns:a14="http://schemas.microsoft.com/office/drawing/2010/main"/>
              </a:ext>
            </a:extLst>
          </a:blip>
          <a:srcRect l="8011" t="31627" r="13491" b="1053"/>
          <a:stretch>
            <a:fillRect/>
          </a:stretch>
        </p:blipFill>
        <p:spPr>
          <a:xfrm>
            <a:off x="7252479" y="1742972"/>
            <a:ext cx="3548990" cy="2029091"/>
          </a:xfrm>
          <a:prstGeom prst="rect">
            <a:avLst/>
          </a:prstGeom>
        </p:spPr>
      </p:pic>
      <p:pic>
        <p:nvPicPr>
          <p:cNvPr id="8" name="Picture 7" descr="A young child riding a wave on a surfboard in the ocean&#10;&#10;Description automatically generated">
            <a:extLst>
              <a:ext uri="{FF2B5EF4-FFF2-40B4-BE49-F238E27FC236}">
                <a16:creationId xmlns:a16="http://schemas.microsoft.com/office/drawing/2014/main" id="{E1BCBA96-62D3-A543-BB6F-692BFC03EE21}"/>
              </a:ext>
            </a:extLst>
          </p:cNvPr>
          <p:cNvPicPr>
            <a:picLocks noChangeAspect="1"/>
          </p:cNvPicPr>
          <p:nvPr/>
        </p:nvPicPr>
        <p:blipFill>
          <a:blip r:embed="rId4" cstate="print">
            <a:extLst>
              <a:ext uri="{28A0092B-C50C-407E-A947-70E740481C1C}">
                <a14:useLocalDpi xmlns:a14="http://schemas.microsoft.com/office/drawing/2010/main"/>
              </a:ext>
            </a:extLst>
          </a:blip>
          <a:srcRect l="30771" t="34278" r="13784" b="18172"/>
          <a:stretch>
            <a:fillRect/>
          </a:stretch>
        </p:blipFill>
        <p:spPr>
          <a:xfrm>
            <a:off x="7255341" y="3976608"/>
            <a:ext cx="3606232" cy="2061818"/>
          </a:xfrm>
          <a:prstGeom prst="rect">
            <a:avLst/>
          </a:prstGeom>
        </p:spPr>
      </p:pic>
    </p:spTree>
    <p:extLst>
      <p:ext uri="{BB962C8B-B14F-4D97-AF65-F5344CB8AC3E}">
        <p14:creationId xmlns:p14="http://schemas.microsoft.com/office/powerpoint/2010/main" val="3918061344"/>
      </p:ext>
    </p:extLst>
  </p:cSld>
  <p:clrMapOvr>
    <a:masterClrMapping/>
  </p:clrMapOvr>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FEA709F-2BB7-4845-8773-7B61985F5DB2}"/>
              </a:ext>
            </a:extLst>
          </p:cNvPr>
          <p:cNvSpPr>
            <a:spLocks noGrp="1"/>
          </p:cNvSpPr>
          <p:nvPr>
            <p:ph type="body" sz="quarter" idx="10"/>
          </p:nvPr>
        </p:nvSpPr>
        <p:spPr/>
        <p:txBody>
          <a:bodyPr/>
          <a:lstStyle/>
          <a:p>
            <a:pPr>
              <a:lnSpc>
                <a:spcPct val="100000"/>
              </a:lnSpc>
            </a:pPr>
            <a:r>
              <a:rPr lang="sl" sz="2800" b="1" i="0" strike="noStrike" cap="none" spc="0" baseline="0">
                <a:solidFill>
                  <a:srgbClr val="F6A317"/>
                </a:solidFill>
                <a:effectLst/>
                <a:latin typeface="Helvetica"/>
                <a:ea typeface="Helvetica"/>
                <a:cs typeface="Helvetica"/>
              </a:rPr>
              <a:t>KAKO VISOKOENERGIJSKI PROCESI TVORIJO PROSTI KRISTALNI KREMEN</a:t>
            </a:r>
          </a:p>
        </p:txBody>
      </p:sp>
      <p:sp>
        <p:nvSpPr>
          <p:cNvPr id="3" name="Text Placeholder 2">
            <a:extLst>
              <a:ext uri="{FF2B5EF4-FFF2-40B4-BE49-F238E27FC236}">
                <a16:creationId xmlns:a16="http://schemas.microsoft.com/office/drawing/2014/main" id="{778F63C9-1C70-4F4D-9234-7DEE4FC33B21}"/>
              </a:ext>
            </a:extLst>
          </p:cNvPr>
          <p:cNvSpPr>
            <a:spLocks noGrp="1"/>
          </p:cNvSpPr>
          <p:nvPr>
            <p:ph type="body" sz="quarter" idx="11"/>
          </p:nvPr>
        </p:nvSpPr>
        <p:spPr>
          <a:xfrm>
            <a:off x="777243" y="2721600"/>
            <a:ext cx="10333122" cy="3601153"/>
          </a:xfrm>
        </p:spPr>
        <p:txBody>
          <a:bodyPr/>
          <a:lstStyle/>
          <a:p>
            <a:pPr>
              <a:lnSpc>
                <a:spcPts val="2400"/>
              </a:lnSpc>
            </a:pPr>
            <a:r>
              <a:rPr lang="sl" sz="1800" b="0" i="0" strike="noStrike" cap="none" spc="0" baseline="0" dirty="0">
                <a:solidFill>
                  <a:srgbClr val="000000"/>
                </a:solidFill>
                <a:effectLst/>
                <a:latin typeface="Helvetica"/>
                <a:ea typeface="Helvetica"/>
                <a:cs typeface="Helvetica"/>
              </a:rPr>
              <a:t>Rezanje in grobo ter fino brušenje so visokoenergijski procesi, ki lahko pri določenih materialih tvorijo veliko prahu:</a:t>
            </a:r>
          </a:p>
          <a:p>
            <a:pPr marL="342900" indent="-342900">
              <a:lnSpc>
                <a:spcPts val="2400"/>
              </a:lnSpc>
              <a:buFont typeface="Arial" panose="020B0604020202020204" pitchFamily="34" charset="0"/>
              <a:buChar char="•"/>
            </a:pPr>
            <a:r>
              <a:rPr lang="sl" sz="1800" b="0" i="0" strike="noStrike" cap="none" spc="0" baseline="0" dirty="0">
                <a:solidFill>
                  <a:srgbClr val="000000"/>
                </a:solidFill>
                <a:effectLst/>
                <a:latin typeface="Helvetica"/>
                <a:ea typeface="Helvetica"/>
                <a:cs typeface="Helvetica"/>
              </a:rPr>
              <a:t>Prah, ki nastaja pri številnih industrijskih materialih (npr. peščenjak), je nevaren; potrebni so ukrepi za zmanjšanje izpostavljenosti prahu.</a:t>
            </a:r>
          </a:p>
          <a:p>
            <a:pPr marL="342900" indent="-342900">
              <a:lnSpc>
                <a:spcPts val="2400"/>
              </a:lnSpc>
              <a:buFont typeface="Arial" panose="020B0604020202020204" pitchFamily="34" charset="0"/>
              <a:buChar char="•"/>
            </a:pPr>
            <a:r>
              <a:rPr lang="sl" sz="1800" b="0" i="0" strike="noStrike" cap="none" spc="0" baseline="0" dirty="0">
                <a:solidFill>
                  <a:srgbClr val="000000"/>
                </a:solidFill>
                <a:effectLst/>
                <a:latin typeface="Helvetica"/>
                <a:ea typeface="Helvetica"/>
                <a:cs typeface="Helvetica"/>
              </a:rPr>
              <a:t>Nastali prah lahko vsebuje prosti kristalni kremen, ki lahko ob daljšem vdihavanju povzroči silikozo.</a:t>
            </a:r>
          </a:p>
        </p:txBody>
      </p:sp>
    </p:spTree>
    <p:extLst>
      <p:ext uri="{BB962C8B-B14F-4D97-AF65-F5344CB8AC3E}">
        <p14:creationId xmlns:p14="http://schemas.microsoft.com/office/powerpoint/2010/main" val="4210038727"/>
      </p:ext>
    </p:extLst>
  </p:cSld>
  <p:clrMapOvr>
    <a:masterClrMapping/>
  </p:clrMapOvr>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B909A6D7-9166-C74F-8575-C3269F002E98}"/>
              </a:ext>
            </a:extLst>
          </p:cNvPr>
          <p:cNvSpPr>
            <a:spLocks noGrp="1"/>
          </p:cNvSpPr>
          <p:nvPr>
            <p:ph type="body" sz="quarter" idx="10"/>
          </p:nvPr>
        </p:nvSpPr>
        <p:spPr/>
        <p:txBody>
          <a:bodyPr/>
          <a:lstStyle/>
          <a:p>
            <a:pPr>
              <a:lnSpc>
                <a:spcPct val="100000"/>
              </a:lnSpc>
            </a:pPr>
            <a:r>
              <a:rPr lang="sl" sz="2800" b="1" i="0" strike="noStrike" cap="none" spc="0" baseline="0">
                <a:solidFill>
                  <a:srgbClr val="F6A317"/>
                </a:solidFill>
                <a:effectLst/>
                <a:latin typeface="Helvetica"/>
                <a:ea typeface="Helvetica"/>
                <a:cs typeface="Helvetica"/>
              </a:rPr>
              <a:t>ORODJA, KI PROIZVAJAJO PRAH</a:t>
            </a:r>
          </a:p>
        </p:txBody>
      </p:sp>
      <p:sp>
        <p:nvSpPr>
          <p:cNvPr id="3" name="Text Placeholder 2">
            <a:extLst>
              <a:ext uri="{FF2B5EF4-FFF2-40B4-BE49-F238E27FC236}">
                <a16:creationId xmlns:a16="http://schemas.microsoft.com/office/drawing/2014/main" id="{1BAA6057-26D4-A941-8EF3-2814DBBD1900}"/>
              </a:ext>
            </a:extLst>
          </p:cNvPr>
          <p:cNvSpPr>
            <a:spLocks noGrp="1"/>
          </p:cNvSpPr>
          <p:nvPr>
            <p:ph type="body" sz="quarter" idx="11"/>
          </p:nvPr>
        </p:nvSpPr>
        <p:spPr>
          <a:xfrm>
            <a:off x="777243" y="2721600"/>
            <a:ext cx="5453624" cy="3263745"/>
          </a:xfrm>
        </p:spPr>
        <p:txBody>
          <a:bodyPr anchor="t"/>
          <a:lstStyle/>
          <a:p>
            <a:pPr marL="285750" indent="-285750">
              <a:lnSpc>
                <a:spcPts val="2400"/>
              </a:lnSpc>
              <a:buFont typeface="Arial" panose="020B0604020202020204" pitchFamily="34" charset="0"/>
              <a:buChar char="•"/>
            </a:pPr>
            <a:r>
              <a:rPr lang="sl" sz="1800" b="0" i="0" strike="noStrike" cap="none" spc="0" baseline="0" dirty="0">
                <a:solidFill>
                  <a:srgbClr val="000000"/>
                </a:solidFill>
                <a:effectLst/>
                <a:latin typeface="Helvetica"/>
                <a:ea typeface="Helvetica"/>
                <a:cs typeface="Helvetica"/>
              </a:rPr>
              <a:t>Kotni brusilniki</a:t>
            </a:r>
          </a:p>
          <a:p>
            <a:pPr marL="285750" indent="-285750">
              <a:lnSpc>
                <a:spcPts val="2400"/>
              </a:lnSpc>
              <a:buFont typeface="Arial" panose="020B0604020202020204" pitchFamily="34" charset="0"/>
              <a:buChar char="•"/>
            </a:pPr>
            <a:r>
              <a:rPr lang="sl" sz="1800" b="0" i="0" strike="noStrike" cap="none" spc="0" baseline="0" dirty="0">
                <a:solidFill>
                  <a:srgbClr val="000000"/>
                </a:solidFill>
                <a:effectLst/>
                <a:latin typeface="Helvetica"/>
                <a:ea typeface="Helvetica"/>
                <a:cs typeface="Helvetica"/>
              </a:rPr>
              <a:t>Kotni rezalniki</a:t>
            </a:r>
          </a:p>
          <a:p>
            <a:pPr marL="285750" indent="-285750">
              <a:lnSpc>
                <a:spcPts val="2400"/>
              </a:lnSpc>
              <a:buFont typeface="Arial" panose="020B0604020202020204" pitchFamily="34" charset="0"/>
              <a:buChar char="•"/>
            </a:pPr>
            <a:r>
              <a:rPr lang="sl" sz="1800" b="0" i="0" strike="noStrike" cap="none" spc="0" baseline="0" dirty="0">
                <a:solidFill>
                  <a:srgbClr val="000000"/>
                </a:solidFill>
                <a:effectLst/>
                <a:latin typeface="Helvetica"/>
                <a:ea typeface="Helvetica"/>
                <a:cs typeface="Helvetica"/>
              </a:rPr>
              <a:t>Odrezovalni stroji</a:t>
            </a:r>
          </a:p>
          <a:p>
            <a:pPr marL="285750" indent="-285750">
              <a:lnSpc>
                <a:spcPts val="2400"/>
              </a:lnSpc>
              <a:buFont typeface="Arial" panose="020B0604020202020204" pitchFamily="34" charset="0"/>
              <a:buChar char="•"/>
            </a:pPr>
            <a:r>
              <a:rPr lang="sl" sz="1800" b="0" i="0" strike="noStrike" cap="none" spc="0" baseline="0" dirty="0">
                <a:solidFill>
                  <a:srgbClr val="000000"/>
                </a:solidFill>
                <a:effectLst/>
                <a:latin typeface="Helvetica"/>
                <a:ea typeface="Helvetica"/>
                <a:cs typeface="Helvetica"/>
              </a:rPr>
              <a:t>Električni rezalniki za stene</a:t>
            </a:r>
          </a:p>
          <a:p>
            <a:pPr marL="285750" indent="-285750">
              <a:lnSpc>
                <a:spcPts val="2400"/>
              </a:lnSpc>
              <a:buFont typeface="Arial" panose="020B0604020202020204" pitchFamily="34" charset="0"/>
              <a:buChar char="•"/>
            </a:pPr>
            <a:r>
              <a:rPr lang="sl" sz="1800" b="0" i="0" strike="noStrike" cap="none" spc="0" baseline="0" dirty="0">
                <a:solidFill>
                  <a:srgbClr val="000000"/>
                </a:solidFill>
                <a:effectLst/>
                <a:latin typeface="Helvetica"/>
                <a:ea typeface="Helvetica"/>
                <a:cs typeface="Helvetica"/>
              </a:rPr>
              <a:t>Vrtalni stroji</a:t>
            </a:r>
          </a:p>
          <a:p>
            <a:pPr>
              <a:lnSpc>
                <a:spcPts val="2400"/>
              </a:lnSpc>
            </a:pPr>
            <a:endParaRPr lang="en-US" sz="1800" dirty="0">
              <a:latin typeface="Helvetica"/>
              <a:cs typeface="Helvetica"/>
            </a:endParaRPr>
          </a:p>
        </p:txBody>
      </p:sp>
      <p:pic>
        <p:nvPicPr>
          <p:cNvPr id="7" name="Picture Placeholder 6">
            <a:extLst>
              <a:ext uri="{FF2B5EF4-FFF2-40B4-BE49-F238E27FC236}">
                <a16:creationId xmlns:a16="http://schemas.microsoft.com/office/drawing/2014/main" id="{CB735493-A51E-DF43-87EC-B5F05AD312B9}"/>
              </a:ext>
            </a:extLst>
          </p:cNvPr>
          <p:cNvPicPr>
            <a:picLocks noGrp="1" noChangeAspect="1"/>
          </p:cNvPicPr>
          <p:nvPr>
            <p:ph type="pic" sz="quarter" idx="12"/>
          </p:nvPr>
        </p:nvPicPr>
        <p:blipFill>
          <a:blip r:embed="rId3"/>
          <a:srcRect l="10751" r="10751"/>
          <a:stretch>
            <a:fillRect/>
          </a:stretch>
        </p:blipFill>
        <p:spPr>
          <a:prstGeom prst="rect">
            <a:avLst/>
          </a:prstGeom>
        </p:spPr>
      </p:pic>
    </p:spTree>
    <p:extLst>
      <p:ext uri="{BB962C8B-B14F-4D97-AF65-F5344CB8AC3E}">
        <p14:creationId xmlns:p14="http://schemas.microsoft.com/office/powerpoint/2010/main" val="844762592"/>
      </p:ext>
    </p:extLst>
  </p:cSld>
  <p:clrMapOvr>
    <a:masterClrMapping/>
  </p:clrMapOvr>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B909A6D7-9166-C74F-8575-C3269F002E98}"/>
              </a:ext>
            </a:extLst>
          </p:cNvPr>
          <p:cNvSpPr>
            <a:spLocks noGrp="1"/>
          </p:cNvSpPr>
          <p:nvPr>
            <p:ph type="body" sz="quarter" idx="10"/>
          </p:nvPr>
        </p:nvSpPr>
        <p:spPr/>
        <p:txBody>
          <a:bodyPr/>
          <a:lstStyle/>
          <a:p>
            <a:pPr>
              <a:lnSpc>
                <a:spcPct val="100000"/>
              </a:lnSpc>
            </a:pPr>
            <a:r>
              <a:rPr lang="sl" sz="2800" b="1" i="0" strike="noStrike" cap="none" spc="0" baseline="0">
                <a:solidFill>
                  <a:srgbClr val="F6A317"/>
                </a:solidFill>
                <a:effectLst/>
                <a:latin typeface="Helvetica"/>
                <a:ea typeface="Helvetica"/>
                <a:cs typeface="Helvetica"/>
              </a:rPr>
              <a:t>PRED REZANJEM ALI GROBIM ALI FINIM BRUŠENJEM</a:t>
            </a:r>
          </a:p>
        </p:txBody>
      </p:sp>
      <p:sp>
        <p:nvSpPr>
          <p:cNvPr id="3" name="Text Placeholder 2">
            <a:extLst>
              <a:ext uri="{FF2B5EF4-FFF2-40B4-BE49-F238E27FC236}">
                <a16:creationId xmlns:a16="http://schemas.microsoft.com/office/drawing/2014/main" id="{1BAA6057-26D4-A941-8EF3-2814DBBD1900}"/>
              </a:ext>
            </a:extLst>
          </p:cNvPr>
          <p:cNvSpPr>
            <a:spLocks noGrp="1"/>
          </p:cNvSpPr>
          <p:nvPr>
            <p:ph type="body" sz="quarter" idx="11"/>
          </p:nvPr>
        </p:nvSpPr>
        <p:spPr>
          <a:xfrm>
            <a:off x="777243" y="2721600"/>
            <a:ext cx="5453624" cy="3263745"/>
          </a:xfrm>
        </p:spPr>
        <p:txBody>
          <a:bodyPr/>
          <a:lstStyle/>
          <a:p>
            <a:pPr marL="285750" indent="-285750">
              <a:lnSpc>
                <a:spcPct val="100000"/>
              </a:lnSpc>
              <a:buFont typeface="Arial" panose="020B0604020202020204" pitchFamily="34" charset="0"/>
              <a:buChar char="•"/>
            </a:pPr>
            <a:r>
              <a:rPr lang="sl" sz="1800" b="0" i="0" strike="noStrike" cap="none" spc="0" baseline="0" dirty="0">
                <a:solidFill>
                  <a:srgbClr val="000000"/>
                </a:solidFill>
                <a:effectLst/>
                <a:latin typeface="Helvetica"/>
                <a:ea typeface="Helvetica"/>
                <a:cs typeface="Helvetica"/>
              </a:rPr>
              <a:t>Poskrbite, da je območje dobro prezračevano</a:t>
            </a:r>
          </a:p>
          <a:p>
            <a:pPr marL="285750" indent="-285750">
              <a:lnSpc>
                <a:spcPct val="100000"/>
              </a:lnSpc>
              <a:buFont typeface="Arial" panose="020B0604020202020204" pitchFamily="34" charset="0"/>
              <a:buChar char="•"/>
            </a:pPr>
            <a:r>
              <a:rPr lang="sl" sz="1800" b="0" i="0" strike="noStrike" cap="none" spc="0" baseline="0" dirty="0">
                <a:solidFill>
                  <a:srgbClr val="000000"/>
                </a:solidFill>
                <a:effectLst/>
                <a:latin typeface="Helvetica"/>
                <a:ea typeface="Helvetica"/>
                <a:cs typeface="Helvetica"/>
              </a:rPr>
              <a:t>Opremo preverite, ali ima znake poškodb</a:t>
            </a:r>
          </a:p>
          <a:p>
            <a:pPr marL="285750" indent="-285750">
              <a:lnSpc>
                <a:spcPct val="100000"/>
              </a:lnSpc>
              <a:buFont typeface="Arial" panose="020B0604020202020204" pitchFamily="34" charset="0"/>
              <a:buChar char="•"/>
            </a:pPr>
            <a:r>
              <a:rPr lang="sl" sz="1800" b="0" i="0" strike="noStrike" cap="none" spc="0" baseline="0" dirty="0">
                <a:solidFill>
                  <a:srgbClr val="000000"/>
                </a:solidFill>
                <a:effectLst/>
                <a:latin typeface="Helvetica"/>
                <a:ea typeface="Helvetica"/>
                <a:cs typeface="Helvetica"/>
              </a:rPr>
              <a:t>Če uporabljate sistem za odsesavanje, se prepričajte, da pravilno deluje</a:t>
            </a:r>
          </a:p>
          <a:p>
            <a:pPr marL="285750" indent="-285750">
              <a:lnSpc>
                <a:spcPct val="100000"/>
              </a:lnSpc>
              <a:buFont typeface="Arial" panose="020B0604020202020204" pitchFamily="34" charset="0"/>
              <a:buChar char="•"/>
            </a:pPr>
            <a:r>
              <a:rPr lang="sl" sz="1800" b="0" i="0" strike="noStrike" cap="none" spc="0" baseline="0" dirty="0">
                <a:solidFill>
                  <a:srgbClr val="000000"/>
                </a:solidFill>
                <a:effectLst/>
                <a:latin typeface="Helvetica"/>
                <a:ea typeface="Helvetica"/>
                <a:cs typeface="Helvetica"/>
              </a:rPr>
              <a:t>Plošče in stroje očistite s tekočo vodo</a:t>
            </a:r>
          </a:p>
          <a:p>
            <a:pPr>
              <a:lnSpc>
                <a:spcPct val="100000"/>
              </a:lnSpc>
            </a:pPr>
            <a:endParaRPr lang="en-US" sz="1800" dirty="0"/>
          </a:p>
        </p:txBody>
      </p:sp>
      <p:pic>
        <p:nvPicPr>
          <p:cNvPr id="8" name="Picture Placeholder 7">
            <a:extLst>
              <a:ext uri="{FF2B5EF4-FFF2-40B4-BE49-F238E27FC236}">
                <a16:creationId xmlns:a16="http://schemas.microsoft.com/office/drawing/2014/main" id="{D4945BFB-A30B-6C43-8E3C-484DA302B2DA}"/>
              </a:ext>
            </a:extLst>
          </p:cNvPr>
          <p:cNvPicPr>
            <a:picLocks noGrp="1" noChangeAspect="1"/>
          </p:cNvPicPr>
          <p:nvPr>
            <p:ph type="pic" sz="quarter" idx="12"/>
          </p:nvPr>
        </p:nvPicPr>
        <p:blipFill>
          <a:blip r:embed="rId3" cstate="print">
            <a:extLst>
              <a:ext uri="{28A0092B-C50C-407E-A947-70E740481C1C}">
                <a14:useLocalDpi xmlns:a14="http://schemas.microsoft.com/office/drawing/2010/main"/>
              </a:ext>
            </a:extLst>
          </a:blip>
          <a:srcRect l="5845" r="5845"/>
          <a:stretch>
            <a:fillRect/>
          </a:stretch>
        </p:blipFill>
        <p:spPr>
          <a:prstGeom prst="rect">
            <a:avLst/>
          </a:prstGeom>
        </p:spPr>
      </p:pic>
    </p:spTree>
    <p:extLst>
      <p:ext uri="{BB962C8B-B14F-4D97-AF65-F5344CB8AC3E}">
        <p14:creationId xmlns:p14="http://schemas.microsoft.com/office/powerpoint/2010/main" val="3064900388"/>
      </p:ext>
    </p:extLst>
  </p:cSld>
  <p:clrMapOvr>
    <a:masterClrMapping/>
  </p:clrMapOvr>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B909A6D7-9166-C74F-8575-C3269F002E98}"/>
              </a:ext>
            </a:extLst>
          </p:cNvPr>
          <p:cNvSpPr>
            <a:spLocks noGrp="1"/>
          </p:cNvSpPr>
          <p:nvPr>
            <p:ph type="body" sz="quarter" idx="10"/>
          </p:nvPr>
        </p:nvSpPr>
        <p:spPr/>
        <p:txBody>
          <a:bodyPr/>
          <a:lstStyle/>
          <a:p>
            <a:pPr>
              <a:lnSpc>
                <a:spcPct val="100000"/>
              </a:lnSpc>
            </a:pPr>
            <a:r>
              <a:rPr lang="sl" sz="2800" b="1" i="0" strike="noStrike" cap="none" spc="0" baseline="0">
                <a:solidFill>
                  <a:srgbClr val="F6A317"/>
                </a:solidFill>
                <a:effectLst/>
                <a:latin typeface="Helvetica"/>
                <a:ea typeface="Helvetica"/>
                <a:cs typeface="Helvetica"/>
              </a:rPr>
              <a:t>MED REZANJEM ALI GROBIM ALI FINIM BRUŠENJEM</a:t>
            </a:r>
          </a:p>
        </p:txBody>
      </p:sp>
      <p:sp>
        <p:nvSpPr>
          <p:cNvPr id="3" name="Text Placeholder 2">
            <a:extLst>
              <a:ext uri="{FF2B5EF4-FFF2-40B4-BE49-F238E27FC236}">
                <a16:creationId xmlns:a16="http://schemas.microsoft.com/office/drawing/2014/main" id="{1BAA6057-26D4-A941-8EF3-2814DBBD1900}"/>
              </a:ext>
            </a:extLst>
          </p:cNvPr>
          <p:cNvSpPr>
            <a:spLocks noGrp="1"/>
          </p:cNvSpPr>
          <p:nvPr>
            <p:ph type="body" sz="quarter" idx="11"/>
          </p:nvPr>
        </p:nvSpPr>
        <p:spPr>
          <a:xfrm>
            <a:off x="777243" y="2655176"/>
            <a:ext cx="5453624" cy="3263745"/>
          </a:xfrm>
        </p:spPr>
        <p:txBody>
          <a:bodyPr/>
          <a:lstStyle/>
          <a:p>
            <a:pPr marL="285750" indent="-285750">
              <a:lnSpc>
                <a:spcPct val="100000"/>
              </a:lnSpc>
              <a:buFont typeface="Arial" panose="020B0604020202020204" pitchFamily="34" charset="0"/>
              <a:buChar char="•"/>
            </a:pPr>
            <a:r>
              <a:rPr lang="sl" sz="1400" b="0" i="0" strike="noStrike" cap="none" spc="0" baseline="0" dirty="0">
                <a:solidFill>
                  <a:srgbClr val="000000"/>
                </a:solidFill>
                <a:effectLst/>
                <a:latin typeface="Helvetica"/>
                <a:ea typeface="Helvetica"/>
                <a:cs typeface="Helvetica"/>
              </a:rPr>
              <a:t>Če uporabljate mokre postopke, preverite, ali je dovod vode zadosten</a:t>
            </a:r>
          </a:p>
          <a:p>
            <a:pPr marL="285750" indent="-285750">
              <a:lnSpc>
                <a:spcPct val="100000"/>
              </a:lnSpc>
              <a:buFont typeface="Arial" panose="020B0604020202020204" pitchFamily="34" charset="0"/>
              <a:buChar char="•"/>
            </a:pPr>
            <a:r>
              <a:rPr lang="sl" sz="1400" b="0" i="0" strike="noStrike" cap="none" spc="0" baseline="0" dirty="0">
                <a:solidFill>
                  <a:srgbClr val="000000"/>
                </a:solidFill>
                <a:effectLst/>
                <a:latin typeface="Helvetica"/>
                <a:ea typeface="Helvetica"/>
                <a:cs typeface="Helvetica"/>
              </a:rPr>
              <a:t>Pri dejavnostih, kjer prihaja do močnega prašenja, vedno uporabljajte zaščito za dihala</a:t>
            </a:r>
          </a:p>
          <a:p>
            <a:pPr marL="285750" indent="-285750">
              <a:lnSpc>
                <a:spcPct val="100000"/>
              </a:lnSpc>
              <a:buFont typeface="Arial" panose="020B0604020202020204" pitchFamily="34" charset="0"/>
              <a:buChar char="•"/>
            </a:pPr>
            <a:r>
              <a:rPr lang="sl" sz="1400" b="0" i="0" strike="noStrike" cap="none" spc="0" baseline="0" dirty="0">
                <a:solidFill>
                  <a:srgbClr val="000000"/>
                </a:solidFill>
                <a:effectLst/>
                <a:latin typeface="Helvetica"/>
                <a:ea typeface="Helvetica"/>
                <a:cs typeface="Helvetica"/>
              </a:rPr>
              <a:t>Uporaba strojev in orodij z vgrajenim dovodom vode bistveno zmanjša raven kremenovega prahu.</a:t>
            </a:r>
          </a:p>
          <a:p>
            <a:pPr marL="285750" indent="-285750">
              <a:lnSpc>
                <a:spcPct val="100000"/>
              </a:lnSpc>
              <a:buFont typeface="Arial" panose="020B0604020202020204" pitchFamily="34" charset="0"/>
              <a:buChar char="•"/>
            </a:pPr>
            <a:r>
              <a:rPr lang="sl" sz="1400" b="0" i="0" strike="noStrike" cap="none" spc="0" baseline="0" dirty="0">
                <a:solidFill>
                  <a:srgbClr val="000000"/>
                </a:solidFill>
                <a:effectLst/>
                <a:latin typeface="Helvetica"/>
                <a:ea typeface="Helvetica"/>
                <a:cs typeface="Helvetica"/>
              </a:rPr>
              <a:t>Če je mogoče, naj bodo varnostna vrata stroja zaprta</a:t>
            </a:r>
          </a:p>
          <a:p>
            <a:pPr marL="285750" indent="-285750">
              <a:lnSpc>
                <a:spcPct val="100000"/>
              </a:lnSpc>
              <a:buFont typeface="Arial" panose="020B0604020202020204" pitchFamily="34" charset="0"/>
              <a:buChar char="•"/>
            </a:pPr>
            <a:r>
              <a:rPr lang="sl" sz="1400" b="0" i="0" strike="noStrike" cap="none" spc="0" baseline="0" dirty="0">
                <a:solidFill>
                  <a:srgbClr val="000000"/>
                </a:solidFill>
                <a:effectLst/>
                <a:latin typeface="Helvetica"/>
                <a:ea typeface="Helvetica"/>
                <a:cs typeface="Helvetica"/>
              </a:rPr>
              <a:t>Uporabite prezračevanje na izpuhu stroja, da prestrežete kremenov prah pri viru in ga odvedete iz območja dihanja zaposlenih</a:t>
            </a:r>
          </a:p>
          <a:p>
            <a:pPr marL="285750" indent="-285750">
              <a:lnSpc>
                <a:spcPct val="100000"/>
              </a:lnSpc>
              <a:buFont typeface="Arial" panose="020B0604020202020204" pitchFamily="34" charset="0"/>
              <a:buChar char="•"/>
            </a:pPr>
            <a:r>
              <a:rPr lang="sl" sz="1400" b="0" i="0" strike="noStrike" cap="none" spc="0" baseline="0" dirty="0">
                <a:solidFill>
                  <a:srgbClr val="FF0000"/>
                </a:solidFill>
                <a:effectLst/>
                <a:latin typeface="Helvetica"/>
                <a:ea typeface="Helvetica"/>
                <a:cs typeface="Helvetica"/>
              </a:rPr>
              <a:t>Predavateljevo besedilo – dodajte besedilo o ukrepih, povezanih z rezanjem in grobim ter finim brušenjem, pomembnih za vaš kontekst</a:t>
            </a:r>
          </a:p>
          <a:p>
            <a:pPr>
              <a:lnSpc>
                <a:spcPct val="100000"/>
              </a:lnSpc>
            </a:pPr>
            <a:endParaRPr lang="en-US" sz="1400" dirty="0"/>
          </a:p>
        </p:txBody>
      </p:sp>
      <p:pic>
        <p:nvPicPr>
          <p:cNvPr id="5" name="Picture Placeholder 4">
            <a:extLst>
              <a:ext uri="{FF2B5EF4-FFF2-40B4-BE49-F238E27FC236}">
                <a16:creationId xmlns:a16="http://schemas.microsoft.com/office/drawing/2014/main" id="{594D0DC7-DFD2-2A42-8733-F0DBC264C700}"/>
              </a:ext>
            </a:extLst>
          </p:cNvPr>
          <p:cNvPicPr>
            <a:picLocks noGrp="1" noChangeAspect="1"/>
          </p:cNvPicPr>
          <p:nvPr>
            <p:ph type="pic" sz="quarter" idx="12"/>
          </p:nvPr>
        </p:nvPicPr>
        <p:blipFill>
          <a:blip r:embed="rId3"/>
          <a:srcRect l="20564" r="20564"/>
          <a:stretch>
            <a:fillRect/>
          </a:stretch>
        </p:blipFill>
        <p:spPr>
          <a:prstGeom prst="rect">
            <a:avLst/>
          </a:prstGeom>
        </p:spPr>
      </p:pic>
    </p:spTree>
    <p:extLst>
      <p:ext uri="{BB962C8B-B14F-4D97-AF65-F5344CB8AC3E}">
        <p14:creationId xmlns:p14="http://schemas.microsoft.com/office/powerpoint/2010/main" val="1685456421"/>
      </p:ext>
    </p:extLst>
  </p:cSld>
  <p:clrMapOvr>
    <a:masterClrMapping/>
  </p:clrMapOvr>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03C7B79F-A549-D34A-B351-A94C89AF8B0F}"/>
              </a:ext>
            </a:extLst>
          </p:cNvPr>
          <p:cNvSpPr>
            <a:spLocks noGrp="1"/>
          </p:cNvSpPr>
          <p:nvPr>
            <p:ph type="body" sz="quarter" idx="10"/>
          </p:nvPr>
        </p:nvSpPr>
        <p:spPr>
          <a:xfrm>
            <a:off x="777244" y="1640900"/>
            <a:ext cx="9438811" cy="1584900"/>
          </a:xfrm>
        </p:spPr>
        <p:txBody>
          <a:bodyPr anchor="t"/>
          <a:lstStyle/>
          <a:p>
            <a:pPr>
              <a:lnSpc>
                <a:spcPct val="100000"/>
              </a:lnSpc>
            </a:pPr>
            <a:r>
              <a:rPr lang="sl" sz="2800" b="1" i="0" strike="noStrike" cap="none" spc="0" baseline="0" dirty="0">
                <a:solidFill>
                  <a:srgbClr val="F6A317"/>
                </a:solidFill>
                <a:effectLst/>
                <a:latin typeface="Helvetica"/>
                <a:ea typeface="Helvetica"/>
                <a:cs typeface="Helvetica"/>
              </a:rPr>
              <a:t>PRAVILNO IN NEPRAVILNO RAVNANJE V ZVEZI </a:t>
            </a:r>
            <a:br>
              <a:rPr lang="en-IN" sz="2800" b="1" i="0" strike="noStrike" cap="none" spc="0" baseline="0" dirty="0">
                <a:solidFill>
                  <a:srgbClr val="F6A317"/>
                </a:solidFill>
                <a:effectLst/>
                <a:latin typeface="Helvetica"/>
                <a:ea typeface="Helvetica"/>
                <a:cs typeface="Helvetica"/>
              </a:rPr>
            </a:br>
            <a:r>
              <a:rPr lang="sl" sz="2800" b="1" i="0" strike="noStrike" cap="none" spc="0" baseline="0" dirty="0">
                <a:solidFill>
                  <a:srgbClr val="F6A317"/>
                </a:solidFill>
                <a:effectLst/>
                <a:latin typeface="Helvetica"/>
                <a:ea typeface="Helvetica"/>
                <a:cs typeface="Helvetica"/>
              </a:rPr>
              <a:t>Z REZANJEM IN GROBIM TER FINIM BRUŠENJEM</a:t>
            </a:r>
          </a:p>
        </p:txBody>
      </p:sp>
      <p:sp>
        <p:nvSpPr>
          <p:cNvPr id="3" name="Text Placeholder 2">
            <a:extLst>
              <a:ext uri="{FF2B5EF4-FFF2-40B4-BE49-F238E27FC236}">
                <a16:creationId xmlns:a16="http://schemas.microsoft.com/office/drawing/2014/main" id="{D02FD246-F495-D545-93DD-1087536EA9F3}"/>
              </a:ext>
            </a:extLst>
          </p:cNvPr>
          <p:cNvSpPr>
            <a:spLocks noGrp="1"/>
          </p:cNvSpPr>
          <p:nvPr>
            <p:ph type="body" sz="quarter" idx="11"/>
          </p:nvPr>
        </p:nvSpPr>
        <p:spPr>
          <a:xfrm>
            <a:off x="777243" y="2768600"/>
            <a:ext cx="10965577" cy="3230407"/>
          </a:xfrm>
        </p:spPr>
        <p:txBody>
          <a:bodyPr/>
          <a:lstStyle/>
          <a:p>
            <a:pPr>
              <a:lnSpc>
                <a:spcPct val="100000"/>
              </a:lnSpc>
              <a:spcBef>
                <a:spcPts val="800"/>
              </a:spcBef>
            </a:pPr>
            <a:r>
              <a:rPr lang="sl" sz="1600" b="1" i="0" strike="noStrike" cap="none" spc="0" baseline="0" dirty="0">
                <a:solidFill>
                  <a:srgbClr val="000000"/>
                </a:solidFill>
                <a:effectLst/>
                <a:latin typeface="Helvetica"/>
                <a:ea typeface="Helvetica"/>
                <a:cs typeface="Helvetica"/>
              </a:rPr>
              <a:t>PRAVILNO</a:t>
            </a:r>
          </a:p>
          <a:p>
            <a:pPr marL="285750" indent="-285750">
              <a:lnSpc>
                <a:spcPct val="100000"/>
              </a:lnSpc>
              <a:spcBef>
                <a:spcPts val="800"/>
              </a:spcBef>
              <a:buSzPct val="85000"/>
              <a:buFont typeface=".Apple Color Emoji UI"/>
              <a:buChar char="✅"/>
            </a:pPr>
            <a:r>
              <a:rPr lang="sl" sz="1600" b="0" i="0" strike="noStrike" cap="none" spc="0" baseline="0" dirty="0">
                <a:solidFill>
                  <a:srgbClr val="000000"/>
                </a:solidFill>
                <a:effectLst/>
                <a:latin typeface="Helvetica"/>
                <a:ea typeface="Helvetica"/>
                <a:cs typeface="Helvetica"/>
              </a:rPr>
              <a:t>Uporabljajte razpoložljive sisteme za odsesavanje prahu</a:t>
            </a:r>
          </a:p>
          <a:p>
            <a:pPr marL="285750" indent="-285750">
              <a:lnSpc>
                <a:spcPct val="100000"/>
              </a:lnSpc>
              <a:spcBef>
                <a:spcPts val="800"/>
              </a:spcBef>
              <a:buSzPct val="85000"/>
              <a:buFont typeface=".Apple Color Emoji UI"/>
              <a:buChar char="✅"/>
            </a:pPr>
            <a:r>
              <a:rPr lang="sl" sz="1600" b="0" i="0" strike="noStrike" cap="none" spc="0" baseline="0" dirty="0">
                <a:solidFill>
                  <a:srgbClr val="000000"/>
                </a:solidFill>
                <a:effectLst/>
                <a:latin typeface="Helvetica"/>
                <a:ea typeface="Helvetica"/>
                <a:cs typeface="Helvetica"/>
              </a:rPr>
              <a:t>Pri delu v zaprtih prostorih izkoristite prezračevalne sisteme</a:t>
            </a:r>
          </a:p>
          <a:p>
            <a:pPr marL="285750" indent="-285750">
              <a:lnSpc>
                <a:spcPct val="100000"/>
              </a:lnSpc>
              <a:spcBef>
                <a:spcPts val="800"/>
              </a:spcBef>
              <a:buSzPct val="85000"/>
              <a:buFont typeface=".Apple Color Emoji UI"/>
              <a:buChar char="✅"/>
            </a:pPr>
            <a:r>
              <a:rPr lang="sl" sz="1600" b="0" i="0" strike="noStrike" cap="none" spc="0" baseline="0" dirty="0">
                <a:solidFill>
                  <a:srgbClr val="000000"/>
                </a:solidFill>
                <a:effectLst/>
                <a:latin typeface="Helvetica"/>
                <a:ea typeface="Helvetica"/>
                <a:cs typeface="Helvetica"/>
              </a:rPr>
              <a:t>Za zadrževanje prahu uporabite orodja z vgrajenim dovodom vode</a:t>
            </a:r>
          </a:p>
          <a:p>
            <a:pPr marL="285750" indent="-285750">
              <a:lnSpc>
                <a:spcPct val="100000"/>
              </a:lnSpc>
              <a:spcBef>
                <a:spcPts val="800"/>
              </a:spcBef>
              <a:spcAft>
                <a:spcPts val="1000"/>
              </a:spcAft>
              <a:buSzPct val="85000"/>
              <a:buFont typeface=".Apple Color Emoji UI"/>
              <a:buChar char="✅"/>
            </a:pPr>
            <a:r>
              <a:rPr lang="sl" sz="1600" b="0" i="0" strike="noStrike" cap="none" spc="0" baseline="0" dirty="0">
                <a:solidFill>
                  <a:srgbClr val="000000"/>
                </a:solidFill>
                <a:effectLst/>
                <a:latin typeface="Helvetica"/>
                <a:ea typeface="Helvetica"/>
                <a:cs typeface="Helvetica"/>
              </a:rPr>
              <a:t>V označenih območjih uporabljajte osebno zaščitno opremo</a:t>
            </a:r>
          </a:p>
          <a:p>
            <a:pPr>
              <a:lnSpc>
                <a:spcPct val="100000"/>
              </a:lnSpc>
              <a:spcBef>
                <a:spcPts val="800"/>
              </a:spcBef>
            </a:pPr>
            <a:r>
              <a:rPr lang="sl" sz="1600" b="1" i="0" strike="noStrike" cap="none" spc="0" baseline="0" dirty="0">
                <a:solidFill>
                  <a:srgbClr val="000000"/>
                </a:solidFill>
                <a:effectLst/>
                <a:latin typeface="Helvetica"/>
                <a:ea typeface="Helvetica"/>
                <a:cs typeface="Helvetica"/>
              </a:rPr>
              <a:t>NEPRAVILNO</a:t>
            </a:r>
          </a:p>
          <a:p>
            <a:pPr marL="285750" indent="-285750">
              <a:lnSpc>
                <a:spcPct val="100000"/>
              </a:lnSpc>
              <a:spcBef>
                <a:spcPts val="800"/>
              </a:spcBef>
              <a:buSzPct val="85000"/>
              <a:buFont typeface=".Apple Color Emoji UI"/>
              <a:buChar char="❌"/>
            </a:pPr>
            <a:r>
              <a:rPr lang="sl" sz="1600" b="0" i="0" strike="noStrike" cap="none" spc="0" baseline="0" dirty="0">
                <a:solidFill>
                  <a:srgbClr val="000000"/>
                </a:solidFill>
                <a:effectLst/>
                <a:latin typeface="Helvetica"/>
                <a:ea typeface="Helvetica"/>
                <a:cs typeface="Helvetica"/>
              </a:rPr>
              <a:t>Uporaba opreme, ki je okvarjena ali poškodovana</a:t>
            </a:r>
          </a:p>
          <a:p>
            <a:pPr marL="285750" indent="-285750">
              <a:lnSpc>
                <a:spcPct val="100000"/>
              </a:lnSpc>
              <a:spcBef>
                <a:spcPts val="800"/>
              </a:spcBef>
              <a:buSzPct val="85000"/>
              <a:buFont typeface=".Apple Color Emoji UI"/>
              <a:buChar char="❌"/>
            </a:pPr>
            <a:r>
              <a:rPr lang="sl" sz="1600" b="0" i="0" strike="noStrike" cap="none" spc="0" baseline="0" dirty="0">
                <a:solidFill>
                  <a:srgbClr val="000000"/>
                </a:solidFill>
                <a:effectLst/>
                <a:latin typeface="Helvetica"/>
                <a:ea typeface="Helvetica"/>
                <a:cs typeface="Helvetica"/>
              </a:rPr>
              <a:t>Čezmerna napolnjenost zbiralnikov za prah</a:t>
            </a:r>
          </a:p>
          <a:p>
            <a:pPr marL="285750" indent="-285750">
              <a:lnSpc>
                <a:spcPct val="100000"/>
              </a:lnSpc>
              <a:spcBef>
                <a:spcPts val="800"/>
              </a:spcBef>
              <a:buSzPct val="85000"/>
              <a:buFont typeface=".Apple Color Emoji UI"/>
              <a:buChar char="❌"/>
            </a:pPr>
            <a:r>
              <a:rPr lang="sl" sz="1600" b="0" i="0" strike="noStrike" cap="none" spc="0" baseline="0" dirty="0">
                <a:solidFill>
                  <a:srgbClr val="000000"/>
                </a:solidFill>
                <a:effectLst/>
                <a:latin typeface="Helvetica"/>
                <a:ea typeface="Helvetica"/>
                <a:cs typeface="Helvetica"/>
              </a:rPr>
              <a:t>Uporaba naprav v kombinaciji z neustreznimi procesi in opremo (npr. mokri procesi z napravo, ki ne podpira dovajanja vode)</a:t>
            </a:r>
          </a:p>
          <a:p>
            <a:pPr marL="285750" indent="-285750">
              <a:lnSpc>
                <a:spcPct val="100000"/>
              </a:lnSpc>
              <a:spcBef>
                <a:spcPts val="800"/>
              </a:spcBef>
              <a:buSzPct val="85000"/>
              <a:buFont typeface=".Apple Color Emoji UI"/>
              <a:buChar char="✅"/>
            </a:pPr>
            <a:endParaRPr lang="en-US" dirty="0"/>
          </a:p>
        </p:txBody>
      </p:sp>
    </p:spTree>
    <p:extLst>
      <p:ext uri="{BB962C8B-B14F-4D97-AF65-F5344CB8AC3E}">
        <p14:creationId xmlns:p14="http://schemas.microsoft.com/office/powerpoint/2010/main" val="892678032"/>
      </p:ext>
    </p:extLst>
  </p:cSld>
  <p:clrMapOvr>
    <a:masterClrMapping/>
  </p:clrMapOvr>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7365DD5F-04E6-6D4E-A885-E2746522BBFE}"/>
              </a:ext>
            </a:extLst>
          </p:cNvPr>
          <p:cNvSpPr>
            <a:spLocks noGrp="1"/>
          </p:cNvSpPr>
          <p:nvPr>
            <p:ph type="body" sz="quarter" idx="10"/>
          </p:nvPr>
        </p:nvSpPr>
        <p:spPr/>
        <p:txBody>
          <a:bodyPr/>
          <a:lstStyle/>
          <a:p>
            <a:pPr>
              <a:lnSpc>
                <a:spcPct val="100000"/>
              </a:lnSpc>
            </a:pPr>
            <a:r>
              <a:rPr lang="sl" sz="2800" b="1" i="0" strike="noStrike" cap="none" spc="0" baseline="0">
                <a:solidFill>
                  <a:srgbClr val="F6A317"/>
                </a:solidFill>
                <a:effectLst/>
                <a:latin typeface="Helvetica"/>
                <a:ea typeface="Helvetica"/>
                <a:cs typeface="Helvetica"/>
              </a:rPr>
              <a:t>PRAZNA STRAN</a:t>
            </a:r>
          </a:p>
        </p:txBody>
      </p:sp>
      <p:sp>
        <p:nvSpPr>
          <p:cNvPr id="3" name="Text Placeholder 2">
            <a:extLst>
              <a:ext uri="{FF2B5EF4-FFF2-40B4-BE49-F238E27FC236}">
                <a16:creationId xmlns:a16="http://schemas.microsoft.com/office/drawing/2014/main" id="{A7CCF503-854B-AB4F-95DE-9FA9D3D5EB19}"/>
              </a:ext>
            </a:extLst>
          </p:cNvPr>
          <p:cNvSpPr>
            <a:spLocks noGrp="1"/>
          </p:cNvSpPr>
          <p:nvPr>
            <p:ph type="body" sz="quarter" idx="11"/>
          </p:nvPr>
        </p:nvSpPr>
        <p:spPr/>
        <p:txBody>
          <a:bodyPr/>
          <a:lstStyle/>
          <a:p>
            <a:pPr>
              <a:lnSpc>
                <a:spcPct val="100000"/>
              </a:lnSpc>
            </a:pPr>
            <a:r>
              <a:rPr lang="sl" sz="1800" b="0" i="0" strike="noStrike" cap="none" spc="0" baseline="0">
                <a:solidFill>
                  <a:srgbClr val="000000"/>
                </a:solidFill>
                <a:effectLst/>
                <a:latin typeface="Helvetica"/>
                <a:ea typeface="Helvetica"/>
                <a:cs typeface="Helvetica"/>
              </a:rPr>
              <a:t>S to stranjo lahko pripravite učno gradivo po meri za določena delovna okolja/kontekste</a:t>
            </a:r>
          </a:p>
          <a:p>
            <a:pPr>
              <a:lnSpc>
                <a:spcPct val="100000"/>
              </a:lnSpc>
            </a:pPr>
            <a:r>
              <a:rPr lang="sl" sz="1800" b="0" i="0" strike="noStrike" cap="none" spc="0" baseline="0">
                <a:solidFill>
                  <a:srgbClr val="000000"/>
                </a:solidFill>
                <a:effectLst/>
                <a:latin typeface="Helvetica"/>
                <a:ea typeface="Helvetica"/>
                <a:cs typeface="Helvetica"/>
              </a:rPr>
              <a:t>Če želite spremeniti sliko, z desno miškino tipko kliknite &gt; Spremeni sliko &gt; Iz datoteke</a:t>
            </a:r>
          </a:p>
          <a:p>
            <a:pPr>
              <a:lnSpc>
                <a:spcPct val="100000"/>
              </a:lnSpc>
            </a:pPr>
            <a:r>
              <a:rPr lang="sl" sz="1800" b="0" i="0" strike="noStrike" cap="none" spc="0" baseline="0">
                <a:solidFill>
                  <a:srgbClr val="000000"/>
                </a:solidFill>
                <a:effectLst/>
                <a:latin typeface="Helvetica"/>
                <a:ea typeface="Helvetica"/>
                <a:cs typeface="Helvetica"/>
              </a:rPr>
              <a:t>Če želite ustvariti več strani, kliknite jeziček »Nova stran« zgoraj</a:t>
            </a:r>
          </a:p>
        </p:txBody>
      </p:sp>
      <p:pic>
        <p:nvPicPr>
          <p:cNvPr id="5" name="Picture 4">
            <a:extLst>
              <a:ext uri="{FF2B5EF4-FFF2-40B4-BE49-F238E27FC236}">
                <a16:creationId xmlns:a16="http://schemas.microsoft.com/office/drawing/2014/main" id="{CCBA8D20-98C2-1040-9A50-289B5FCF0FF1}"/>
              </a:ext>
            </a:extLst>
          </p:cNvPr>
          <p:cNvPicPr>
            <a:picLocks noChangeAspect="1"/>
          </p:cNvPicPr>
          <p:nvPr/>
        </p:nvPicPr>
        <p:blipFill>
          <a:blip r:embed="rId3"/>
          <a:srcRect l="5438" r="16056"/>
          <a:stretch>
            <a:fillRect/>
          </a:stretch>
        </p:blipFill>
        <p:spPr>
          <a:xfrm>
            <a:off x="6592708" y="1608531"/>
            <a:ext cx="5224384" cy="4436510"/>
          </a:xfrm>
          <a:prstGeom prst="rect">
            <a:avLst/>
          </a:prstGeom>
        </p:spPr>
      </p:pic>
    </p:spTree>
    <p:extLst>
      <p:ext uri="{BB962C8B-B14F-4D97-AF65-F5344CB8AC3E}">
        <p14:creationId xmlns:p14="http://schemas.microsoft.com/office/powerpoint/2010/main" val="440017209"/>
      </p:ext>
    </p:extLst>
  </p:cSld>
  <p:clrMapOvr>
    <a:masterClrMapping/>
  </p:clrMapOvr>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C9755A8C-0491-4D4D-B0C0-03C52FE6100C}"/>
              </a:ext>
            </a:extLst>
          </p:cNvPr>
          <p:cNvSpPr>
            <a:spLocks noGrp="1"/>
          </p:cNvSpPr>
          <p:nvPr>
            <p:ph type="body" sz="quarter" idx="10"/>
          </p:nvPr>
        </p:nvSpPr>
        <p:spPr/>
        <p:txBody>
          <a:bodyPr/>
          <a:lstStyle/>
          <a:p>
            <a:pPr>
              <a:lnSpc>
                <a:spcPct val="100000"/>
              </a:lnSpc>
            </a:pPr>
            <a:r>
              <a:rPr lang="sl" sz="2800" b="1" i="0" strike="noStrike" cap="none" spc="0" baseline="0">
                <a:solidFill>
                  <a:srgbClr val="F6A317"/>
                </a:solidFill>
                <a:effectLst/>
                <a:latin typeface="Helvetica"/>
                <a:ea typeface="Helvetica"/>
                <a:cs typeface="Helvetica"/>
              </a:rPr>
              <a:t>ZAKLJUČEK</a:t>
            </a:r>
          </a:p>
        </p:txBody>
      </p:sp>
      <p:sp>
        <p:nvSpPr>
          <p:cNvPr id="3" name="Text Placeholder 2">
            <a:extLst>
              <a:ext uri="{FF2B5EF4-FFF2-40B4-BE49-F238E27FC236}">
                <a16:creationId xmlns:a16="http://schemas.microsoft.com/office/drawing/2014/main" id="{8D1981DF-FF6D-334E-A61C-977A636291F3}"/>
              </a:ext>
            </a:extLst>
          </p:cNvPr>
          <p:cNvSpPr>
            <a:spLocks noGrp="1"/>
          </p:cNvSpPr>
          <p:nvPr>
            <p:ph type="body" sz="quarter" idx="11"/>
          </p:nvPr>
        </p:nvSpPr>
        <p:spPr/>
        <p:txBody>
          <a:bodyPr lIns="91440" tIns="45720" rIns="91440" bIns="45720" anchor="t"/>
          <a:lstStyle/>
          <a:p>
            <a:pPr>
              <a:lnSpc>
                <a:spcPts val="2400"/>
              </a:lnSpc>
              <a:spcBef>
                <a:spcPts val="600"/>
              </a:spcBef>
              <a:spcAft>
                <a:spcPts val="1000"/>
              </a:spcAft>
            </a:pPr>
            <a:r>
              <a:rPr lang="sl" sz="1800" b="0" i="0" strike="noStrike" cap="none" spc="0" baseline="0" dirty="0">
                <a:solidFill>
                  <a:srgbClr val="000000"/>
                </a:solidFill>
                <a:effectLst/>
                <a:latin typeface="Helvetica"/>
                <a:ea typeface="Helvetica"/>
                <a:cs typeface="Helvetica"/>
              </a:rPr>
              <a:t>Rezanje in grobo ter fino brušenje so visokoenergijski procesi, ki tvorijo veliko prahu.</a:t>
            </a:r>
          </a:p>
          <a:p>
            <a:pPr>
              <a:lnSpc>
                <a:spcPts val="2400"/>
              </a:lnSpc>
              <a:spcBef>
                <a:spcPts val="600"/>
              </a:spcBef>
              <a:spcAft>
                <a:spcPts val="1000"/>
              </a:spcAft>
            </a:pPr>
            <a:r>
              <a:rPr lang="sl" sz="1800" b="0" i="0" strike="noStrike" cap="none" spc="0" baseline="0" dirty="0">
                <a:solidFill>
                  <a:srgbClr val="000000"/>
                </a:solidFill>
                <a:effectLst/>
                <a:latin typeface="Helvetica"/>
                <a:ea typeface="Helvetica"/>
                <a:cs typeface="Helvetica"/>
              </a:rPr>
              <a:t>Ne pozabite:</a:t>
            </a:r>
          </a:p>
          <a:p>
            <a:pPr marL="285750" indent="-285750">
              <a:lnSpc>
                <a:spcPts val="2400"/>
              </a:lnSpc>
              <a:spcBef>
                <a:spcPts val="600"/>
              </a:spcBef>
              <a:spcAft>
                <a:spcPts val="600"/>
              </a:spcAft>
              <a:buClr>
                <a:srgbClr val="F1B600"/>
              </a:buClr>
              <a:buSzPct val="120000"/>
              <a:buFont typeface="Wingdings" pitchFamily="2" charset="2"/>
              <a:buChar char="q"/>
            </a:pPr>
            <a:r>
              <a:rPr lang="sl" sz="1800" b="0" i="0" strike="noStrike" cap="none" spc="0" baseline="0" dirty="0">
                <a:solidFill>
                  <a:srgbClr val="000000"/>
                </a:solidFill>
                <a:effectLst/>
                <a:latin typeface="Helvetica"/>
                <a:ea typeface="Helvetica"/>
                <a:cs typeface="Helvetica"/>
              </a:rPr>
              <a:t>Poskrbite, da je ohišje dobro prezračevano</a:t>
            </a:r>
            <a:r>
              <a:rPr lang="sl" sz="1800" dirty="0">
                <a:solidFill>
                  <a:srgbClr val="000000"/>
                </a:solidFill>
                <a:latin typeface="Helvetica"/>
                <a:ea typeface="Helvetica"/>
                <a:cs typeface="Helvetica"/>
              </a:rPr>
              <a:t>.</a:t>
            </a:r>
            <a:endParaRPr lang="sl" sz="1800" b="0" i="0" strike="noStrike" cap="none" spc="0" baseline="0" dirty="0">
              <a:solidFill>
                <a:srgbClr val="000000"/>
              </a:solidFill>
              <a:effectLst/>
              <a:latin typeface="Helvetica"/>
              <a:ea typeface="Helvetica"/>
              <a:cs typeface="Helvetica"/>
            </a:endParaRPr>
          </a:p>
          <a:p>
            <a:pPr marL="285750" indent="-285750">
              <a:lnSpc>
                <a:spcPts val="2400"/>
              </a:lnSpc>
              <a:spcBef>
                <a:spcPts val="600"/>
              </a:spcBef>
              <a:spcAft>
                <a:spcPts val="600"/>
              </a:spcAft>
              <a:buClr>
                <a:srgbClr val="F1B600"/>
              </a:buClr>
              <a:buSzPct val="120000"/>
              <a:buFont typeface="Wingdings" pitchFamily="2" charset="2"/>
              <a:buChar char="q"/>
            </a:pPr>
            <a:r>
              <a:rPr lang="sl" sz="1800" b="0" i="0" strike="noStrike" cap="none" spc="0" baseline="0" dirty="0">
                <a:solidFill>
                  <a:srgbClr val="000000"/>
                </a:solidFill>
                <a:effectLst/>
                <a:latin typeface="Helvetica"/>
                <a:ea typeface="Helvetica"/>
                <a:cs typeface="Helvetica"/>
              </a:rPr>
              <a:t>Kjer je mogoče, uporabite orodja z vgrajenim dovodom vode</a:t>
            </a:r>
            <a:r>
              <a:rPr lang="sl" sz="1800" dirty="0">
                <a:solidFill>
                  <a:srgbClr val="000000"/>
                </a:solidFill>
                <a:latin typeface="Helvetica"/>
                <a:ea typeface="Helvetica"/>
                <a:cs typeface="Helvetica"/>
              </a:rPr>
              <a:t>.</a:t>
            </a:r>
            <a:endParaRPr lang="sl" sz="1800" b="0" i="0" strike="noStrike" cap="none" spc="0" baseline="0" dirty="0">
              <a:solidFill>
                <a:srgbClr val="000000"/>
              </a:solidFill>
              <a:effectLst/>
              <a:latin typeface="Helvetica"/>
              <a:ea typeface="Helvetica"/>
              <a:cs typeface="Helvetica"/>
            </a:endParaRPr>
          </a:p>
          <a:p>
            <a:pPr marL="285750" indent="-285750">
              <a:lnSpc>
                <a:spcPts val="2400"/>
              </a:lnSpc>
              <a:spcBef>
                <a:spcPts val="600"/>
              </a:spcBef>
              <a:spcAft>
                <a:spcPts val="600"/>
              </a:spcAft>
              <a:buClr>
                <a:srgbClr val="F1B600"/>
              </a:buClr>
              <a:buSzPct val="120000"/>
              <a:buFont typeface="Wingdings" pitchFamily="2" charset="2"/>
              <a:buChar char="q"/>
            </a:pPr>
            <a:r>
              <a:rPr lang="sl" sz="1800" b="0" i="0" strike="noStrike" cap="none" spc="0" baseline="0" dirty="0">
                <a:solidFill>
                  <a:srgbClr val="000000"/>
                </a:solidFill>
                <a:effectLst/>
                <a:latin typeface="Helvetica"/>
                <a:ea typeface="Helvetica"/>
                <a:cs typeface="Helvetica"/>
              </a:rPr>
              <a:t>Opremo preverite, ali ima znake poškodb</a:t>
            </a:r>
            <a:r>
              <a:rPr lang="sl" sz="1800" dirty="0">
                <a:solidFill>
                  <a:srgbClr val="000000"/>
                </a:solidFill>
                <a:latin typeface="Helvetica"/>
                <a:ea typeface="Helvetica"/>
                <a:cs typeface="Helvetica"/>
              </a:rPr>
              <a:t>.</a:t>
            </a:r>
            <a:endParaRPr lang="sl" sz="1800" b="0" i="0" strike="noStrike" cap="none" spc="0" baseline="0" dirty="0">
              <a:solidFill>
                <a:srgbClr val="000000"/>
              </a:solidFill>
              <a:effectLst/>
              <a:latin typeface="Helvetica"/>
              <a:ea typeface="Helvetica"/>
              <a:cs typeface="Helvetica"/>
            </a:endParaRPr>
          </a:p>
          <a:p>
            <a:pPr marL="285750" indent="-285750">
              <a:lnSpc>
                <a:spcPts val="2400"/>
              </a:lnSpc>
              <a:spcBef>
                <a:spcPts val="600"/>
              </a:spcBef>
              <a:spcAft>
                <a:spcPts val="600"/>
              </a:spcAft>
              <a:buClr>
                <a:srgbClr val="F1B600"/>
              </a:buClr>
              <a:buSzPct val="120000"/>
              <a:buFont typeface="Wingdings" pitchFamily="2" charset="2"/>
              <a:buChar char="q"/>
            </a:pPr>
            <a:r>
              <a:rPr lang="sl" sz="1800" b="0" i="0" strike="noStrike" cap="none" spc="0" baseline="0" dirty="0">
                <a:solidFill>
                  <a:srgbClr val="FF0000"/>
                </a:solidFill>
                <a:effectLst/>
                <a:latin typeface="Helvetica"/>
                <a:ea typeface="Helvetica"/>
                <a:cs typeface="Helvetica"/>
              </a:rPr>
              <a:t>Predavatelj doda zaključke za svoj kontekst</a:t>
            </a:r>
            <a:r>
              <a:rPr lang="sl" sz="1800" dirty="0">
                <a:solidFill>
                  <a:srgbClr val="FF0000"/>
                </a:solidFill>
                <a:latin typeface="Helvetica"/>
                <a:ea typeface="Helvetica"/>
                <a:cs typeface="Helvetica"/>
              </a:rPr>
              <a:t>.</a:t>
            </a:r>
            <a:endParaRPr lang="sl" sz="1800" b="0" i="0" strike="noStrike" cap="none" spc="0" baseline="0" dirty="0">
              <a:solidFill>
                <a:srgbClr val="FF0000"/>
              </a:solidFill>
              <a:effectLst/>
              <a:latin typeface="Helvetica"/>
              <a:ea typeface="Helvetica"/>
              <a:cs typeface="Helvetica"/>
            </a:endParaRPr>
          </a:p>
        </p:txBody>
      </p:sp>
      <p:pic>
        <p:nvPicPr>
          <p:cNvPr id="5" name="Picture 4">
            <a:extLst>
              <a:ext uri="{FF2B5EF4-FFF2-40B4-BE49-F238E27FC236}">
                <a16:creationId xmlns:a16="http://schemas.microsoft.com/office/drawing/2014/main" id="{0B390723-ECD8-4745-934F-06F7A23C5080}"/>
              </a:ext>
            </a:extLst>
          </p:cNvPr>
          <p:cNvPicPr>
            <a:picLocks noChangeAspect="1"/>
          </p:cNvPicPr>
          <p:nvPr/>
        </p:nvPicPr>
        <p:blipFill>
          <a:blip r:embed="rId3"/>
          <a:stretch>
            <a:fillRect/>
          </a:stretch>
        </p:blipFill>
        <p:spPr>
          <a:xfrm>
            <a:off x="7287256" y="1917545"/>
            <a:ext cx="4127500" cy="4127500"/>
          </a:xfrm>
          <a:prstGeom prst="rect">
            <a:avLst/>
          </a:prstGeom>
        </p:spPr>
      </p:pic>
    </p:spTree>
    <p:extLst>
      <p:ext uri="{BB962C8B-B14F-4D97-AF65-F5344CB8AC3E}">
        <p14:creationId xmlns:p14="http://schemas.microsoft.com/office/powerpoint/2010/main" val="267491750"/>
      </p:ext>
    </p:extLst>
  </p:cSld>
  <p:clrMapOvr>
    <a:masterClrMapping/>
  </p:clrMapOvr>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28040799-38CC-024D-885F-40D009CA9E71}"/>
              </a:ext>
            </a:extLst>
          </p:cNvPr>
          <p:cNvSpPr>
            <a:spLocks noGrp="1"/>
          </p:cNvSpPr>
          <p:nvPr>
            <p:ph type="body" sz="quarter" idx="10"/>
          </p:nvPr>
        </p:nvSpPr>
        <p:spPr/>
        <p:txBody>
          <a:bodyPr/>
          <a:lstStyle/>
          <a:p>
            <a:pPr>
              <a:lnSpc>
                <a:spcPct val="100000"/>
              </a:lnSpc>
            </a:pPr>
            <a:r>
              <a:rPr lang="sl" sz="2800" b="1" i="0" strike="noStrike" cap="none" spc="0" baseline="0">
                <a:solidFill>
                  <a:srgbClr val="F6A317"/>
                </a:solidFill>
                <a:effectLst/>
                <a:latin typeface="Helvetica"/>
                <a:ea typeface="Helvetica"/>
                <a:cs typeface="Helvetica"/>
              </a:rPr>
              <a:t>NADALJNJE UČENJE</a:t>
            </a:r>
          </a:p>
        </p:txBody>
      </p:sp>
      <p:sp>
        <p:nvSpPr>
          <p:cNvPr id="3" name="Text Placeholder 2">
            <a:extLst>
              <a:ext uri="{FF2B5EF4-FFF2-40B4-BE49-F238E27FC236}">
                <a16:creationId xmlns:a16="http://schemas.microsoft.com/office/drawing/2014/main" id="{E4F07BA6-6CD5-BD44-A586-339407333047}"/>
              </a:ext>
            </a:extLst>
          </p:cNvPr>
          <p:cNvSpPr>
            <a:spLocks noGrp="1"/>
          </p:cNvSpPr>
          <p:nvPr>
            <p:ph type="body" sz="quarter" idx="11"/>
          </p:nvPr>
        </p:nvSpPr>
        <p:spPr>
          <a:xfrm>
            <a:off x="777243" y="2362677"/>
            <a:ext cx="5453624" cy="2003524"/>
          </a:xfrm>
        </p:spPr>
        <p:txBody>
          <a:bodyPr/>
          <a:lstStyle/>
          <a:p>
            <a:pPr marL="285750" indent="-285750">
              <a:lnSpc>
                <a:spcPts val="2300"/>
              </a:lnSpc>
              <a:spcBef>
                <a:spcPts val="600"/>
              </a:spcBef>
              <a:spcAft>
                <a:spcPts val="600"/>
              </a:spcAft>
              <a:buSzPct val="130000"/>
              <a:buFont typeface="Arial" panose="020B0604020202020204" pitchFamily="34" charset="0"/>
              <a:buChar char="•"/>
            </a:pPr>
            <a:r>
              <a:rPr lang="sl" sz="1600" b="0" i="0" strike="noStrike" cap="none" spc="0" baseline="0">
                <a:solidFill>
                  <a:srgbClr val="000000"/>
                </a:solidFill>
                <a:effectLst/>
                <a:latin typeface="Helvetica"/>
                <a:ea typeface="Helvetica"/>
                <a:cs typeface="Helvetica"/>
                <a:hlinkClick r:id="rId3" history="0"/>
              </a:rPr>
              <a:t>Dobre prakse za suho rezanje z ročnimi kotnimi brusilniki/rezalniki ali električnimi rezalniki za stene (Opravilni list 2.1.14a)</a:t>
            </a:r>
          </a:p>
          <a:p>
            <a:pPr marL="285750" indent="-285750">
              <a:lnSpc>
                <a:spcPts val="2300"/>
              </a:lnSpc>
              <a:spcBef>
                <a:spcPts val="600"/>
              </a:spcBef>
              <a:spcAft>
                <a:spcPts val="600"/>
              </a:spcAft>
              <a:buSzPct val="130000"/>
              <a:buFont typeface="Arial" panose="020B0604020202020204" pitchFamily="34" charset="0"/>
              <a:buChar char="•"/>
            </a:pPr>
            <a:r>
              <a:rPr lang="sl" sz="1600" b="0" i="0" strike="noStrike" cap="none" spc="0" baseline="0">
                <a:solidFill>
                  <a:srgbClr val="000000"/>
                </a:solidFill>
                <a:effectLst/>
                <a:latin typeface="Helvetica"/>
                <a:ea typeface="Helvetica"/>
                <a:cs typeface="Helvetica"/>
                <a:hlinkClick r:id="rId3" history="0"/>
              </a:rPr>
              <a:t>Dobre prakse za rezanje in poliranje keramike ter kamna (Opravilni list 2.2.7)</a:t>
            </a:r>
          </a:p>
          <a:p>
            <a:pPr marL="285750" indent="-285750">
              <a:lnSpc>
                <a:spcPts val="2300"/>
              </a:lnSpc>
              <a:spcBef>
                <a:spcPts val="600"/>
              </a:spcBef>
              <a:spcAft>
                <a:spcPts val="600"/>
              </a:spcAft>
              <a:buSzPct val="130000"/>
              <a:buFont typeface="Arial" panose="020B0604020202020204" pitchFamily="34" charset="0"/>
              <a:buChar char="•"/>
            </a:pPr>
            <a:r>
              <a:rPr lang="sl" sz="1600" b="0" i="0" strike="noStrike" cap="none" spc="0" baseline="0">
                <a:solidFill>
                  <a:srgbClr val="000000"/>
                </a:solidFill>
                <a:effectLst/>
                <a:latin typeface="Helvetica"/>
                <a:ea typeface="Helvetica"/>
                <a:cs typeface="Helvetica"/>
                <a:hlinkClick r:id="rId4" history="0"/>
              </a:rPr>
              <a:t>Vodnik za dobre prakse NEPSI</a:t>
            </a:r>
          </a:p>
          <a:p>
            <a:pPr marL="285750" indent="-285750">
              <a:lnSpc>
                <a:spcPts val="2300"/>
              </a:lnSpc>
              <a:spcBef>
                <a:spcPts val="600"/>
              </a:spcBef>
              <a:spcAft>
                <a:spcPts val="600"/>
              </a:spcAft>
              <a:buSzPct val="130000"/>
              <a:buFont typeface="Arial" panose="020B0604020202020204" pitchFamily="34" charset="0"/>
              <a:buChar char="•"/>
            </a:pPr>
            <a:r>
              <a:rPr lang="sl" sz="1600" b="0" i="0" strike="noStrike" cap="none" spc="0" baseline="0">
                <a:solidFill>
                  <a:srgbClr val="000000"/>
                </a:solidFill>
                <a:effectLst/>
                <a:latin typeface="Helvetica"/>
                <a:ea typeface="Helvetica"/>
                <a:cs typeface="Helvetica"/>
                <a:hlinkClick r:id="rId5" history="0"/>
              </a:rPr>
              <a:t>Vodnik NEPSI za MSP</a:t>
            </a:r>
          </a:p>
        </p:txBody>
      </p:sp>
      <p:sp>
        <p:nvSpPr>
          <p:cNvPr id="4" name="Rounded Rectangle 3">
            <a:extLst>
              <a:ext uri="{FF2B5EF4-FFF2-40B4-BE49-F238E27FC236}">
                <a16:creationId xmlns:a16="http://schemas.microsoft.com/office/drawing/2014/main" id="{F9F6C2B3-C478-8640-8DC5-5FE0011FBCC7}"/>
              </a:ext>
            </a:extLst>
          </p:cNvPr>
          <p:cNvSpPr/>
          <p:nvPr/>
        </p:nvSpPr>
        <p:spPr>
          <a:xfrm>
            <a:off x="957262" y="5159235"/>
            <a:ext cx="10144125" cy="655778"/>
          </a:xfrm>
          <a:prstGeom prst="roundRect">
            <a:avLst/>
          </a:prstGeom>
          <a:noFill/>
          <a:ln>
            <a:solidFill>
              <a:srgbClr val="F6A31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a:ln w="22225">
                <a:solidFill>
                  <a:schemeClr val="accent2"/>
                </a:solidFill>
                <a:prstDash val="solid"/>
              </a:ln>
              <a:solidFill>
                <a:schemeClr val="accent2">
                  <a:lumMod val="40000"/>
                  <a:lumOff val="60000"/>
                </a:schemeClr>
              </a:solidFill>
            </a:endParaRPr>
          </a:p>
        </p:txBody>
      </p:sp>
      <p:sp>
        <p:nvSpPr>
          <p:cNvPr id="5" name="Rectangle 4">
            <a:extLst>
              <a:ext uri="{FF2B5EF4-FFF2-40B4-BE49-F238E27FC236}">
                <a16:creationId xmlns:a16="http://schemas.microsoft.com/office/drawing/2014/main" id="{8A26426C-73DF-7F44-9E81-93F6BA595F94}"/>
              </a:ext>
            </a:extLst>
          </p:cNvPr>
          <p:cNvSpPr/>
          <p:nvPr/>
        </p:nvSpPr>
        <p:spPr>
          <a:xfrm>
            <a:off x="1088454" y="5158279"/>
            <a:ext cx="10022946" cy="646331"/>
          </a:xfrm>
          <a:prstGeom prst="rect">
            <a:avLst/>
          </a:prstGeom>
          <a:noFill/>
          <a:ln>
            <a:noFill/>
          </a:ln>
        </p:spPr>
        <p:txBody>
          <a:bodyPr wrap="square" anchor="ctr">
            <a:spAutoFit/>
          </a:bodyPr>
          <a:lstStyle/>
          <a:p>
            <a:pPr>
              <a:spcBef>
                <a:spcPts val="1200"/>
              </a:spcBef>
              <a:spcAft>
                <a:spcPts val="1200"/>
              </a:spcAft>
              <a:buSzPct val="130000"/>
            </a:pPr>
            <a:r>
              <a:rPr lang="sl" b="0" i="0" strike="noStrike" cap="none" spc="0" baseline="0" dirty="0">
                <a:solidFill>
                  <a:srgbClr val="000000"/>
                </a:solidFill>
                <a:effectLst/>
                <a:latin typeface="Calibri"/>
                <a:ea typeface="Calibri"/>
                <a:cs typeface="Calibri"/>
              </a:rPr>
              <a:t>Za več gradiv za učenje o prostem kristalnem kremenu obiščite </a:t>
            </a:r>
            <a:r>
              <a:rPr lang="sl" b="1" i="0" strike="noStrike" cap="none" spc="0" baseline="0" dirty="0">
                <a:solidFill>
                  <a:srgbClr val="000000"/>
                </a:solidFill>
                <a:effectLst/>
                <a:latin typeface="Calibri"/>
                <a:ea typeface="Calibri"/>
                <a:cs typeface="Calibri"/>
              </a:rPr>
              <a:t>Platformo za e-učenje NEPSI</a:t>
            </a:r>
            <a:r>
              <a:rPr lang="sl" b="0" i="0" strike="noStrike" cap="none" spc="0" baseline="0" dirty="0">
                <a:solidFill>
                  <a:srgbClr val="000000"/>
                </a:solidFill>
                <a:effectLst/>
                <a:latin typeface="Calibri"/>
                <a:ea typeface="Calibri"/>
                <a:cs typeface="Calibri"/>
              </a:rPr>
              <a:t> na naslovu </a:t>
            </a:r>
            <a:r>
              <a:rPr lang="sl" b="0" i="0" strike="noStrike" cap="none" spc="0" baseline="0" dirty="0">
                <a:solidFill>
                  <a:srgbClr val="000000"/>
                </a:solidFill>
                <a:effectLst/>
                <a:latin typeface="Calibri"/>
                <a:ea typeface="Calibri"/>
                <a:cs typeface="Calibri"/>
                <a:hlinkClick r:id="rId6" history="0"/>
              </a:rPr>
              <a:t>training.nepsi.eu</a:t>
            </a:r>
            <a:r>
              <a:rPr lang="sl" b="0" i="0" strike="noStrike" cap="none" spc="0" baseline="0" dirty="0">
                <a:solidFill>
                  <a:srgbClr val="000000"/>
                </a:solidFill>
                <a:effectLst/>
                <a:latin typeface="Calibri"/>
                <a:ea typeface="Calibri"/>
                <a:cs typeface="Calibri"/>
              </a:rPr>
              <a:t> </a:t>
            </a:r>
          </a:p>
        </p:txBody>
      </p:sp>
    </p:spTree>
    <p:extLst>
      <p:ext uri="{BB962C8B-B14F-4D97-AF65-F5344CB8AC3E}">
        <p14:creationId xmlns:p14="http://schemas.microsoft.com/office/powerpoint/2010/main" val="921020004"/>
      </p:ext>
    </p:extLst>
  </p:cSld>
  <p:clrMapOvr>
    <a:masterClrMapping/>
  </p:clrMapOvr>
  <p:transition/>
</p:sld>
</file>

<file path=ppt/tags/tag1.xml><?xml version="1.0" encoding="utf-8"?>
<p:tagLst xmlns:a="http://schemas.openxmlformats.org/drawingml/2006/main" xmlns:r="http://schemas.openxmlformats.org/officeDocument/2006/relationships" xmlns:p="http://schemas.openxmlformats.org/presentationml/2006/main">
  <p:tag name="AS_OS" val="Microsoft Windows NT 10.0"/>
  <p:tag name="AS_RELEASE_DATE" val="2017.10.31"/>
  <p:tag name="AS_TITLE" val="Aspose.Slides for Java"/>
  <p:tag name="AS_VERSION" val="17.10"/>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Arial"/>
        <a:cs typeface="Arial"/>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Arial"/>
        <a:cs typeface="Arial"/>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NEPSI Training topic template v1 JF" id="{5EA84160-1248-B945-96E8-C19FFB39C2BD}" vid="{0058E9A8-62BA-8D4E-905C-CEA1055CCE57}"/>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Arial"/>
        <a:cs typeface="Arial"/>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Arial"/>
        <a:cs typeface="Arial"/>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lcf76f155ced4ddcb4097134ff3c332f xmlns="6d9d7403-2d8c-4818-ae25-2c5629bc7330">
      <Terms xmlns="http://schemas.microsoft.com/office/infopath/2007/PartnerControls"/>
    </lcf76f155ced4ddcb4097134ff3c332f>
    <TaxCatchAll xmlns="d8ecf516-e360-4672-81b9-68723bedb71f" xsi:nil="true"/>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BE8D432CE7244B409A76C38E51B114B2" ma:contentTypeVersion="22" ma:contentTypeDescription="Create a new document." ma:contentTypeScope="" ma:versionID="3b65d00cb17ade1f87e587b146520326">
  <xsd:schema xmlns:xsd="http://www.w3.org/2001/XMLSchema" xmlns:xs="http://www.w3.org/2001/XMLSchema" xmlns:p="http://schemas.microsoft.com/office/2006/metadata/properties" xmlns:ns2="6d9d7403-2d8c-4818-ae25-2c5629bc7330" xmlns:ns3="d8ecf516-e360-4672-81b9-68723bedb71f" targetNamespace="http://schemas.microsoft.com/office/2006/metadata/properties" ma:root="true" ma:fieldsID="5c659a0f85073eddfcef942c3a4ea0a4" ns2:_="" ns3:_="">
    <xsd:import namespace="6d9d7403-2d8c-4818-ae25-2c5629bc7330"/>
    <xsd:import namespace="d8ecf516-e360-4672-81b9-68723bedb71f"/>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DateTaken" minOccurs="0"/>
                <xsd:element ref="ns2:MediaServiceLocation" minOccurs="0"/>
                <xsd:element ref="ns3:SharedWithUsers" minOccurs="0"/>
                <xsd:element ref="ns3:SharedWithDetails" minOccurs="0"/>
                <xsd:element ref="ns2:MediaServiceOCR" minOccurs="0"/>
                <xsd:element ref="ns2:MediaServiceGenerationTime" minOccurs="0"/>
                <xsd:element ref="ns2:MediaServiceEventHashCode" minOccurs="0"/>
                <xsd:element ref="ns2:MediaServiceAutoKeyPoints" minOccurs="0"/>
                <xsd:element ref="ns2:MediaServiceKeyPoints" minOccurs="0"/>
                <xsd:element ref="ns2:MediaLengthInSeconds" minOccurs="0"/>
                <xsd:element ref="ns3:TaxCatchAll" minOccurs="0"/>
                <xsd:element ref="ns2:lcf76f155ced4ddcb4097134ff3c332f"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6d9d7403-2d8c-4818-ae25-2c5629bc7330"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MediaServiceAutoTags" ma:internalName="MediaServiceAutoTags" ma:readOnly="true">
      <xsd:simpleType>
        <xsd:restriction base="dms:Text"/>
      </xsd:simpleType>
    </xsd:element>
    <xsd:element name="MediaServiceDateTaken" ma:index="11" nillable="true" ma:displayName="MediaServiceDateTaken" ma:hidden="true" ma:internalName="MediaServiceDateTaken" ma:readOnly="true">
      <xsd:simpleType>
        <xsd:restriction base="dms:Text"/>
      </xsd:simpleType>
    </xsd:element>
    <xsd:element name="MediaServiceLocation" ma:index="12" nillable="true" ma:displayName="MediaServiceLocation" ma:internalName="MediaServiceLocation" ma:readOnly="true">
      <xsd:simpleType>
        <xsd:restriction base="dms:Text"/>
      </xsd:simpleType>
    </xsd:element>
    <xsd:element name="MediaServiceOCR" ma:index="15" nillable="true" ma:displayName="MediaServiceOCR"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AutoKeyPoints" ma:index="18" nillable="true" ma:displayName="MediaServiceAutoKeyPoints" ma:hidden="true" ma:internalName="MediaServiceAutoKeyPoints" ma:readOnly="true">
      <xsd:simpleType>
        <xsd:restriction base="dms:Note"/>
      </xsd:simpleType>
    </xsd:element>
    <xsd:element name="MediaServiceKeyPoints" ma:index="19" nillable="true" ma:displayName="KeyPoints" ma:internalName="MediaServiceKeyPoints" ma:readOnly="true">
      <xsd:simpleType>
        <xsd:restriction base="dms:Note">
          <xsd:maxLength value="255"/>
        </xsd:restriction>
      </xsd:simpleType>
    </xsd:element>
    <xsd:element name="MediaLengthInSeconds" ma:index="20" nillable="true" ma:displayName="Length (seconds)" ma:internalName="MediaLengthInSeconds" ma:readOnly="true">
      <xsd:simpleType>
        <xsd:restriction base="dms:Unknown"/>
      </xsd:simpleType>
    </xsd:element>
    <xsd:element name="lcf76f155ced4ddcb4097134ff3c332f" ma:index="23" nillable="true" ma:taxonomy="true" ma:internalName="lcf76f155ced4ddcb4097134ff3c332f" ma:taxonomyFieldName="MediaServiceImageTags" ma:displayName="Image Tags" ma:readOnly="false" ma:fieldId="{5cf76f15-5ced-4ddc-b409-7134ff3c332f}" ma:taxonomyMulti="true" ma:sspId="67db71fa-6225-4e5d-8d04-885ce7d9243e"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4"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5"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d8ecf516-e360-4672-81b9-68723bedb71f" elementFormDefault="qualified">
    <xsd:import namespace="http://schemas.microsoft.com/office/2006/documentManagement/types"/>
    <xsd:import namespace="http://schemas.microsoft.com/office/infopath/2007/PartnerControls"/>
    <xsd:element name="SharedWithUsers" ma:index="13"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4" nillable="true" ma:displayName="Shared With Details" ma:internalName="SharedWithDetails" ma:readOnly="true">
      <xsd:simpleType>
        <xsd:restriction base="dms:Note">
          <xsd:maxLength value="255"/>
        </xsd:restriction>
      </xsd:simpleType>
    </xsd:element>
    <xsd:element name="TaxCatchAll" ma:index="21" nillable="true" ma:displayName="Taxonomy Catch All Column" ma:hidden="true" ma:list="{0f5be016-a4e9-4ae4-99b5-de5d8d170bf1}" ma:internalName="TaxCatchAll" ma:showField="CatchAllData" ma:web="d8ecf516-e360-4672-81b9-68723bedb71f">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3E9D9CC3-1A92-450F-A475-EF23AF4BCF49}">
  <ds:schemaRefs>
    <ds:schemaRef ds:uri="http://schemas.microsoft.com/sharepoint/v3/contenttype/forms"/>
  </ds:schemaRefs>
</ds:datastoreItem>
</file>

<file path=customXml/itemProps2.xml><?xml version="1.0" encoding="utf-8"?>
<ds:datastoreItem xmlns:ds="http://schemas.openxmlformats.org/officeDocument/2006/customXml" ds:itemID="{7D545FEE-AD81-4023-B6AC-5CAEA335ED97}">
  <ds:schemaRefs>
    <ds:schemaRef ds:uri="http://schemas.microsoft.com/office/infopath/2007/PartnerControls"/>
    <ds:schemaRef ds:uri="http://schemas.microsoft.com/office/2006/documentManagement/types"/>
    <ds:schemaRef ds:uri="http://purl.org/dc/dcmitype/"/>
    <ds:schemaRef ds:uri="http://purl.org/dc/elements/1.1/"/>
    <ds:schemaRef ds:uri="d8ecf516-e360-4672-81b9-68723bedb71f"/>
    <ds:schemaRef ds:uri="http://purl.org/dc/terms/"/>
    <ds:schemaRef ds:uri="http://schemas.microsoft.com/office/2006/metadata/properties"/>
    <ds:schemaRef ds:uri="http://schemas.openxmlformats.org/package/2006/metadata/core-properties"/>
    <ds:schemaRef ds:uri="6d9d7403-2d8c-4818-ae25-2c5629bc7330"/>
    <ds:schemaRef ds:uri="http://www.w3.org/XML/1998/namespace"/>
  </ds:schemaRefs>
</ds:datastoreItem>
</file>

<file path=customXml/itemProps3.xml><?xml version="1.0" encoding="utf-8"?>
<ds:datastoreItem xmlns:ds="http://schemas.openxmlformats.org/officeDocument/2006/customXml" ds:itemID="{0A9FACBA-CDA3-43E2-9A42-E441DC4CEDBA}">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6d9d7403-2d8c-4818-ae25-2c5629bc7330"/>
    <ds:schemaRef ds:uri="d8ecf516-e360-4672-81b9-68723bedb71f"/>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Office Theme</Template>
  <TotalTime>89</TotalTime>
  <Words>1132</Words>
  <Application>Microsoft Macintosh PowerPoint</Application>
  <PresentationFormat>Widescreen</PresentationFormat>
  <Paragraphs>103</Paragraphs>
  <Slides>14</Slides>
  <Notes>13</Notes>
  <HiddenSlides>1</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14</vt:i4>
      </vt:variant>
    </vt:vector>
  </HeadingPairs>
  <TitlesOfParts>
    <vt:vector size="21" baseType="lpstr">
      <vt:lpstr>.Apple Color Emoji UI</vt:lpstr>
      <vt:lpstr>Arial</vt:lpstr>
      <vt:lpstr>Calibri</vt:lpstr>
      <vt:lpstr>Futura Medium</vt:lpstr>
      <vt:lpstr>Helvetica</vt:lpstr>
      <vt:lpstr>Wingdings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Samuel Davies</dc:creator>
  <cp:lastModifiedBy>Carlo Arboit</cp:lastModifiedBy>
  <cp:revision>39</cp:revision>
  <dcterms:created xsi:type="dcterms:W3CDTF">2020-06-26T09:56:53Z</dcterms:created>
  <dcterms:modified xsi:type="dcterms:W3CDTF">2024-11-13T11:00:25Z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0x010100BE8D432CE7244B409A76C38E51B114B2</vt:lpwstr>
  </property>
</Properties>
</file>