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4A98AB-DE4A-4A18-83A7-D82F210F0575}" v="31" dt="2022-09-21T15:50:30.432"/>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a:spcBef>
                <a:spcPct val="0"/>
              </a:spcBef>
              <a:spcAft>
                <a:spcPct val="0"/>
              </a:spcAft>
              <a:defRPr/>
            </a:pPr>
            <a:r>
              <a:rPr lang="hr" sz="1200" b="0" i="0" strike="noStrike" cap="none" spc="0" baseline="0" dirty="0">
                <a:solidFill>
                  <a:srgbClr val="000000"/>
                </a:solidFill>
                <a:effectLst/>
                <a:latin typeface="Calibri"/>
                <a:ea typeface="Calibri"/>
                <a:cs typeface="Calibri"/>
              </a:rPr>
              <a:t>Ova obuka pruža vodič za različite sustave za</a:t>
            </a:r>
            <a:r>
              <a:rPr lang="hr" dirty="0">
                <a:solidFill>
                  <a:srgbClr val="000000"/>
                </a:solidFill>
                <a:latin typeface="Calibri"/>
                <a:ea typeface="Calibri"/>
                <a:cs typeface="Calibri"/>
              </a:rPr>
              <a:t> </a:t>
            </a:r>
            <a:r>
              <a:rPr lang="hr" sz="1200" b="0" i="0" strike="noStrike" cap="none" spc="0" baseline="0" dirty="0">
                <a:solidFill>
                  <a:srgbClr val="000000"/>
                </a:solidFill>
                <a:effectLst/>
                <a:latin typeface="Calibri"/>
                <a:ea typeface="Calibri"/>
                <a:cs typeface="Calibri"/>
              </a:rPr>
              <a:t> mehaničko i pneumatsko rukovanje prilikom unutrašnjeg </a:t>
            </a:r>
            <a:r>
              <a:rPr lang="hr" sz="1200" b="0" i="0" strike="noStrike" cap="none" spc="0" baseline="0" dirty="0" err="1">
                <a:solidFill>
                  <a:srgbClr val="000000"/>
                </a:solidFill>
                <a:effectLst/>
                <a:latin typeface="Calibri"/>
                <a:ea typeface="Calibri"/>
                <a:cs typeface="Calibri"/>
              </a:rPr>
              <a:t>pomeranja</a:t>
            </a:r>
            <a:r>
              <a:rPr lang="hr" sz="1200" b="0" i="0" strike="noStrike" cap="none" spc="0" baseline="0" dirty="0">
                <a:solidFill>
                  <a:srgbClr val="000000"/>
                </a:solidFill>
                <a:effectLst/>
                <a:latin typeface="Calibri"/>
                <a:ea typeface="Calibri"/>
                <a:cs typeface="Calibri"/>
              </a:rPr>
              <a:t> proizvoda sa kristaliziranim </a:t>
            </a:r>
            <a:r>
              <a:rPr lang="hr" sz="1200" b="0" i="0" strike="noStrike" cap="none" spc="0" baseline="0" dirty="0" err="1">
                <a:solidFill>
                  <a:srgbClr val="000000"/>
                </a:solidFill>
                <a:effectLst/>
                <a:latin typeface="Calibri"/>
                <a:ea typeface="Calibri"/>
                <a:cs typeface="Calibri"/>
              </a:rPr>
              <a:t>silicijumom</a:t>
            </a:r>
            <a:r>
              <a:rPr lang="hr" sz="1200" b="0" i="0" strike="noStrike" cap="none" spc="0" baseline="0" dirty="0">
                <a:solidFill>
                  <a:srgbClr val="000000"/>
                </a:solidFill>
                <a:effectLst/>
                <a:latin typeface="Calibri"/>
                <a:ea typeface="Calibri"/>
                <a:cs typeface="Calibri"/>
              </a:rPr>
              <a:t>, naročito onih koji su </a:t>
            </a:r>
            <a:r>
              <a:rPr lang="hr">
                <a:solidFill>
                  <a:srgbClr val="000000"/>
                </a:solidFill>
                <a:latin typeface="Calibri"/>
                <a:ea typeface="Calibri"/>
                <a:cs typeface="Calibri"/>
              </a:rPr>
              <a:t>suhi</a:t>
            </a:r>
            <a:r>
              <a:rPr lang="hr" sz="1200" b="0" i="0" strike="noStrike" cap="none" spc="0" baseline="0" dirty="0">
                <a:solidFill>
                  <a:srgbClr val="000000"/>
                </a:solidFill>
                <a:effectLst/>
                <a:latin typeface="Calibri"/>
                <a:ea typeface="Calibri"/>
                <a:cs typeface="Calibri"/>
              </a:rPr>
              <a:t>.</a:t>
            </a:r>
            <a:r>
              <a:rPr lang="hr" dirty="0">
                <a:solidFill>
                  <a:srgbClr val="000000"/>
                </a:solidFill>
                <a:latin typeface="Calibri"/>
                <a:ea typeface="Calibri"/>
                <a:cs typeface="Calibri"/>
              </a:rPr>
              <a:t> </a:t>
            </a:r>
            <a:endParaRPr lang="hr" sz="1200" b="0" i="0" strike="noStrike" cap="none" spc="0" baseline="0" dirty="0">
              <a:solidFill>
                <a:srgbClr val="000000"/>
              </a:solidFill>
              <a:effectLst/>
              <a:latin typeface="Calibri"/>
              <a:ea typeface="Calibri"/>
              <a:cs typeface="Calibri"/>
            </a:endParaRP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200" b="0" i="0" strike="noStrike" cap="none" spc="0" baseline="0">
                <a:solidFill>
                  <a:srgbClr val="000000"/>
                </a:solidFill>
                <a:effectLst/>
                <a:latin typeface="Calibri"/>
                <a:ea typeface="Calibri"/>
                <a:cs typeface="Calibri"/>
              </a:rPr>
              <a:t>Transport materijala koji sadrži kristalizirani silicijum može dovesti do podizanja čestica prašine u zrak. Najefikasnija tehnička mjera za kontrolu prašine je rad u zatvorenim sustavima (izoliranje)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Transportni sustavi su obično </a:t>
            </a:r>
            <a:r>
              <a:rPr lang="hr" sz="1200" b="0" i="0" strike="noStrike" cap="none" spc="0" baseline="0">
                <a:solidFill>
                  <a:srgbClr val="000000"/>
                </a:solidFill>
                <a:effectLst/>
                <a:latin typeface="Calibri"/>
                <a:ea typeface="Calibri"/>
                <a:cs typeface="Calibri"/>
              </a:rPr>
              <a:t>pneumatski (npr. sadrže ili rade putem gasa ili zraka pod pritiskom), zato što su efikasniji. </a:t>
            </a:r>
          </a:p>
          <a:p>
            <a:pPr>
              <a:spcBef>
                <a:spcPct val="0"/>
              </a:spcBef>
              <a:spcAft>
                <a:spcPct val="0"/>
              </a:spcAft>
              <a:defRPr/>
            </a:pPr>
            <a:r>
              <a:rPr lang="hr" sz="1800" b="0" i="0" strike="noStrike" cap="none" spc="0" baseline="0" dirty="0">
                <a:solidFill>
                  <a:srgbClr val="000000"/>
                </a:solidFill>
                <a:effectLst/>
                <a:latin typeface="Calibri"/>
                <a:ea typeface="Calibri"/>
                <a:cs typeface="Calibri"/>
              </a:rPr>
              <a:t>Ako </a:t>
            </a:r>
            <a:r>
              <a:rPr lang="hr" sz="1800" b="0" i="0" strike="noStrike" cap="none" spc="0" baseline="0" dirty="0" err="1">
                <a:solidFill>
                  <a:srgbClr val="000000"/>
                </a:solidFill>
                <a:effectLst/>
                <a:latin typeface="Calibri"/>
                <a:ea typeface="Calibri"/>
                <a:cs typeface="Calibri"/>
              </a:rPr>
              <a:t>izolovani</a:t>
            </a:r>
            <a:r>
              <a:rPr lang="hr" sz="1800" b="0" i="0" strike="noStrike" cap="none" spc="0" baseline="0" dirty="0">
                <a:solidFill>
                  <a:srgbClr val="000000"/>
                </a:solidFill>
                <a:effectLst/>
                <a:latin typeface="Calibri"/>
                <a:ea typeface="Calibri"/>
                <a:cs typeface="Calibri"/>
              </a:rPr>
              <a:t> transportni sustav nije dostupan </a:t>
            </a:r>
            <a:r>
              <a:rPr lang="hr" sz="1200" b="0" i="0" strike="noStrike" cap="none" spc="0" baseline="0" dirty="0">
                <a:solidFill>
                  <a:srgbClr val="000000"/>
                </a:solidFill>
                <a:effectLst/>
                <a:latin typeface="Calibri"/>
                <a:ea typeface="Calibri"/>
                <a:cs typeface="Calibri"/>
              </a:rPr>
              <a:t>kvašenje </a:t>
            </a:r>
            <a:r>
              <a:rPr lang="hr">
                <a:solidFill>
                  <a:srgbClr val="000000"/>
                </a:solidFill>
                <a:latin typeface="Calibri"/>
                <a:ea typeface="Calibri"/>
                <a:cs typeface="Calibri"/>
              </a:rPr>
              <a:t>suhog</a:t>
            </a:r>
            <a:r>
              <a:rPr lang="hr" dirty="0">
                <a:solidFill>
                  <a:srgbClr val="000000"/>
                </a:solidFill>
                <a:latin typeface="Calibri"/>
                <a:ea typeface="Calibri"/>
                <a:cs typeface="Calibri"/>
              </a:rPr>
              <a:t> </a:t>
            </a:r>
            <a:r>
              <a:rPr lang="hr" sz="1200" b="0" i="0" strike="noStrike" cap="none" spc="0" baseline="0" dirty="0">
                <a:solidFill>
                  <a:srgbClr val="000000"/>
                </a:solidFill>
                <a:effectLst/>
                <a:latin typeface="Calibri"/>
                <a:ea typeface="Calibri"/>
                <a:cs typeface="Calibri"/>
              </a:rPr>
              <a:t>materijala može biti alternativa potpunoj izolaciji.</a:t>
            </a:r>
            <a:r>
              <a:rPr lang="hr" dirty="0">
                <a:solidFill>
                  <a:srgbClr val="000000"/>
                </a:solidFill>
                <a:latin typeface="Calibri"/>
                <a:ea typeface="Calibri"/>
                <a:cs typeface="Calibri"/>
              </a:rPr>
              <a:t> </a:t>
            </a:r>
            <a:endParaRPr lang="hr" sz="12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530046" y="429114"/>
            <a:ext cx="328730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r" sz="1400" b="1" i="0" strike="noStrike" cap="none" spc="0" baseline="0" dirty="0">
                <a:solidFill>
                  <a:srgbClr val="F6A317"/>
                </a:solidFill>
                <a:effectLst/>
                <a:latin typeface="Helvetica"/>
                <a:ea typeface="Helvetica"/>
                <a:cs typeface="Helvetica"/>
              </a:rPr>
              <a:t>OBUKA DOBRE PRAKSE ZA SUSTAVE ZA RUKOVANJE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708728"/>
            <a:ext cx="5776716" cy="1483849"/>
          </a:xfrm>
        </p:spPr>
        <p:txBody>
          <a:bodyPr anchor="t"/>
          <a:lstStyle/>
          <a:p>
            <a:pPr>
              <a:lnSpc>
                <a:spcPct val="100000"/>
              </a:lnSpc>
            </a:pPr>
            <a:r>
              <a:rPr lang="hr" sz="2800" b="1" i="0" strike="noStrike" cap="none" spc="0" baseline="0" dirty="0">
                <a:solidFill>
                  <a:srgbClr val="FFFFFF"/>
                </a:solidFill>
                <a:effectLst/>
                <a:latin typeface="Helvetica"/>
                <a:ea typeface="Helvetica"/>
                <a:cs typeface="Helvetica"/>
              </a:rPr>
              <a:t>OBUKA DOBRE PRAKSE ZA PRILOŽENE SUSTAVE ZA RUKOVANJE I TRANSPORT</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9289143" y="358815"/>
            <a:ext cx="2482311"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400"/>
              </a:lnSpc>
            </a:pPr>
            <a:r>
              <a:rPr lang="hr-HR" sz="1800" dirty="0">
                <a:latin typeface="Helvetica"/>
                <a:cs typeface="Helvetica"/>
              </a:rPr>
              <a:t>Kao dio obrazovnog koraka u primjeni NEPSI dobre prakse, </a:t>
            </a:r>
            <a:r>
              <a:rPr lang="hr-HR" sz="1800" dirty="0" err="1">
                <a:latin typeface="Helvetica"/>
                <a:cs typeface="Helvetica"/>
              </a:rPr>
              <a:t>Nepsi</a:t>
            </a:r>
            <a:r>
              <a:rPr lang="hr-HR" sz="1800" dirty="0">
                <a:latin typeface="Helvetica"/>
                <a:cs typeface="Helvetica"/>
              </a:rPr>
              <a:t> je razvio niz obrazovnih resursa.</a:t>
            </a:r>
          </a:p>
          <a:p>
            <a:pPr>
              <a:lnSpc>
                <a:spcPts val="2400"/>
              </a:lnSpc>
            </a:pPr>
            <a:r>
              <a:rPr lang="hr-HR" sz="1800" dirty="0">
                <a:latin typeface="Helvetica"/>
                <a:cs typeface="Helvetica"/>
              </a:rPr>
              <a:t>Svaka PowerPoint obuka pokriva temu relevantnu za radnike diljem svih industrija koje koriste materijale koji sadrže kristalizirani </a:t>
            </a:r>
            <a:r>
              <a:rPr lang="hr-HR" sz="1800" dirty="0" err="1">
                <a:latin typeface="Helvetica"/>
                <a:cs typeface="Helvetica"/>
              </a:rPr>
              <a:t>silicijum</a:t>
            </a:r>
            <a:r>
              <a:rPr lang="hr-HR" sz="1800" dirty="0">
                <a:latin typeface="Helvetica"/>
                <a:cs typeface="Helvetica"/>
              </a:rPr>
              <a:t>. Paketi pružaju informacije o rizicima izloženosti prašini u vezi s temom, dobrom praksom i mjerama koje su dostupne za njihovo reduciranje. Svrha obuke je da informira i obrazuje radnike ne bi li im pomogla da efikasno koriste kontrolne mjere i umanje vlastitu izloženost kristaliziranom </a:t>
            </a:r>
            <a:r>
              <a:rPr lang="hr-HR" sz="1800" dirty="0" err="1">
                <a:latin typeface="Helvetica"/>
                <a:cs typeface="Helvetica"/>
              </a:rPr>
              <a:t>silicijumu</a:t>
            </a:r>
            <a:r>
              <a:rPr lang="hr-HR" sz="1800" dirty="0">
                <a:latin typeface="Helvetica"/>
                <a:cs typeface="Helvetica"/>
              </a:rPr>
              <a:t> koji se može udahnuti (RCS) na radnome mjestu.</a:t>
            </a:r>
          </a:p>
          <a:p>
            <a:pPr>
              <a:lnSpc>
                <a:spcPts val="2400"/>
              </a:lnSpc>
            </a:pPr>
            <a:r>
              <a:rPr lang="hr-HR" sz="1800" dirty="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spcAft>
                <a:spcPts val="1000"/>
              </a:spcAft>
            </a:pPr>
            <a:r>
              <a:rPr lang="hr" sz="1800" b="1" i="0" strike="noStrike" cap="none" spc="0" baseline="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a:solidFill>
                  <a:srgbClr val="000000"/>
                </a:solidFill>
                <a:effectLst/>
                <a:latin typeface="Helvetica"/>
                <a:ea typeface="Helvetica"/>
                <a:cs typeface="Helvetica"/>
              </a:rPr>
              <a:t>U ovoj obuci PowerPoint obuci naučit ćete:</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Kako su sustavi za rukovanje i transport na radnom mjestu potpuno zatvoreni ne bi li sprječili otpuštanje kristaliziranog silicijuma koji se može udahnuti (RCS) dok se prenose gomile materijala</a:t>
            </a:r>
          </a:p>
          <a:p>
            <a:pPr marL="285750" indent="-285750">
              <a:lnSpc>
                <a:spcPts val="2400"/>
              </a:lnSpc>
              <a:buFont typeface="Arial" panose="020B0604020202020204" pitchFamily="34" charset="0"/>
              <a:buChar char="•"/>
            </a:pPr>
            <a:r>
              <a:rPr lang="hr" sz="1800" b="0" i="0" strike="noStrike" cap="none" spc="0" baseline="0">
                <a:solidFill>
                  <a:srgbClr val="FF0000"/>
                </a:solidFill>
                <a:effectLst/>
                <a:latin typeface="Helvetica"/>
                <a:ea typeface="Helvetica"/>
                <a:cs typeface="Helvetica"/>
              </a:rPr>
              <a:t>Tekst koji predavač može popuniti – ako dodate prilagođeni slajd, ubacite kratak pregled povezanog materijala</a:t>
            </a:r>
          </a:p>
          <a:p>
            <a:pPr marL="285750" indent="-285750">
              <a:lnSpc>
                <a:spcPts val="2400"/>
              </a:lnSpc>
              <a:buFont typeface="Arial" panose="020B0604020202020204" pitchFamily="34" charset="0"/>
              <a:buChar char="•"/>
            </a:pPr>
            <a:endParaRPr lang="en-US" sz="1800">
              <a:solidFill>
                <a:srgbClr val="FF0000"/>
              </a:solidFill>
            </a:endParaRPr>
          </a:p>
          <a:p>
            <a:pPr marL="285750" indent="-285750">
              <a:lnSpc>
                <a:spcPts val="2400"/>
              </a:lnSpc>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r" sz="1800" b="0" i="0" strike="noStrike" cap="none" spc="0" baseline="0">
                <a:solidFill>
                  <a:srgbClr val="000000"/>
                </a:solidFill>
                <a:effectLst/>
                <a:latin typeface="Helvetica"/>
                <a:ea typeface="Helvetica"/>
                <a:cs typeface="Helvetica"/>
              </a:rPr>
              <a:t>Sustavi za rukovanje i transport koriste izolaciju za rešavanje problema prašine, što je  jedna od pet glavnih tehnika kontrole prašine.</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čistim.</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RIZIK OD OVE AKTIVNOSTI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162"/>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Ispravno funkcionisanje ove opreme je ključno za zaštitu od RCS-a.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KAKO ZATVORENI SUSTAVI POMAŽU SMANJENJE IZLOŽENOSTI RCS-u</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Zatvoreni sustavi su najefikasnije tehničke mjere kontrole prašine. Prednosti uključuju:</a:t>
            </a:r>
          </a:p>
          <a:p>
            <a:pPr marL="342900" indent="-342900">
              <a:lnSpc>
                <a:spcPts val="2400"/>
              </a:lnSpc>
              <a:spcBef>
                <a:spcPts val="600"/>
              </a:spcBef>
              <a:spcAft>
                <a:spcPts val="10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Smanjenu ili eliminiranu izloženost prašini</a:t>
            </a:r>
            <a:r>
              <a:rPr lang="hr" sz="1800" dirty="0">
                <a:solidFill>
                  <a:srgbClr val="000000"/>
                </a:solidFill>
                <a:latin typeface="Helvetica"/>
                <a:ea typeface="Helvetica"/>
                <a:cs typeface="Helvetica"/>
              </a:rPr>
              <a:t> </a:t>
            </a:r>
            <a:endParaRPr lang="hr" sz="1800" b="0" i="0" strike="noStrike" cap="none" spc="0" baseline="0" dirty="0">
              <a:solidFill>
                <a:srgbClr val="000000"/>
              </a:solidFill>
              <a:effectLst/>
              <a:latin typeface="Helvetica"/>
              <a:ea typeface="Helvetica"/>
              <a:cs typeface="Helvetica"/>
            </a:endParaRPr>
          </a:p>
          <a:p>
            <a:pPr marL="342900" indent="-342900">
              <a:lnSpc>
                <a:spcPts val="2400"/>
              </a:lnSpc>
              <a:spcBef>
                <a:spcPts val="600"/>
              </a:spcBef>
              <a:spcAft>
                <a:spcPts val="1000"/>
              </a:spcAft>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Brz i isplativ transport materijala</a:t>
            </a:r>
          </a:p>
          <a:p>
            <a:pPr marL="342900" indent="-342900">
              <a:lnSpc>
                <a:spcPts val="2400"/>
              </a:lnSpc>
              <a:spcBef>
                <a:spcPts val="600"/>
              </a:spcBef>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Ograničen rizik od ljudske greške i </a:t>
            </a:r>
            <a:r>
              <a:rPr lang="hr" sz="1800" b="0" i="0" strike="noStrike" cap="none" spc="0" baseline="0" dirty="0" err="1">
                <a:solidFill>
                  <a:srgbClr val="000000"/>
                </a:solidFill>
                <a:effectLst/>
                <a:latin typeface="Helvetica"/>
                <a:ea typeface="Helvetica"/>
                <a:cs typeface="Helvetica"/>
              </a:rPr>
              <a:t>zadobijanja</a:t>
            </a:r>
            <a:r>
              <a:rPr lang="hr" sz="1800" b="0" i="0" strike="noStrike" cap="none" spc="0" baseline="0" dirty="0">
                <a:solidFill>
                  <a:srgbClr val="000000"/>
                </a:solidFill>
                <a:effectLst/>
                <a:latin typeface="Helvetica"/>
                <a:ea typeface="Helvetica"/>
                <a:cs typeface="Helvetica"/>
              </a:rPr>
              <a:t> </a:t>
            </a:r>
            <a:r>
              <a:rPr lang="hr" sz="1800" dirty="0">
                <a:solidFill>
                  <a:srgbClr val="000000"/>
                </a:solidFill>
                <a:latin typeface="Helvetica"/>
                <a:ea typeface="Helvetica"/>
                <a:cs typeface="Helvetica"/>
              </a:rPr>
              <a:t>ozljeda</a:t>
            </a:r>
            <a:endParaRPr lang="hr" sz="1800" b="0" i="0" strike="noStrike" cap="none" spc="0" baseline="0" dirty="0">
              <a:solidFill>
                <a:srgbClr val="000000"/>
              </a:solidFill>
              <a:effectLst/>
              <a:latin typeface="Helvetica"/>
              <a:ea typeface="Helvetica"/>
              <a:cs typeface="Helvetica"/>
            </a:endParaRP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VRSTE ZATVORENIH SUSTAVA TRANSPORTA</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764263"/>
            <a:ext cx="5453624" cy="3203874"/>
          </a:xfrm>
        </p:spPr>
        <p:txBody>
          <a:bodyPr/>
          <a:lstStyle/>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Pužni transporteri</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Transportne trake</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Elevatori sa kofama</a:t>
            </a:r>
          </a:p>
          <a:p>
            <a:pPr marL="285750" indent="-28575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Vibracione hranilice</a:t>
            </a:r>
          </a:p>
          <a:p>
            <a:pPr marL="285750" indent="-285750">
              <a:lnSpc>
                <a:spcPts val="2400"/>
              </a:lnSpc>
              <a:buFont typeface="Arial" panose="020B0604020202020204" pitchFamily="34" charset="0"/>
              <a:buChar char="•"/>
            </a:pPr>
            <a:r>
              <a:rPr lang="hr" sz="1800" b="0" i="0" strike="noStrike" cap="none" spc="0" baseline="0" dirty="0">
                <a:solidFill>
                  <a:srgbClr val="FF0000"/>
                </a:solidFill>
                <a:effectLst/>
                <a:latin typeface="Helvetica"/>
                <a:ea typeface="Helvetica"/>
                <a:cs typeface="Helvetica"/>
              </a:rPr>
              <a:t>Tekst za predavača – Dodajte sliku i informacije relevantne u vašem radnom kontekstu (ako je primjenjivo)</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000937" cy="850900"/>
          </a:xfrm>
        </p:spPr>
        <p:txBody>
          <a:bodyPr anchor="t"/>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PRILIKOM RUKOVANJA IZOLOVANIM  SUSTAVIMA</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lIns="91440" tIns="45720" rIns="91440" bIns="45720" anchor="t"/>
          <a:lstStyle/>
          <a:p>
            <a:pPr>
              <a:spcBef>
                <a:spcPts val="800"/>
              </a:spcBef>
            </a:pPr>
            <a:r>
              <a:rPr lang="hr" sz="1600" b="1" i="0" strike="noStrike" cap="none" spc="0" baseline="0" dirty="0">
                <a:solidFill>
                  <a:srgbClr val="000000"/>
                </a:solidFill>
                <a:effectLst/>
                <a:latin typeface="Helvetica"/>
                <a:ea typeface="Helvetica"/>
                <a:cs typeface="Helvetica"/>
              </a:rPr>
              <a:t>TREBA</a:t>
            </a:r>
          </a:p>
          <a:p>
            <a:pPr marL="285750" indent="-285750">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Provjeriti vidljive znake oštećenja, naročito na mjestima gdje se može pojaviti istrošenost (npr. krivine)</a:t>
            </a:r>
          </a:p>
          <a:p>
            <a:pPr marL="285750" indent="-285750">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Odmah očistiti prosut materijal, koristeći metode usisavanja i mokrog čišćenja</a:t>
            </a:r>
          </a:p>
          <a:p>
            <a:pPr marL="285750" indent="-285750">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Provjeriti stanje uređaja za čišćenje transportnih traka i podesiti ih ako je to potrebno</a:t>
            </a:r>
          </a:p>
          <a:p>
            <a:pPr marL="285750" indent="-285750">
              <a:spcBef>
                <a:spcPts val="800"/>
              </a:spcBef>
              <a:spcAft>
                <a:spcPts val="1000"/>
              </a:spcAft>
              <a:buSzPct val="85000"/>
              <a:buFont typeface=".Apple Color Emoji UI"/>
              <a:buChar char="✅"/>
            </a:pPr>
            <a:r>
              <a:rPr lang="hr" sz="1600" b="0" i="0" strike="noStrike" cap="none" spc="0" baseline="0" dirty="0">
                <a:solidFill>
                  <a:srgbClr val="000000"/>
                </a:solidFill>
                <a:effectLst/>
                <a:latin typeface="Helvetica"/>
                <a:ea typeface="Helvetica"/>
                <a:cs typeface="Helvetica"/>
              </a:rPr>
              <a:t>Obavijestiti menadžera na licu mjesta o potencijalnim curenjima ili problemima</a:t>
            </a:r>
          </a:p>
          <a:p>
            <a:pPr marL="285750" indent="-285750">
              <a:spcBef>
                <a:spcPts val="800"/>
              </a:spcBef>
              <a:spcAft>
                <a:spcPts val="1000"/>
              </a:spcAft>
              <a:buSzPct val="85000"/>
              <a:buFont typeface=".Apple Color Emoji UI"/>
              <a:buChar char="✅"/>
            </a:pPr>
            <a:r>
              <a:rPr lang="hr" sz="1600" b="0" i="0" strike="noStrike" cap="none" spc="0" baseline="0" dirty="0" err="1">
                <a:solidFill>
                  <a:srgbClr val="000000"/>
                </a:solidFill>
                <a:effectLst/>
                <a:latin typeface="Helvetica"/>
                <a:ea typeface="Helvetica"/>
                <a:cs typeface="Helvetica"/>
              </a:rPr>
              <a:t>Unapred</a:t>
            </a:r>
            <a:r>
              <a:rPr lang="hr" sz="1600" b="0" i="0" strike="noStrike" cap="none" spc="0" baseline="0" dirty="0">
                <a:solidFill>
                  <a:srgbClr val="000000"/>
                </a:solidFill>
                <a:effectLst/>
                <a:latin typeface="Helvetica"/>
                <a:ea typeface="Helvetica"/>
                <a:cs typeface="Helvetica"/>
              </a:rPr>
              <a:t> planirati situacije gdje može doći do greške. Na primjer, identificirati siguran način </a:t>
            </a:r>
            <a:r>
              <a:rPr lang="hr" sz="1600" b="0" i="0" strike="noStrike" cap="none" spc="0" baseline="0" dirty="0" err="1">
                <a:solidFill>
                  <a:srgbClr val="000000"/>
                </a:solidFill>
                <a:effectLst/>
                <a:latin typeface="Helvetica"/>
                <a:ea typeface="Helvetica"/>
                <a:cs typeface="Helvetica"/>
              </a:rPr>
              <a:t>raščiščavanja</a:t>
            </a:r>
            <a:r>
              <a:rPr lang="hr" sz="1600" b="0" i="0" strike="noStrike" cap="none" spc="0" baseline="0" dirty="0">
                <a:solidFill>
                  <a:srgbClr val="000000"/>
                </a:solidFill>
                <a:effectLst/>
                <a:latin typeface="Helvetica"/>
                <a:ea typeface="Helvetica"/>
                <a:cs typeface="Helvetica"/>
              </a:rPr>
              <a:t> blokada</a:t>
            </a:r>
          </a:p>
          <a:p>
            <a:pPr>
              <a:spcBef>
                <a:spcPts val="800"/>
              </a:spcBef>
              <a:buSzPct val="85000"/>
            </a:pPr>
            <a:r>
              <a:rPr lang="hr" sz="1600" b="1" i="0" strike="noStrike" cap="none" spc="0" baseline="0" dirty="0">
                <a:solidFill>
                  <a:srgbClr val="000000"/>
                </a:solidFill>
                <a:effectLst/>
                <a:latin typeface="Helvetica"/>
                <a:ea typeface="Helvetica"/>
                <a:cs typeface="Helvetica"/>
              </a:rPr>
              <a:t>NE TREBA</a:t>
            </a:r>
          </a:p>
          <a:p>
            <a:pPr marL="285750" indent="-285750">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Pretovarivati materijalom sustave za rukovanje</a:t>
            </a:r>
          </a:p>
          <a:p>
            <a:pPr marL="285750" indent="-285750">
              <a:spcBef>
                <a:spcPts val="800"/>
              </a:spcBef>
              <a:buSzPct val="85000"/>
              <a:buFont typeface=".Apple Color Emoji UI"/>
              <a:buChar char="❌"/>
            </a:pPr>
            <a:r>
              <a:rPr lang="hr" dirty="0">
                <a:solidFill>
                  <a:srgbClr val="000000"/>
                </a:solidFill>
                <a:latin typeface="Helvetica"/>
                <a:ea typeface="Helvetica"/>
                <a:cs typeface="Helvetica"/>
              </a:rPr>
              <a:t>Transportirati</a:t>
            </a:r>
            <a:r>
              <a:rPr lang="hr" sz="1600" b="0" i="0" strike="noStrike" cap="none" spc="0" baseline="0" dirty="0">
                <a:solidFill>
                  <a:srgbClr val="000000"/>
                </a:solidFill>
                <a:effectLst/>
                <a:latin typeface="Helvetica"/>
                <a:ea typeface="Helvetica"/>
                <a:cs typeface="Helvetica"/>
              </a:rPr>
              <a:t> </a:t>
            </a:r>
            <a:r>
              <a:rPr lang="hr" sz="1600" b="0" i="0" strike="noStrike" cap="none" spc="0" baseline="0" dirty="0" err="1">
                <a:solidFill>
                  <a:srgbClr val="000000"/>
                </a:solidFill>
                <a:effectLst/>
                <a:latin typeface="Helvetica"/>
                <a:ea typeface="Helvetica"/>
                <a:cs typeface="Helvetica"/>
              </a:rPr>
              <a:t>prijedmete</a:t>
            </a:r>
            <a:r>
              <a:rPr lang="hr" sz="1600" b="0" i="0" strike="noStrike" cap="none" spc="0" baseline="0" dirty="0">
                <a:solidFill>
                  <a:srgbClr val="000000"/>
                </a:solidFill>
                <a:effectLst/>
                <a:latin typeface="Helvetica"/>
                <a:ea typeface="Helvetica"/>
                <a:cs typeface="Helvetica"/>
              </a:rPr>
              <a:t> koji nisu namijenjeni za izolirane sustave</a:t>
            </a:r>
          </a:p>
          <a:p>
            <a:pPr marL="285750" indent="-285750">
              <a:spcBef>
                <a:spcPts val="800"/>
              </a:spcBef>
              <a:buSzPct val="85000"/>
              <a:buFont typeface=".Apple Color Emoji UI"/>
              <a:buChar char="❌"/>
            </a:pPr>
            <a:r>
              <a:rPr lang="hr" sz="1600" b="0" i="0" strike="noStrike" cap="none" spc="0" baseline="0" dirty="0">
                <a:solidFill>
                  <a:srgbClr val="000000"/>
                </a:solidFill>
                <a:effectLst/>
                <a:latin typeface="Helvetica"/>
                <a:ea typeface="Helvetica"/>
                <a:cs typeface="Helvetica"/>
              </a:rPr>
              <a:t>Praviti neautorizirane izmjene sustava. Angažirajte stručnog specijalistu</a:t>
            </a:r>
          </a:p>
          <a:p>
            <a:pPr marL="285750" indent="-285750">
              <a:spcBef>
                <a:spcPts val="800"/>
              </a:spcBef>
              <a:buSzPct val="85000"/>
              <a:buFont typeface=".Apple Color Emoji UI"/>
              <a:buChar char="✅"/>
            </a:pPr>
            <a:endParaRPr lang="en-US"/>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Upotrijebite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Zatvoreni transportni sustavi najbolji su način kontrole prašine kada je velika količina materijala u tranzitu.</a:t>
            </a:r>
          </a:p>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Zapamtite: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Uvijek koristite zatvorene sustave kada je to moguće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Provjerite ima li vidljivih oštećenja na sustavima</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Prijavite neispravnosti supervizoru</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Predavač treba dodati zaključak u skladu sa radnim kontekstom</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DODATNO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3" history="0"/>
              </a:rPr>
              <a:t>Dobra praksa kod sustava za rukovanje i transport (zadatak 2.1.11)</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dirty="0">
                <a:solidFill>
                  <a:srgbClr val="000000"/>
                </a:solidFill>
                <a:effectLst/>
                <a:latin typeface="Helvetica"/>
                <a:ea typeface="Helvetica"/>
                <a:cs typeface="Helvetica"/>
                <a:hlinkClick r:id="rId5" history="0"/>
              </a:rPr>
              <a:t>NEPSI vodič za SME</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6"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119B7EFB-F302-4879-B750-BB485865C2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62</TotalTime>
  <Words>868</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44</cp:revision>
  <dcterms:created xsi:type="dcterms:W3CDTF">2020-06-26T10:44:54Z</dcterms:created>
  <dcterms:modified xsi:type="dcterms:W3CDTF">2024-11-13T12:24:19Z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