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4354" autoAdjust="0"/>
  </p:normalViewPr>
  <p:slideViewPr>
    <p:cSldViewPr snapToGrid="0" snapToObjects="1">
      <p:cViewPr varScale="1">
        <p:scale>
          <a:sx n="116" d="100"/>
          <a:sy n="116" d="100"/>
        </p:scale>
        <p:origin x="1128"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Nadmerné vystavenie dýchateľnému kryštalickému kremeňu (RCS) má z dlhodobého hľadiska vážne následky. Z tohto dôvodu je dôležité, aby si všetci pracovníci boli vedomí najlepších postupov, ktoré obmedzujú alebo eliminujú vystavenie sa prachu z kremeňa. </a:t>
            </a:r>
          </a:p>
          <a:p>
            <a:endParaRPr lang="en-US"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Toto školenie poskytuje informácie o uzavretí procesov. Majte na pamäti, že posúdenie rizika je nevyhnutné pred návrhom akéhokoľvek uzavretého procesu, hoci sa to týka predovšetkým riadenia.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276011" y="429114"/>
            <a:ext cx="4541339"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k" sz="1400" b="1" i="0" strike="noStrike" cap="none" spc="0" baseline="0" dirty="0">
                <a:solidFill>
                  <a:srgbClr val="F6A317"/>
                </a:solidFill>
                <a:effectLst/>
                <a:latin typeface="Helvetica"/>
                <a:ea typeface="Helvetica"/>
                <a:cs typeface="Helvetica"/>
              </a:rPr>
              <a:t>ŠKOLENIE ZAMERANÉ NA OSVEDČENÉ POSTUPY V OBLASTI UZAVRETIA PROCESOV</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962368" cy="850900"/>
          </a:xfrm>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V OBLASTI UZAVRETIA PROCESOV</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7249885" y="321972"/>
            <a:ext cx="4547163"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latin typeface="Helvetica"/>
                <a:cs typeface="Helvetica"/>
              </a:rPr>
              <a:t>Ako súčasť vzdelávacieho kroku pri implementácii osvedčených postupov NEPSI vyvinula NEPSI súbor vzdelávacích zdrojov.</a:t>
            </a:r>
          </a:p>
          <a:p>
            <a:pPr>
              <a:lnSpc>
                <a:spcPts val="2400"/>
              </a:lnSpc>
            </a:pPr>
            <a:r>
              <a:rPr lang="sk-SK" sz="180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vo forme prezentácie PowerPoint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754186" cy="3682369"/>
          </a:xfrm>
        </p:spPr>
        <p:txBody>
          <a:bodyPr/>
          <a:lstStyle/>
          <a:p>
            <a:pPr>
              <a:lnSpc>
                <a:spcPts val="2400"/>
              </a:lnSpc>
            </a:pPr>
            <a:r>
              <a:rPr lang="sk" sz="1800" b="1" i="0" strike="noStrike" cap="none" spc="0" baseline="0" dirty="0">
                <a:solidFill>
                  <a:srgbClr val="000000"/>
                </a:solidFill>
                <a:effectLst/>
                <a:latin typeface="Helvetica"/>
                <a:ea typeface="Helvetica"/>
                <a:cs typeface="Helvetica"/>
              </a:rPr>
              <a:t>Prioritou je naučiť sa chrániť pred rizikami súvisiacimi s prácou.</a:t>
            </a:r>
          </a:p>
          <a:p>
            <a:pPr>
              <a:lnSpc>
                <a:spcPts val="2400"/>
              </a:lnSpc>
            </a:pPr>
            <a:r>
              <a:rPr lang="sk" sz="1800" b="0" i="0" strike="noStrike" cap="none" spc="0" baseline="0" dirty="0">
                <a:solidFill>
                  <a:srgbClr val="000000"/>
                </a:solidFill>
                <a:effectLst/>
                <a:latin typeface="Helvetica"/>
                <a:ea typeface="Helvetica"/>
                <a:cs typeface="Helvetica"/>
              </a:rPr>
              <a:t>Na tomto školení vo forme prezentácie PowerPoint sa dozviete nasledovné:</a:t>
            </a:r>
          </a:p>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Ako uzavreté procesy znižujú vystavenie sa prachu dýchateľného kryštalického kremeňa (RCS)</a:t>
            </a:r>
          </a:p>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Základný návod na uzavretie procesov</a:t>
            </a:r>
          </a:p>
          <a:p>
            <a:pPr marL="285750" indent="-285750">
              <a:lnSpc>
                <a:spcPts val="2400"/>
              </a:lnSpc>
              <a:buFont typeface="Arial" panose="020B0604020202020204" pitchFamily="34" charset="0"/>
              <a:buChar char="•"/>
            </a:pPr>
            <a:r>
              <a:rPr lang="sk" sz="1800" b="0" i="0" strike="noStrike" cap="none" spc="0" baseline="0" dirty="0">
                <a:solidFill>
                  <a:srgbClr val="FF0000"/>
                </a:solidFill>
                <a:effectLst/>
                <a:latin typeface="Helvetica"/>
                <a:ea typeface="Helvetica"/>
                <a:cs typeface="Helvetica"/>
              </a:rPr>
              <a:t>Text pre školiteľa na vyplnenie – ak ste pridali vlastnú snímku, vložte stručný prehľad kontextového materiálu.</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src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Uzavretie procesov je jednou z piatich hlavných techník kontroly prachu.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42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270572"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OCHRANNÉ VYBAVENIE</a:t>
            </a:r>
          </a:p>
          <a:p>
            <a:r>
              <a:rPr lang="sk" sz="1200" b="0" i="0" strike="noStrike" cap="none" spc="0" baseline="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RIZIKÁ TEJTO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6154"/>
            <a:ext cx="5453624" cy="2938988"/>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Správne fungovanie tohto vybavenia je nevyhnutné na ochranu pred RCS.</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dirty="0">
                <a:solidFill>
                  <a:srgbClr val="F6A317"/>
                </a:solidFill>
                <a:effectLst/>
                <a:latin typeface="Helvetica"/>
                <a:ea typeface="Helvetica"/>
                <a:cs typeface="Helvetica"/>
              </a:rPr>
              <a:t>AKO UZAVRETÉ PROCESY POMÁHAJÚ ZNÍŽIŤ EXPOZÍCIU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sk" sz="1800" b="0" i="0" strike="noStrike" cap="none" spc="0" baseline="0">
                <a:solidFill>
                  <a:srgbClr val="000000"/>
                </a:solidFill>
                <a:effectLst/>
                <a:latin typeface="Helvetica"/>
                <a:ea typeface="Helvetica"/>
                <a:cs typeface="Helvetica"/>
              </a:rPr>
              <a:t>Uzavretý proces je metóda kontroly prachu a spôsob, ako znížiť vystavenie sa prachu tým, že sa zadrží alebo izoluje zdroj prašného procesu.</a:t>
            </a:r>
          </a:p>
          <a:p>
            <a:pPr>
              <a:lnSpc>
                <a:spcPts val="2400"/>
              </a:lnSpc>
            </a:pPr>
            <a:r>
              <a:rPr lang="sk" sz="1800" b="0" i="0" strike="noStrike" cap="none" spc="0" baseline="0">
                <a:solidFill>
                  <a:srgbClr val="000000"/>
                </a:solidFill>
                <a:effectLst/>
                <a:latin typeface="Helvetica"/>
                <a:ea typeface="Helvetica"/>
                <a:cs typeface="Helvetica"/>
              </a:rPr>
              <a:t>Jednoduchým umiestnením bariéry medzi zdroj a pracovníkov možno výrazne znížiť úroveň vystavenia sa prachu. Uzavretie je možné použiť v mnohých priemyselných procesoch.</a:t>
            </a:r>
          </a:p>
          <a:p>
            <a:pPr>
              <a:lnSpc>
                <a:spcPts val="2400"/>
              </a:lnSpc>
            </a:pPr>
            <a:endParaRPr lang="en-GB" sz="180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ZÁKLADNÉ POKYNY K UZATVORENIU PROCESOV</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292124"/>
            <a:ext cx="10333122" cy="3263491"/>
          </a:xfrm>
        </p:spPr>
        <p:txBody>
          <a:bodyPr anchor="t"/>
          <a:lstStyle/>
          <a:p>
            <a:pPr>
              <a:lnSpc>
                <a:spcPts val="2400"/>
              </a:lnSpc>
              <a:spcAft>
                <a:spcPts val="1000"/>
              </a:spcAft>
            </a:pPr>
            <a:r>
              <a:rPr lang="sk" sz="1800" b="0" i="0" strike="noStrike" cap="none" spc="0" baseline="0" dirty="0">
                <a:solidFill>
                  <a:srgbClr val="000000"/>
                </a:solidFill>
                <a:effectLst/>
                <a:latin typeface="Helvetica"/>
                <a:ea typeface="Helvetica"/>
                <a:cs typeface="Helvetica"/>
              </a:rPr>
              <a:t>Uzavretie procesov je jedným z najúčinnejších spôsobov kontroly prachu:</a:t>
            </a:r>
          </a:p>
          <a:p>
            <a:pPr marL="342900" indent="-342900">
              <a:lnSpc>
                <a:spcPts val="2400"/>
              </a:lnSpc>
              <a:spcAft>
                <a:spcPts val="1000"/>
              </a:spcAft>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Vždy je výhodnejšie kontrolovať prach pri zdroji, ako sa spoliehať na osobné ochranné prostriedky (napr. ochranné masky proti prachu) pre pracovníkov, ktoré chránia iba nositeľa a ktoré nemusia byť vždy spoľahlivé.</a:t>
            </a:r>
          </a:p>
          <a:p>
            <a:pPr marL="342900" indent="-342900">
              <a:lnSpc>
                <a:spcPts val="2400"/>
              </a:lnSpc>
              <a:spcAft>
                <a:spcPts val="1000"/>
              </a:spcAft>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Použitie odsávacieho vetrania a podtlaku môže podporiť metódy uzavretia. Správne vetranie pracoviska zaisťuje dobrú kvalitu vzduchu a zabraňuje opätovnému vnikaniu prachu.</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060470" cy="850900"/>
          </a:xfrm>
        </p:spPr>
        <p:txBody>
          <a:bodyPr anchor="t"/>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UZAVRETIA PROCESOV</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a:lstStyle/>
          <a:p>
            <a:pPr>
              <a:lnSpc>
                <a:spcPct val="100000"/>
              </a:lnSpc>
              <a:spcBef>
                <a:spcPts val="400"/>
              </a:spcBef>
            </a:pPr>
            <a:r>
              <a:rPr lang="sk" sz="1600" b="1" i="0" strike="noStrike" cap="none" spc="0" baseline="0" dirty="0">
                <a:solidFill>
                  <a:srgbClr val="000000"/>
                </a:solidFill>
                <a:effectLst/>
                <a:latin typeface="Helvetica"/>
                <a:ea typeface="Helvetica"/>
                <a:cs typeface="Helvetica"/>
              </a:rPr>
              <a:t>ODPORÚČANÉ AKTIVITY</a:t>
            </a:r>
          </a:p>
          <a:p>
            <a:pPr marL="285750" indent="-285750">
              <a:lnSpc>
                <a:spcPct val="100000"/>
              </a:lnSpc>
              <a:spcBef>
                <a:spcPts val="4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Proces prevádzkujte len vtedy, keď je kryt zatvorený a ventilačný systém beží.</a:t>
            </a:r>
          </a:p>
          <a:p>
            <a:pPr marL="285750" indent="-285750">
              <a:lnSpc>
                <a:spcPct val="100000"/>
              </a:lnSpc>
              <a:spcBef>
                <a:spcPts val="4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Pravidelne kontrolujte poškodenie uzavretia a nahláste chyby.</a:t>
            </a:r>
          </a:p>
          <a:p>
            <a:pPr marL="285750" indent="-285750">
              <a:lnSpc>
                <a:spcPct val="100000"/>
              </a:lnSpc>
              <a:spcBef>
                <a:spcPts val="4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Majte pripravený plán na bezpečné riešenie porúch strojového zariadenia a rozliatia, ktoré sa vyskytnú vo vnútri uzavretého priestoru.</a:t>
            </a:r>
          </a:p>
          <a:p>
            <a:pPr marL="285750" indent="-285750">
              <a:lnSpc>
                <a:spcPct val="100000"/>
              </a:lnSpc>
              <a:spcBef>
                <a:spcPts val="4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Pred vstupom do uzavretého priestoru zastavte proces a počkajte, kým sa vzduch vyčistí.</a:t>
            </a:r>
          </a:p>
          <a:p>
            <a:pPr marL="285750" indent="-285750">
              <a:lnSpc>
                <a:spcPct val="100000"/>
              </a:lnSpc>
              <a:spcBef>
                <a:spcPts val="400"/>
              </a:spcBef>
              <a:spcAft>
                <a:spcPts val="1000"/>
              </a:spcAft>
              <a:buSzPct val="85000"/>
              <a:buFont typeface=".Apple Color Emoji UI"/>
              <a:buChar char="✅"/>
            </a:pPr>
            <a:r>
              <a:rPr lang="sk" sz="1600" b="0" i="0" strike="noStrike" cap="none" spc="0" baseline="0" dirty="0">
                <a:solidFill>
                  <a:srgbClr val="FF0000"/>
                </a:solidFill>
                <a:effectLst/>
                <a:latin typeface="Helvetica"/>
                <a:ea typeface="Helvetica"/>
                <a:cs typeface="Helvetica"/>
              </a:rPr>
              <a:t>Text pre školiteľa — pridajte ďalší text o uzavretí procesov relevantných pre váš vlastný kontext.</a:t>
            </a:r>
          </a:p>
          <a:p>
            <a:pPr>
              <a:lnSpc>
                <a:spcPct val="100000"/>
              </a:lnSpc>
              <a:spcBef>
                <a:spcPts val="400"/>
              </a:spcBef>
            </a:pPr>
            <a:r>
              <a:rPr lang="sk" sz="1600" b="1" i="0" strike="noStrike" cap="none" spc="0" baseline="0" dirty="0">
                <a:solidFill>
                  <a:srgbClr val="000000"/>
                </a:solidFill>
                <a:effectLst/>
                <a:latin typeface="Helvetica"/>
                <a:ea typeface="Helvetica"/>
                <a:cs typeface="Helvetica"/>
              </a:rPr>
              <a:t>ZAKÁZANÉ AKTIVITY</a:t>
            </a:r>
          </a:p>
          <a:p>
            <a:pPr marL="285750" indent="-285750">
              <a:lnSpc>
                <a:spcPct val="100000"/>
              </a:lnSpc>
              <a:spcBef>
                <a:spcPts val="4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Do uzavretého priestoru nevstupujte bez dodržiavania opatrení proti vystaveniu sa prachu (napr. osobné ochranné prostriedky).</a:t>
            </a:r>
          </a:p>
          <a:p>
            <a:pPr marL="285750" indent="-285750">
              <a:lnSpc>
                <a:spcPct val="100000"/>
              </a:lnSpc>
              <a:spcBef>
                <a:spcPts val="4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Proces nevykonajte s otvorenými dverami uzavretého priestoru.</a:t>
            </a:r>
          </a:p>
          <a:p>
            <a:pPr marL="285750" indent="-285750">
              <a:lnSpc>
                <a:spcPct val="100000"/>
              </a:lnSpc>
              <a:spcBef>
                <a:spcPts val="400"/>
              </a:spcBef>
              <a:buSzPct val="85000"/>
              <a:buFont typeface=".Apple Color Emoji UI"/>
              <a:buChar char="❌"/>
            </a:pPr>
            <a:r>
              <a:rPr lang="sk" sz="1600" b="0" i="0" strike="noStrike" cap="none" spc="0" baseline="0" dirty="0">
                <a:solidFill>
                  <a:srgbClr val="FF0000"/>
                </a:solidFill>
                <a:effectLst/>
                <a:latin typeface="Helvetica"/>
                <a:ea typeface="Helvetica"/>
                <a:cs typeface="Helvetica"/>
              </a:rPr>
              <a:t>Text pre školiteľa — pridajte ďalší text o uzavretí procesov relevantných pre váš vlastný kontext.</a:t>
            </a:r>
          </a:p>
          <a:p>
            <a:pPr marL="285750" indent="-285750">
              <a:lnSpc>
                <a:spcPct val="100000"/>
              </a:lnSpc>
              <a:spcBef>
                <a:spcPts val="4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sk" sz="1800" b="0" i="0" strike="noStrike" cap="none" spc="0" baseline="0">
                <a:solidFill>
                  <a:srgbClr val="000000"/>
                </a:solidFill>
                <a:effectLst/>
                <a:latin typeface="Helvetica"/>
                <a:ea typeface="Helvetica"/>
                <a:cs typeface="Helvetica"/>
              </a:rPr>
              <a:t>Uzavretie procesov patrí medzi najúčinnejšie prostriedky na kontrolu prachu. Pamätajte si: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Vždy používajte uzavreté procesy s ventilačnými systémami, ak sú k dispozícii – chyby nahláste.</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Majte pripravený plán, ako bezpečne riešiť situácie, keď potrebujete vstúpiť do uzavretého priestoru.</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FF0000"/>
                </a:solidFill>
                <a:effectLst/>
                <a:latin typeface="Helvetica"/>
                <a:ea typeface="Helvetica"/>
                <a:cs typeface="Helvetica"/>
              </a:rPr>
              <a:t>Školiteľ pridá kontextové závery.</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DODATOČNÉ VZDELÁVACIE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3"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4" history="0"/>
              </a:rPr>
              <a:t>Príručka NEPSI pre MSP</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sk" sz="1750" b="0" i="0" strike="noStrike" cap="none" spc="0" baseline="0" dirty="0">
                <a:solidFill>
                  <a:srgbClr val="000000"/>
                </a:solidFill>
                <a:effectLst/>
                <a:latin typeface="Calibri"/>
                <a:ea typeface="Calibri"/>
                <a:cs typeface="Calibri"/>
              </a:rPr>
              <a:t>Navštívte </a:t>
            </a:r>
            <a:r>
              <a:rPr lang="sk" sz="1750" b="1" i="0" strike="noStrike" cap="none" spc="0" baseline="0" dirty="0">
                <a:solidFill>
                  <a:srgbClr val="000000"/>
                </a:solidFill>
                <a:effectLst/>
                <a:latin typeface="Calibri"/>
                <a:ea typeface="Calibri"/>
                <a:cs typeface="Calibri"/>
              </a:rPr>
              <a:t>e-vzdelávaciu platformu NEPSI</a:t>
            </a:r>
            <a:r>
              <a:rPr lang="sk" sz="1750" b="0" i="0" strike="noStrike" cap="none" spc="0" baseline="0" dirty="0">
                <a:solidFill>
                  <a:srgbClr val="000000"/>
                </a:solidFill>
                <a:effectLst/>
                <a:latin typeface="Calibri"/>
                <a:ea typeface="Calibri"/>
                <a:cs typeface="Calibri"/>
              </a:rPr>
              <a:t> na </a:t>
            </a:r>
            <a:r>
              <a:rPr lang="sk" sz="1750" b="0" i="0" strike="noStrike" cap="none" spc="0" baseline="0" dirty="0">
                <a:solidFill>
                  <a:srgbClr val="000000"/>
                </a:solidFill>
                <a:effectLst/>
                <a:latin typeface="Calibri"/>
                <a:ea typeface="Calibri"/>
                <a:cs typeface="Calibri"/>
                <a:hlinkClick r:id="rId5" history="0"/>
              </a:rPr>
              <a:t>training.nepsi.eu</a:t>
            </a:r>
            <a:r>
              <a:rPr lang="sk" sz="1750" b="0" i="0" strike="noStrike" cap="none" spc="0" baseline="0" dirty="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913160BE-68EB-45E9-B14C-C2845EA7A1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98</TotalTime>
  <Words>874</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40</cp:revision>
  <dcterms:created xsi:type="dcterms:W3CDTF">2020-07-22T09:08:33Z</dcterms:created>
  <dcterms:modified xsi:type="dcterms:W3CDTF">2024-11-13T12:20:55Z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