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0BD9CD-FDD1-4274-85BA-106C37695FFD}" v="1" dt="2022-09-22T08:27:10.992"/>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a:t>
            </a:r>
          </a:p>
          <a:p>
            <a:endParaRPr lang="en-US" sz="1200" dirty="0">
              <a:latin typeface="+mn-lt"/>
            </a:endParaRPr>
          </a:p>
          <a:p>
            <a:r>
              <a:rPr lang="fr" sz="1200" b="0" i="0" strike="noStrike" cap="none" spc="0" baseline="0" dirty="0">
                <a:solidFill>
                  <a:srgbClr val="000000"/>
                </a:solidFill>
                <a:effectLst/>
                <a:latin typeface="+mn-lt"/>
                <a:ea typeface="Calibri"/>
                <a:cs typeface="Calibri"/>
              </a:rPr>
              <a:t>Cette formation fournit des informations et des conseils sur la ventilation générale pour les environnements qui contiennent de la silice cristalline.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La ventilation est un élément important du maintien de la qualité de l'air intérieur dans un environnement de travail. Un système de ventilation locale par aspiration correctement conçu est l'un des moyens les plus efficaces de réduire l'exposition à la poussière de silice lorsque la production de poussière ne peut être évitée par des méthodes d'isolement ou par voie humide.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800" b="0" i="0" strike="noStrike" cap="none" spc="0" baseline="0" dirty="0">
                <a:solidFill>
                  <a:srgbClr val="000000"/>
                </a:solidFill>
                <a:effectLst/>
                <a:latin typeface="+mn-lt"/>
                <a:ea typeface="Calibri"/>
                <a:cs typeface="Calibri"/>
              </a:rPr>
              <a:t>Il existe trois principaux types de ventilation. La ventilation locale par aspiration est généralement considérée comme le type de ventilation le plus efficace et doit toujours être utilisée lorsqu'elle est disponible.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 sz="1400" b="1" i="0" strike="noStrike" cap="none" spc="0" baseline="0">
                <a:solidFill>
                  <a:srgbClr val="F6A317"/>
                </a:solidFill>
                <a:effectLst/>
                <a:latin typeface="Helvetica"/>
                <a:ea typeface="Helvetica"/>
                <a:cs typeface="Helvetica"/>
              </a:rPr>
              <a:t>FORMATION AUX BONNES PRATIQUES EN MATIÈRE DE VENTILATION ET DE SYSTÈMES DE VENTILATION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8013462" cy="1409377"/>
          </a:xfrm>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EN MATIÈRE DE VENTILATION ET DE SYSTÈMES DE VENTILATION</a:t>
            </a:r>
          </a:p>
        </p:txBody>
      </p:sp>
      <p:sp>
        <p:nvSpPr>
          <p:cNvPr id="2" name="Rectangle 1">
            <a:extLst>
              <a:ext uri="{FF2B5EF4-FFF2-40B4-BE49-F238E27FC236}">
                <a16:creationId xmlns:a16="http://schemas.microsoft.com/office/drawing/2014/main" id="{0B4C9CAB-7986-7246-85DA-293E0C28CCC7}"/>
              </a:ext>
            </a:extLst>
          </p:cNvPr>
          <p:cNvSpPr/>
          <p:nvPr/>
        </p:nvSpPr>
        <p:spPr>
          <a:xfrm>
            <a:off x="7315200" y="346363"/>
            <a:ext cx="4558145" cy="878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fr"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109293"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813338" cy="3682369"/>
          </a:xfrm>
        </p:spPr>
        <p:txBody>
          <a:bodyPr/>
          <a:lstStyle/>
          <a:p>
            <a:pPr>
              <a:lnSpc>
                <a:spcPts val="2400"/>
              </a:lnSpc>
            </a:pPr>
            <a:r>
              <a:rPr lang="fr" sz="1800" b="1" i="0" strike="noStrike" cap="none" spc="0" baseline="0" dirty="0">
                <a:solidFill>
                  <a:srgbClr val="000000"/>
                </a:solidFill>
                <a:effectLst/>
                <a:latin typeface="Helvetica"/>
                <a:ea typeface="Helvetica"/>
                <a:cs typeface="Helvetica"/>
              </a:rPr>
              <a:t>Apprendre à se protéger contre les risques liés au travail est une priorité.</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Au cours de cette formation PowerPoint, vous allez apprendre :</a:t>
            </a:r>
          </a:p>
          <a:p>
            <a:pPr marL="285750" indent="-285750">
              <a:lnSpc>
                <a:spcPts val="24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trois types de systèmes de ventilation utilisés pour réduire l'exposition des travailleurs à la poussière de silice cristalline respirable (SCR)</a:t>
            </a:r>
          </a:p>
          <a:p>
            <a:pPr marL="285750" indent="-285750">
              <a:lnSpc>
                <a:spcPts val="24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bonnes pratiques en matière de ventilation</a:t>
            </a:r>
          </a:p>
          <a:p>
            <a:pPr marL="285750" indent="-285750">
              <a:lnSpc>
                <a:spcPts val="2400"/>
              </a:lnSpc>
              <a:spcBef>
                <a:spcPts val="600"/>
              </a:spcBef>
              <a:buFont typeface="Arial" panose="020B0604020202020204" pitchFamily="34" charset="0"/>
              <a:buChar char="•"/>
            </a:pPr>
            <a:r>
              <a:rPr lang="fr" sz="1800" b="0" i="0" strike="noStrike" cap="none" spc="0" baseline="0" dirty="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071479"/>
            <a:ext cx="4594857" cy="3682369"/>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La ventilation (et l'extraction) est l'une des cinq principales techniques de contrôle de la poussière.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78439"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CONFINEMENT</a:t>
            </a:r>
          </a:p>
          <a:p>
            <a:pPr>
              <a:spcAft>
                <a:spcPts val="300"/>
              </a:spcAft>
            </a:pPr>
            <a:r>
              <a:rPr lang="fr" sz="1200" b="0" i="0" strike="noStrike" cap="none" spc="0" baseline="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ÉQUIPEMENT DE PROTECTION</a:t>
            </a:r>
          </a:p>
          <a:p>
            <a:r>
              <a:rPr lang="fr" sz="1200" b="0" i="0" strike="noStrike" cap="none" spc="0" baseline="0" dirty="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dirty="0"/>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fr" sz="2800" b="1" i="0" strike="noStrike" cap="none" spc="0" baseline="0">
                <a:solidFill>
                  <a:srgbClr val="F6A317"/>
                </a:solidFill>
                <a:effectLst/>
                <a:latin typeface="Helvetica"/>
                <a:ea typeface="Helvetica"/>
                <a:cs typeface="Helvetica"/>
              </a:rPr>
              <a:t>LES RISQUES LIÉS À CETTE ACTIVITÉ</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475235"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 bon fonctionnement de cet équipement est essentiel pour nous protéger contre la SCR.</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649294"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652156"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5157730" cy="850900"/>
          </a:xfrm>
        </p:spPr>
        <p:txBody>
          <a:bodyPr/>
          <a:lstStyle/>
          <a:p>
            <a:r>
              <a:rPr lang="fr" sz="2800" b="1" i="0" strike="noStrike" cap="none" spc="0" baseline="0" dirty="0">
                <a:solidFill>
                  <a:srgbClr val="F6A317"/>
                </a:solidFill>
                <a:effectLst/>
                <a:latin typeface="Helvetica"/>
                <a:ea typeface="Helvetica"/>
                <a:cs typeface="Helvetica"/>
              </a:rPr>
              <a:t>COMMENT LA VENTILATION RÉDUIT LA SCR</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lnSpc>
                <a:spcPts val="2400"/>
              </a:lnSpc>
              <a:spcBef>
                <a:spcPts val="800"/>
              </a:spcBef>
            </a:pPr>
            <a:r>
              <a:rPr lang="fr" sz="1800" b="0" i="0" strike="noStrike" cap="none" spc="0" baseline="0" dirty="0">
                <a:solidFill>
                  <a:srgbClr val="000000"/>
                </a:solidFill>
                <a:effectLst/>
                <a:latin typeface="Helvetica"/>
                <a:ea typeface="Helvetica"/>
                <a:cs typeface="Helvetica"/>
              </a:rPr>
              <a:t>La ventilation est utilisée pour réduire l'exposition des travailleurs aux poussières en suspension dans l'air, y compris la silice cristalline respirable.</a:t>
            </a:r>
          </a:p>
          <a:p>
            <a:pPr>
              <a:lnSpc>
                <a:spcPts val="2400"/>
              </a:lnSpc>
              <a:spcBef>
                <a:spcPts val="800"/>
              </a:spcBef>
            </a:pPr>
            <a:r>
              <a:rPr lang="fr" sz="1800" b="0" i="0" strike="noStrike" cap="none" spc="0" baseline="0" dirty="0">
                <a:solidFill>
                  <a:srgbClr val="000000"/>
                </a:solidFill>
                <a:effectLst/>
                <a:latin typeface="Helvetica"/>
                <a:ea typeface="Helvetica"/>
                <a:cs typeface="Helvetica"/>
              </a:rPr>
              <a:t>L'objectif des systèmes de ventilation est de protéger les travailleurs en :</a:t>
            </a:r>
          </a:p>
          <a:p>
            <a:pPr marL="285750" indent="-285750">
              <a:lnSpc>
                <a:spcPts val="2400"/>
              </a:lnSpc>
              <a:spcBef>
                <a:spcPts val="8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Captant les poussières en suspension dans l'air générées par les processus de travail, avant que nous n'y soyons exposés</a:t>
            </a:r>
          </a:p>
          <a:p>
            <a:pPr marL="285750" indent="-285750">
              <a:lnSpc>
                <a:spcPts val="2400"/>
              </a:lnSpc>
              <a:spcBef>
                <a:spcPts val="8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Assurant une qualité d'air sûre en remplaçant l'air contaminé par de l'air propre</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179108" y="5620502"/>
            <a:ext cx="5671745" cy="261610"/>
          </a:xfrm>
          <a:prstGeom prst="rect">
            <a:avLst/>
          </a:prstGeom>
          <a:noFill/>
        </p:spPr>
        <p:txBody>
          <a:bodyPr wrap="none" rtlCol="0">
            <a:spAutoFit/>
          </a:bodyPr>
          <a:lstStyle/>
          <a:p>
            <a:r>
              <a:rPr lang="fr" sz="1100" b="0" i="0" strike="noStrike" cap="none" spc="0" baseline="0" dirty="0">
                <a:solidFill>
                  <a:srgbClr val="000000"/>
                </a:solidFill>
                <a:effectLst/>
                <a:latin typeface="Helvetica"/>
                <a:ea typeface="Helvetica"/>
                <a:cs typeface="Helvetica"/>
              </a:rPr>
              <a:t>Le système de ventilation par aspiration placé sur l'outil capture la poussière à la source</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fr" sz="2800" b="1" i="0" strike="noStrike" cap="none" spc="0" baseline="0">
                <a:solidFill>
                  <a:srgbClr val="F6A317"/>
                </a:solidFill>
                <a:effectLst/>
                <a:latin typeface="Helvetica"/>
                <a:ea typeface="Helvetica"/>
                <a:cs typeface="Helvetica"/>
              </a:rPr>
              <a:t>TYPES DE VENTILATION</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80" y="2252507"/>
            <a:ext cx="5447288" cy="3682369"/>
          </a:xfrm>
        </p:spPr>
        <p:txBody>
          <a:bodyPr anchor="t"/>
          <a:lstStyle/>
          <a:p>
            <a:pPr>
              <a:lnSpc>
                <a:spcPts val="2200"/>
              </a:lnSpc>
              <a:spcBef>
                <a:spcPts val="600"/>
              </a:spcBef>
            </a:pPr>
            <a:r>
              <a:rPr lang="fr" b="0" i="0" strike="noStrike" cap="none" spc="0" baseline="0" dirty="0">
                <a:solidFill>
                  <a:srgbClr val="000000"/>
                </a:solidFill>
                <a:effectLst/>
                <a:latin typeface="Helvetica"/>
                <a:ea typeface="Helvetica"/>
                <a:cs typeface="Helvetica"/>
              </a:rPr>
              <a:t>Il existe trois types de systèmes de ventilation qui ont des fonctions différentes :</a:t>
            </a:r>
          </a:p>
          <a:p>
            <a:pPr marL="285750" indent="-285750">
              <a:lnSpc>
                <a:spcPts val="2200"/>
              </a:lnSpc>
              <a:spcBef>
                <a:spcPts val="600"/>
              </a:spcBef>
              <a:buFont typeface="Arial" panose="020B0604020202020204" pitchFamily="34" charset="0"/>
              <a:buChar char="•"/>
            </a:pPr>
            <a:r>
              <a:rPr lang="fr" b="1" i="0" strike="noStrike" cap="none" spc="0" baseline="0" dirty="0">
                <a:solidFill>
                  <a:srgbClr val="000000"/>
                </a:solidFill>
                <a:effectLst/>
                <a:latin typeface="Helvetica"/>
                <a:ea typeface="Helvetica"/>
                <a:cs typeface="Helvetica"/>
              </a:rPr>
              <a:t>La ventilation naturelle</a:t>
            </a:r>
            <a:r>
              <a:rPr lang="fr" b="0" i="0" strike="noStrike" cap="none" spc="0" baseline="0" dirty="0">
                <a:solidFill>
                  <a:srgbClr val="000000"/>
                </a:solidFill>
                <a:effectLst/>
                <a:latin typeface="Helvetica"/>
                <a:ea typeface="Helvetica"/>
                <a:cs typeface="Helvetica"/>
              </a:rPr>
              <a:t> — (par exemple, l'air frais provenant des fenêtres, des portes, etc.) permet à l'air de circuler, ce qui réduit naturellement la concentration des contaminants en suspension dans l'air</a:t>
            </a:r>
          </a:p>
          <a:p>
            <a:pPr marL="285750" indent="-285750">
              <a:lnSpc>
                <a:spcPts val="2200"/>
              </a:lnSpc>
              <a:spcBef>
                <a:spcPts val="600"/>
              </a:spcBef>
              <a:buFont typeface="Arial" panose="020B0604020202020204" pitchFamily="34" charset="0"/>
              <a:buChar char="•"/>
            </a:pPr>
            <a:r>
              <a:rPr lang="fr" b="1" i="0" strike="noStrike" cap="none" spc="0" baseline="0" dirty="0">
                <a:solidFill>
                  <a:srgbClr val="000000"/>
                </a:solidFill>
                <a:effectLst/>
                <a:latin typeface="Helvetica"/>
                <a:ea typeface="Helvetica"/>
                <a:cs typeface="Helvetica"/>
              </a:rPr>
              <a:t>Les ventilateurs muraux</a:t>
            </a:r>
            <a:r>
              <a:rPr lang="fr" b="0" i="0" strike="noStrike" cap="none" spc="0" baseline="0" dirty="0">
                <a:solidFill>
                  <a:srgbClr val="000000"/>
                </a:solidFill>
                <a:effectLst/>
                <a:latin typeface="Helvetica"/>
                <a:ea typeface="Helvetica"/>
                <a:cs typeface="Helvetica"/>
              </a:rPr>
              <a:t> — utilisés pour créer un flux d'air traversant, remplaçant l'air contaminé par de l'air propre</a:t>
            </a:r>
          </a:p>
          <a:p>
            <a:pPr marL="285750" indent="-285750">
              <a:lnSpc>
                <a:spcPts val="2200"/>
              </a:lnSpc>
              <a:spcBef>
                <a:spcPts val="600"/>
              </a:spcBef>
              <a:buFont typeface="Arial" panose="020B0604020202020204" pitchFamily="34" charset="0"/>
              <a:buChar char="•"/>
            </a:pPr>
            <a:r>
              <a:rPr lang="fr" b="1" i="0" strike="noStrike" cap="none" spc="0" baseline="0" dirty="0">
                <a:solidFill>
                  <a:srgbClr val="000000"/>
                </a:solidFill>
                <a:effectLst/>
                <a:latin typeface="Helvetica"/>
                <a:ea typeface="Helvetica"/>
                <a:cs typeface="Helvetica"/>
              </a:rPr>
              <a:t>La ventilation par aspiration</a:t>
            </a:r>
            <a:r>
              <a:rPr lang="fr" b="0" i="0" strike="noStrike" cap="none" spc="0" baseline="0" dirty="0">
                <a:solidFill>
                  <a:srgbClr val="000000"/>
                </a:solidFill>
                <a:effectLst/>
                <a:latin typeface="Helvetica"/>
                <a:ea typeface="Helvetica"/>
                <a:cs typeface="Helvetica"/>
              </a:rPr>
              <a:t> — utilisée pour capter la poussière en suspension dans l'air avant qu'elle n'atteigne la zone de respiration des travailleurs, puis l'évacuer de manière sûre.</a:t>
            </a:r>
          </a:p>
          <a:p>
            <a:pPr marL="285750" indent="-285750">
              <a:lnSpc>
                <a:spcPts val="2200"/>
              </a:lnSpc>
              <a:spcBef>
                <a:spcPts val="600"/>
              </a:spcBef>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51718"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fr" sz="2800" b="1" i="0" strike="noStrike" cap="none" spc="0" baseline="0">
                <a:solidFill>
                  <a:srgbClr val="F6A317"/>
                </a:solidFill>
                <a:effectLst/>
                <a:latin typeface="Helvetica"/>
                <a:ea typeface="Helvetica"/>
                <a:cs typeface="Helvetica"/>
              </a:rPr>
              <a:t>VENTILATION – LES CHOSES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53002"/>
            <a:ext cx="11039620" cy="3230407"/>
          </a:xfrm>
        </p:spPr>
        <p:txBody>
          <a:bodyPr/>
          <a:lstStyle/>
          <a:p>
            <a:pPr>
              <a:lnSpc>
                <a:spcPct val="100000"/>
              </a:lnSpc>
            </a:pPr>
            <a:r>
              <a:rPr lang="fr" sz="1600" b="1" i="0" strike="noStrike" cap="none" spc="0" baseline="0">
                <a:solidFill>
                  <a:srgbClr val="000000"/>
                </a:solidFill>
                <a:effectLst/>
                <a:latin typeface="Helvetica"/>
                <a:ea typeface="Helvetica"/>
                <a:cs typeface="Helvetica"/>
              </a:rPr>
              <a:t>À FAIRE</a:t>
            </a:r>
          </a:p>
          <a:p>
            <a:pPr marL="285750" indent="-285750">
              <a:lnSpc>
                <a:spcPct val="100000"/>
              </a:lnSpc>
              <a:buSzPct val="85000"/>
              <a:buFont typeface=".Apple Color Emoji UI"/>
              <a:buChar char="✅"/>
            </a:pPr>
            <a:r>
              <a:rPr lang="fr" sz="1600" b="0" i="0" strike="noStrike" cap="none" spc="0" baseline="0">
                <a:solidFill>
                  <a:srgbClr val="000000"/>
                </a:solidFill>
                <a:effectLst/>
                <a:latin typeface="Helvetica"/>
                <a:ea typeface="Helvetica"/>
                <a:cs typeface="Helvetica"/>
              </a:rPr>
              <a:t>Utiliser les systèmes de ventilation lorsqu'ils sont disponibles</a:t>
            </a:r>
          </a:p>
          <a:p>
            <a:pPr marL="285750" indent="-285750">
              <a:lnSpc>
                <a:spcPct val="100000"/>
              </a:lnSpc>
              <a:buSzPct val="85000"/>
              <a:buFont typeface=".Apple Color Emoji UI"/>
              <a:buChar char="✅"/>
            </a:pPr>
            <a:r>
              <a:rPr lang="fr" sz="1600" b="0" i="0" strike="noStrike" cap="none" spc="0" baseline="0">
                <a:solidFill>
                  <a:srgbClr val="000000"/>
                </a:solidFill>
                <a:effectLst/>
                <a:latin typeface="Helvetica"/>
                <a:ea typeface="Helvetica"/>
                <a:cs typeface="Helvetica"/>
              </a:rPr>
              <a:t>Signaler les problèmes et les défauts liés aux systèmes de ventilation</a:t>
            </a:r>
          </a:p>
          <a:p>
            <a:pPr marL="285750" indent="-285750">
              <a:lnSpc>
                <a:spcPct val="100000"/>
              </a:lnSpc>
              <a:spcAft>
                <a:spcPts val="1000"/>
              </a:spcAft>
              <a:buSzPct val="85000"/>
              <a:buFont typeface=".Apple Color Emoji UI"/>
              <a:buChar char="✅"/>
            </a:pPr>
            <a:r>
              <a:rPr lang="fr" sz="1600" b="0" i="0" strike="noStrike" cap="none" spc="0" baseline="0">
                <a:solidFill>
                  <a:srgbClr val="FF0000"/>
                </a:solidFill>
                <a:effectLst/>
                <a:latin typeface="Helvetica"/>
                <a:ea typeface="Helvetica"/>
                <a:cs typeface="Helvetica"/>
              </a:rPr>
              <a:t>Texte pour le formateur - Ajouter un texte supplémentaire sur la ventilation générale en fonction de votre propre contexte.</a:t>
            </a:r>
          </a:p>
          <a:p>
            <a:pPr>
              <a:lnSpc>
                <a:spcPct val="100000"/>
              </a:lnSpc>
            </a:pPr>
            <a:r>
              <a:rPr lang="fr" sz="1600" b="1" i="0" strike="noStrike" cap="none" spc="0" baseline="0">
                <a:solidFill>
                  <a:srgbClr val="000000"/>
                </a:solidFill>
                <a:effectLst/>
                <a:latin typeface="Helvetica"/>
                <a:ea typeface="Helvetica"/>
                <a:cs typeface="Helvetica"/>
              </a:rPr>
              <a:t>À NE PAS FAIRE</a:t>
            </a:r>
          </a:p>
          <a:p>
            <a:pPr marL="285750" indent="-285750">
              <a:lnSpc>
                <a:spcPct val="100000"/>
              </a:lnSpc>
              <a:buSzPct val="85000"/>
              <a:buFont typeface=".Apple Color Emoji UI"/>
              <a:buChar char="❌"/>
            </a:pPr>
            <a:r>
              <a:rPr lang="fr" sz="1600" b="0" i="0" strike="noStrike" cap="none" spc="0" baseline="0">
                <a:solidFill>
                  <a:srgbClr val="000000"/>
                </a:solidFill>
                <a:effectLst/>
                <a:latin typeface="Helvetica"/>
                <a:ea typeface="Helvetica"/>
                <a:cs typeface="Helvetica"/>
              </a:rPr>
              <a:t>Interférer avec les systèmes de ventilation</a:t>
            </a:r>
          </a:p>
          <a:p>
            <a:pPr marL="285750" indent="-285750">
              <a:lnSpc>
                <a:spcPct val="100000"/>
              </a:lnSpc>
              <a:buSzPct val="85000"/>
              <a:buFont typeface=".Apple Color Emoji UI"/>
              <a:buChar char="❌"/>
            </a:pPr>
            <a:r>
              <a:rPr lang="fr" sz="1600" b="0" i="0" strike="noStrike" cap="none" spc="0" baseline="0">
                <a:solidFill>
                  <a:srgbClr val="000000"/>
                </a:solidFill>
                <a:effectLst/>
                <a:latin typeface="Helvetica"/>
                <a:ea typeface="Helvetica"/>
                <a:cs typeface="Helvetica"/>
              </a:rPr>
              <a:t>Utiliser des ventilateurs portables qui peuvent perturber le flux d'air autour des systèmes de ventilation par aspiration, ou qui peuvent perturber les poussières déposées et les mettre en suspension dans l'air</a:t>
            </a:r>
          </a:p>
          <a:p>
            <a:pPr marL="285750" indent="-285750">
              <a:lnSpc>
                <a:spcPct val="100000"/>
              </a:lnSpc>
              <a:buSzPct val="85000"/>
              <a:buFont typeface=".Apple Color Emoji UI"/>
              <a:buChar char="❌"/>
            </a:pPr>
            <a:r>
              <a:rPr lang="fr" sz="1600" b="0" i="0" strike="noStrike" cap="none" spc="0" baseline="0">
                <a:solidFill>
                  <a:srgbClr val="FF0000"/>
                </a:solidFill>
                <a:effectLst/>
                <a:latin typeface="Helvetica"/>
                <a:ea typeface="Helvetica"/>
                <a:cs typeface="Helvetica"/>
              </a:rPr>
              <a:t>Texte pour le formateur - Ajouter un texte supplémentaire sur la ventilation générale en fonction de votre propre contexte.</a:t>
            </a:r>
          </a:p>
          <a:p>
            <a:pPr marL="285750" indent="-285750">
              <a:lnSpc>
                <a:spcPct val="100000"/>
              </a:lnSpc>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30923" cy="3682369"/>
          </a:xfrm>
        </p:spPr>
        <p:txBody>
          <a:bodyPr/>
          <a:lstStyle/>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La ventilation est un élément clé du contrôle de la poussière et contribue à maintenir des niveaux sûrs de qualité de l'air.</a:t>
            </a:r>
          </a:p>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N'oubliez pas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Utilisez toujours les systèmes de ventilation lorsque cela est possible</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N'interférez pas avec les systèmes de ventilation</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Si vous pensez qu'un système de ventilation ne fonctionne pas correctement, contactez le responsable </a:t>
            </a:r>
            <a:br>
              <a:rPr lang="fr" sz="1800" b="0" i="0" strike="noStrike" cap="none" spc="0" baseline="0" dirty="0">
                <a:solidFill>
                  <a:srgbClr val="000000"/>
                </a:solidFill>
                <a:effectLst/>
                <a:latin typeface="Helvetica"/>
                <a:ea typeface="Helvetica"/>
                <a:cs typeface="Helvetica"/>
              </a:rPr>
            </a:br>
            <a:r>
              <a:rPr lang="fr" sz="1800" b="0" i="0" strike="noStrike" cap="none" spc="0" baseline="0" dirty="0">
                <a:solidFill>
                  <a:srgbClr val="000000"/>
                </a:solidFill>
                <a:effectLst/>
                <a:latin typeface="Helvetica"/>
                <a:ea typeface="Helvetica"/>
                <a:cs typeface="Helvetica"/>
              </a:rPr>
              <a:t>du site.</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fr" sz="2800" b="1" i="0" strike="noStrike" cap="none" spc="0" baseline="0">
                <a:solidFill>
                  <a:srgbClr val="F6A317"/>
                </a:solidFill>
                <a:effectLst/>
                <a:latin typeface="Helvetica"/>
                <a:ea typeface="Helvetica"/>
                <a:cs typeface="Helvetica"/>
              </a:rPr>
              <a:t>POUR EN SAVOIR PLUS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3" history="0"/>
              </a:rPr>
              <a:t>Bonnes Pratiques pour la Ventilation Générale </a:t>
            </a:r>
            <a:br>
              <a:rPr lang="fr" sz="1600" b="0" i="0" strike="noStrike" cap="none" spc="0" baseline="0" dirty="0">
                <a:solidFill>
                  <a:srgbClr val="000000"/>
                </a:solidFill>
                <a:effectLst/>
                <a:latin typeface="Helvetica"/>
                <a:ea typeface="Helvetica"/>
                <a:cs typeface="Helvetica"/>
                <a:hlinkClick r:id="rId3" history="0"/>
              </a:rPr>
            </a:br>
            <a:r>
              <a:rPr lang="fr" sz="1600" b="0" i="0" strike="noStrike" cap="none" spc="0" baseline="0" dirty="0">
                <a:solidFill>
                  <a:srgbClr val="000000"/>
                </a:solidFill>
                <a:effectLst/>
                <a:latin typeface="Helvetica"/>
                <a:ea typeface="Helvetica"/>
                <a:cs typeface="Helvetica"/>
                <a:hlinkClick r:id="rId3" history="0"/>
              </a:rPr>
              <a:t>(Fiche de travail 2.1.9)</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4"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5" history="0"/>
              </a:rPr>
              <a:t>Guide NEPSI pour les PME</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ea typeface="Calibri"/>
                <a:cs typeface="Calibri"/>
              </a:rPr>
              <a:t>Visitez la </a:t>
            </a:r>
            <a:r>
              <a:rPr lang="fr" b="1" i="0" strike="noStrike" cap="none" spc="0" baseline="0" dirty="0">
                <a:solidFill>
                  <a:srgbClr val="000000"/>
                </a:solidFill>
                <a:effectLst/>
                <a:ea typeface="Calibri"/>
                <a:cs typeface="Calibri"/>
              </a:rPr>
              <a:t>plateforme d'apprentissage en ligne de NEPSI</a:t>
            </a:r>
            <a:r>
              <a:rPr lang="fr" b="0" i="0" strike="noStrike" cap="none" spc="0" baseline="0" dirty="0">
                <a:solidFill>
                  <a:srgbClr val="000000"/>
                </a:solidFill>
                <a:effectLst/>
                <a:ea typeface="Calibri"/>
                <a:cs typeface="Calibri"/>
              </a:rPr>
              <a:t> sur </a:t>
            </a:r>
            <a:r>
              <a:rPr lang="fr" b="0" i="0" strike="noStrike" cap="none" spc="0" baseline="0" dirty="0">
                <a:solidFill>
                  <a:srgbClr val="000000"/>
                </a:solidFill>
                <a:effectLst/>
                <a:ea typeface="Calibri"/>
                <a:cs typeface="Calibri"/>
                <a:hlinkClick r:id="rId6" history="0"/>
              </a:rPr>
              <a:t>training.nepsi.eu/fr</a:t>
            </a:r>
            <a:r>
              <a:rPr lang="fr" b="0" i="0" strike="noStrike" cap="none" spc="0" baseline="0" dirty="0">
                <a:solidFill>
                  <a:srgbClr val="000000"/>
                </a:solidFill>
                <a:effectLst/>
                <a:ea typeface="Calibri"/>
                <a:cs typeface="Calibri"/>
              </a:rPr>
              <a:t> pour plus de ressources d'apprentissage sur la SCR.</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562247FD-1645-439F-9766-0A79EEE7DC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127</TotalTime>
  <Words>1184</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24</cp:revision>
  <dcterms:created xsi:type="dcterms:W3CDTF">2020-06-24T14:34:32Z</dcterms:created>
  <dcterms:modified xsi:type="dcterms:W3CDTF">2024-11-13T11:07:49Z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