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2C6CDA-42D5-48BB-B197-CB79252086B0}" v="23" dt="2022-10-05T16:44:54.522"/>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dirty="0">
              <a:latin typeface="+mn-lt"/>
            </a:endParaRPr>
          </a:p>
          <a:p>
            <a:r>
              <a:rPr lang="pl" sz="1200" b="0" i="0" strike="noStrike" cap="none" spc="0" baseline="0" dirty="0">
                <a:solidFill>
                  <a:srgbClr val="000000"/>
                </a:solidFill>
                <a:effectLst/>
                <a:latin typeface="+mn-lt"/>
                <a:ea typeface="Calibri"/>
                <a:cs typeface="Calibri"/>
              </a:rPr>
              <a:t>Niniejsze szkolenie zawiera informacje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wytyczne dotyczące ogólnej wentylacji</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otoczeniu zawierającym krzemionkę krystaliczną.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Wentylacja odgrywa ważną rolę</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utrzymywaniu dobrej jakości powietrza wewnątrz pomieszczeń</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miejscu pracy. Dobrze zaprojektowany miejscowy system wentylacji wyciągowej stanowi jeden</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najskuteczniejszych sposób na zmniejszanie stopnia narażenia na pył krzemionki, gdy wytwarzaniu pyłu nie można zapobiegać poprzez odizolowanie procesu lub metody mokre.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Istnieją trzy główne rodzaje wentylacji. Miejscowa wentylacja wyciągowa jest powszechnie uważana za najskuteczniejszy rodzaj wentylacji</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powinna być zawsze używana, jeżeli jest dostępna.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8551571" y="429114"/>
            <a:ext cx="326577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 WENTYLACJI I SYSTEMÓW WENTYLACYJNYCH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anchor="t"/>
          <a:lstStyle/>
          <a:p>
            <a:pPr>
              <a:lnSpc>
                <a:spcPct val="100000"/>
              </a:lnSpc>
            </a:pPr>
            <a:r>
              <a:rPr lang="pl" sz="2800" b="1" i="0" strike="noStrike" cap="none" spc="0" baseline="0">
                <a:solidFill>
                  <a:srgbClr val="FFFFFF"/>
                </a:solidFill>
                <a:effectLst/>
                <a:latin typeface="Helvetica"/>
                <a:ea typeface="Helvetica"/>
                <a:cs typeface="Helvetica"/>
              </a:rPr>
              <a:t>DOBRE PRAKTYKI DOTYCZĄCE WENTYLACJI I SYSTEMÓW WENTYLACYJNYCH – SZKOLENIE</a:t>
            </a:r>
          </a:p>
        </p:txBody>
      </p:sp>
      <p:sp>
        <p:nvSpPr>
          <p:cNvPr id="2" name="Rectangle 1">
            <a:extLst>
              <a:ext uri="{FF2B5EF4-FFF2-40B4-BE49-F238E27FC236}">
                <a16:creationId xmlns:a16="http://schemas.microsoft.com/office/drawing/2014/main" id="{0B4C9CAB-7986-7246-85DA-293E0C28CCC7}"/>
              </a:ext>
            </a:extLst>
          </p:cNvPr>
          <p:cNvSpPr/>
          <p:nvPr/>
        </p:nvSpPr>
        <p:spPr>
          <a:xfrm>
            <a:off x="7004650" y="346364"/>
            <a:ext cx="4868696" cy="861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678636"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1361"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Trzech rodzajów systemów wentylacyjnych używanych do zmniejszania stopnia narażenia pracowników na pył respirabilnej krzemionki krystalicznej (RKK)</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Dobrych praktyk dotyczących wentylacji</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Wentylacja (i odpylanie) stanowi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26408" cy="850900"/>
          </a:xfrm>
        </p:spPr>
        <p:txBody>
          <a:bodyPr/>
          <a:lstStyle/>
          <a:p>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Właściwe działanie tego sprzętu jest konieczne do ochrony nas przed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pl" sz="2800" b="1" i="0" strike="noStrike" cap="none" spc="0" baseline="0">
                <a:solidFill>
                  <a:srgbClr val="F6A317"/>
                </a:solidFill>
                <a:effectLst/>
                <a:latin typeface="Helvetica"/>
                <a:ea typeface="Helvetica"/>
                <a:cs typeface="Helvetica"/>
              </a:rPr>
              <a:t>JAK WENTYLACJA OGRANICZA RKK</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670903"/>
            <a:ext cx="5921792" cy="3237451"/>
          </a:xfrm>
        </p:spPr>
        <p:txBody>
          <a:bodyPr/>
          <a:lstStyle/>
          <a:p>
            <a:pPr>
              <a:lnSpc>
                <a:spcPts val="2200"/>
              </a:lnSpc>
              <a:spcBef>
                <a:spcPts val="600"/>
              </a:spcBef>
            </a:pPr>
            <a:r>
              <a:rPr lang="pl" sz="1800" b="0" i="0" strike="noStrike" cap="none" spc="0" baseline="0" dirty="0">
                <a:solidFill>
                  <a:srgbClr val="000000"/>
                </a:solidFill>
                <a:effectLst/>
                <a:latin typeface="Helvetica"/>
                <a:ea typeface="Helvetica"/>
                <a:cs typeface="Helvetica"/>
              </a:rPr>
              <a:t>Wentylacja używana jest do zmniejszania stopnia narażenia pracowników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tym na respirabilną krzemionkę krystaliczną.</a:t>
            </a:r>
          </a:p>
          <a:p>
            <a:pPr>
              <a:lnSpc>
                <a:spcPts val="2200"/>
              </a:lnSpc>
              <a:spcBef>
                <a:spcPts val="600"/>
              </a:spcBef>
            </a:pPr>
            <a:r>
              <a:rPr lang="pl" sz="1800" b="0" i="0" strike="noStrike" cap="none" spc="0" baseline="0" dirty="0">
                <a:solidFill>
                  <a:srgbClr val="000000"/>
                </a:solidFill>
                <a:effectLst/>
                <a:latin typeface="Helvetica"/>
                <a:ea typeface="Helvetica"/>
                <a:cs typeface="Helvetica"/>
              </a:rPr>
              <a:t>Celem systemów wentylacyjnych jest zapewnianie ochrony pracowników poprzez:</a:t>
            </a:r>
          </a:p>
          <a:p>
            <a:pPr marL="285750" indent="-285750">
              <a:lnSpc>
                <a:spcPts val="22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Wychwytywanie pyłu wytwarzanego poprzez procesy robocze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unoszącego się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zanim zostaniemy na niego narażeni</a:t>
            </a:r>
          </a:p>
          <a:p>
            <a:pPr marL="285750" indent="-285750">
              <a:lnSpc>
                <a:spcPts val="220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Zapewnianie bezpiecznej jakości powietrza poprzez zastępowanie zanieczyszczonego powietrza czystym powietrzem</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8467" r="19401"/>
          <a:stretch/>
        </p:blipFill>
        <p:spPr>
          <a:xfrm>
            <a:off x="6866627" y="2491801"/>
            <a:ext cx="4937679"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866627" y="5603249"/>
            <a:ext cx="4937679" cy="523220"/>
          </a:xfrm>
          <a:prstGeom prst="rect">
            <a:avLst/>
          </a:prstGeom>
          <a:noFill/>
        </p:spPr>
        <p:txBody>
          <a:bodyPr wrap="square" rtlCol="0">
            <a:spAutoFit/>
          </a:bodyPr>
          <a:lstStyle/>
          <a:p>
            <a:pPr algn="ctr"/>
            <a:r>
              <a:rPr lang="pl" sz="1400" b="0" i="0" strike="noStrike" cap="none" spc="0" baseline="0" dirty="0">
                <a:solidFill>
                  <a:srgbClr val="000000"/>
                </a:solidFill>
                <a:effectLst/>
                <a:latin typeface="Helvetica"/>
                <a:ea typeface="Helvetica"/>
                <a:cs typeface="Helvetica"/>
              </a:rPr>
              <a:t>Zamocowany na narzędziu system wentylacji wyciągowej wychwytuje pył</a:t>
            </a:r>
            <a:r>
              <a:rPr lang="en-IN" sz="1400" b="0" i="0" strike="noStrike" cap="none" spc="0" baseline="0" dirty="0">
                <a:solidFill>
                  <a:srgbClr val="000000"/>
                </a:solidFill>
                <a:effectLst/>
                <a:latin typeface="Helvetica"/>
                <a:ea typeface="Helvetica"/>
                <a:cs typeface="Helvetica"/>
              </a:rPr>
              <a:t> u </a:t>
            </a:r>
            <a:r>
              <a:rPr lang="pl" sz="1400" b="0" i="0" strike="noStrike" cap="none" spc="0" baseline="0" dirty="0">
                <a:solidFill>
                  <a:srgbClr val="000000"/>
                </a:solidFill>
                <a:effectLst/>
                <a:latin typeface="Helvetica"/>
                <a:ea typeface="Helvetica"/>
                <a:cs typeface="Helvetica"/>
              </a:rPr>
              <a:t>źródła</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tretch>
            <a:fillRect/>
          </a:stretch>
        </p:blipFill>
        <p:spPr>
          <a:xfrm>
            <a:off x="6935638" y="2221074"/>
            <a:ext cx="5060092" cy="3823971"/>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RODZAJE WENTYLACJI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324587" cy="3682369"/>
          </a:xfrm>
        </p:spPr>
        <p:txBody>
          <a:bodyPr lIns="91440" tIns="45720" rIns="91440" bIns="45720" anchor="t"/>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Istnieją trzy rodzaje systemów wentylacyjnych,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których każdy pełni inne funkcje:</a:t>
            </a:r>
          </a:p>
          <a:p>
            <a:pPr marL="285750" indent="-285750">
              <a:lnSpc>
                <a:spcPts val="2400"/>
              </a:lnSpc>
              <a:spcBef>
                <a:spcPts val="600"/>
              </a:spcBef>
              <a:buFont typeface="Arial" panose="020B0604020202020204" pitchFamily="34" charset="0"/>
              <a:buChar char="•"/>
            </a:pPr>
            <a:r>
              <a:rPr lang="pl" sz="1700" b="1" i="0" strike="noStrike" cap="none" spc="0" baseline="0" dirty="0">
                <a:solidFill>
                  <a:srgbClr val="000000"/>
                </a:solidFill>
                <a:effectLst/>
                <a:latin typeface="Helvetica"/>
                <a:ea typeface="Helvetica"/>
                <a:cs typeface="Helvetica"/>
              </a:rPr>
              <a:t>Wentylacja naturalna</a:t>
            </a:r>
            <a:r>
              <a:rPr lang="pl" sz="1700" b="0" i="0" strike="noStrike" cap="none" spc="0" baseline="0" dirty="0">
                <a:solidFill>
                  <a:srgbClr val="000000"/>
                </a:solidFill>
                <a:effectLst/>
                <a:latin typeface="Helvetica"/>
                <a:ea typeface="Helvetica"/>
                <a:cs typeface="Helvetica"/>
              </a:rPr>
              <a:t> — (np. świeże powietrze</a:t>
            </a:r>
            <a:r>
              <a:rPr lang="en-IN" sz="1700" b="0" i="0" strike="noStrike" cap="none" spc="0" baseline="0" dirty="0">
                <a:solidFill>
                  <a:srgbClr val="000000"/>
                </a:solidFill>
                <a:effectLst/>
                <a:latin typeface="Helvetica"/>
                <a:ea typeface="Helvetica"/>
                <a:cs typeface="Helvetica"/>
              </a:rPr>
              <a:t> z </a:t>
            </a:r>
            <a:r>
              <a:rPr lang="pl" sz="1700" b="0" i="0" strike="noStrike" cap="none" spc="0" baseline="0" dirty="0">
                <a:solidFill>
                  <a:srgbClr val="000000"/>
                </a:solidFill>
                <a:effectLst/>
                <a:latin typeface="Helvetica"/>
                <a:ea typeface="Helvetica"/>
                <a:cs typeface="Helvetica"/>
              </a:rPr>
              <a:t>okien, drzwi itp.) umożliwia przepływ powietrza,</a:t>
            </a:r>
            <a:r>
              <a:rPr lang="en-IN" sz="1700" b="0" i="0" strike="noStrike" cap="none" spc="0" baseline="0" dirty="0">
                <a:solidFill>
                  <a:srgbClr val="000000"/>
                </a:solidFill>
                <a:effectLst/>
                <a:latin typeface="Helvetica"/>
                <a:ea typeface="Helvetica"/>
                <a:cs typeface="Helvetica"/>
              </a:rPr>
              <a:t> w </a:t>
            </a:r>
            <a:r>
              <a:rPr lang="pl" sz="1700" b="0" i="0" strike="noStrike" cap="none" spc="0" baseline="0" dirty="0">
                <a:solidFill>
                  <a:srgbClr val="000000"/>
                </a:solidFill>
                <a:effectLst/>
                <a:latin typeface="Helvetica"/>
                <a:ea typeface="Helvetica"/>
                <a:cs typeface="Helvetica"/>
              </a:rPr>
              <a:t>naturalny sposób ograniczając koncentrację zanieczyszczeń</a:t>
            </a:r>
            <a:r>
              <a:rPr lang="en-IN" sz="1700" b="0" i="0" strike="noStrike" cap="none" spc="0" baseline="0" dirty="0">
                <a:solidFill>
                  <a:srgbClr val="000000"/>
                </a:solidFill>
                <a:effectLst/>
                <a:latin typeface="Helvetica"/>
                <a:ea typeface="Helvetica"/>
                <a:cs typeface="Helvetica"/>
              </a:rPr>
              <a:t> w </a:t>
            </a:r>
            <a:r>
              <a:rPr lang="pl" sz="1700" b="0" i="0" strike="noStrike" cap="none" spc="0" baseline="0" dirty="0">
                <a:solidFill>
                  <a:srgbClr val="000000"/>
                </a:solidFill>
                <a:effectLst/>
                <a:latin typeface="Helvetica"/>
                <a:ea typeface="Helvetica"/>
                <a:cs typeface="Helvetica"/>
              </a:rPr>
              <a:t>powietrzu</a:t>
            </a:r>
          </a:p>
          <a:p>
            <a:pPr marL="285750" indent="-285750">
              <a:lnSpc>
                <a:spcPts val="2400"/>
              </a:lnSpc>
              <a:spcBef>
                <a:spcPts val="600"/>
              </a:spcBef>
              <a:buFont typeface="Arial" panose="020B0604020202020204" pitchFamily="34" charset="0"/>
              <a:buChar char="•"/>
            </a:pPr>
            <a:r>
              <a:rPr lang="pl" sz="1700" b="1" i="0" strike="noStrike" cap="none" spc="0" baseline="0" dirty="0">
                <a:solidFill>
                  <a:srgbClr val="000000"/>
                </a:solidFill>
                <a:effectLst/>
                <a:latin typeface="Helvetica"/>
                <a:ea typeface="Helvetica"/>
                <a:cs typeface="Helvetica"/>
              </a:rPr>
              <a:t>Wentylatory montowane na ścianach</a:t>
            </a:r>
            <a:r>
              <a:rPr lang="pl" sz="1700" b="0" i="0" strike="noStrike" cap="none" spc="0" baseline="0" dirty="0">
                <a:solidFill>
                  <a:srgbClr val="000000"/>
                </a:solidFill>
                <a:effectLst/>
                <a:latin typeface="Helvetica"/>
                <a:ea typeface="Helvetica"/>
                <a:cs typeface="Helvetica"/>
              </a:rPr>
              <a:t> — wykorzystywane są do tworzenia przepływu powietrza, zastępując zanieczyszczone powietrze czystym powietrzem</a:t>
            </a:r>
          </a:p>
          <a:p>
            <a:pPr marL="285750" indent="-285750">
              <a:lnSpc>
                <a:spcPts val="2400"/>
              </a:lnSpc>
              <a:spcBef>
                <a:spcPts val="600"/>
              </a:spcBef>
              <a:buFont typeface="Arial" panose="020B0604020202020204" pitchFamily="34" charset="0"/>
              <a:buChar char="•"/>
            </a:pPr>
            <a:r>
              <a:rPr lang="pl" sz="1700" b="1" i="0" strike="noStrike" cap="none" spc="0" baseline="0" dirty="0">
                <a:solidFill>
                  <a:srgbClr val="000000"/>
                </a:solidFill>
                <a:effectLst/>
                <a:latin typeface="Helvetica"/>
                <a:ea typeface="Helvetica"/>
                <a:cs typeface="Helvetica"/>
              </a:rPr>
              <a:t>Wentylacja wyciągowa</a:t>
            </a:r>
            <a:r>
              <a:rPr lang="pl" sz="1700" b="0" i="0" strike="noStrike" cap="none" spc="0" baseline="0" dirty="0">
                <a:solidFill>
                  <a:srgbClr val="000000"/>
                </a:solidFill>
                <a:effectLst/>
                <a:latin typeface="Helvetica"/>
                <a:ea typeface="Helvetica"/>
                <a:cs typeface="Helvetica"/>
              </a:rPr>
              <a:t> — wychwytuje pył</a:t>
            </a:r>
            <a:r>
              <a:rPr lang="en-IN" sz="1700" b="0" i="0" strike="noStrike" cap="none" spc="0" baseline="0" dirty="0">
                <a:solidFill>
                  <a:srgbClr val="000000"/>
                </a:solidFill>
                <a:effectLst/>
                <a:latin typeface="Helvetica"/>
                <a:ea typeface="Helvetica"/>
                <a:cs typeface="Helvetica"/>
              </a:rPr>
              <a:t> z </a:t>
            </a:r>
            <a:r>
              <a:rPr lang="pl" sz="1700" b="0" i="0" strike="noStrike" cap="none" spc="0" baseline="0" dirty="0">
                <a:solidFill>
                  <a:srgbClr val="000000"/>
                </a:solidFill>
                <a:effectLst/>
                <a:latin typeface="Helvetica"/>
                <a:ea typeface="Helvetica"/>
                <a:cs typeface="Helvetica"/>
              </a:rPr>
              <a:t>powietrza, zanim przedostanie się on</a:t>
            </a:r>
            <a:r>
              <a:rPr lang="pl" sz="1700" dirty="0">
                <a:solidFill>
                  <a:srgbClr val="000000"/>
                </a:solidFill>
                <a:latin typeface="Helvetica"/>
                <a:ea typeface="Helvetica"/>
                <a:cs typeface="Helvetica"/>
              </a:rPr>
              <a:t> do</a:t>
            </a:r>
            <a:r>
              <a:rPr lang="pl" sz="1700" b="0" i="0" strike="noStrike" cap="none" spc="0" baseline="0" dirty="0">
                <a:solidFill>
                  <a:srgbClr val="000000"/>
                </a:solidFill>
                <a:effectLst/>
                <a:latin typeface="Helvetica"/>
                <a:ea typeface="Helvetica"/>
                <a:cs typeface="Helvetica"/>
              </a:rPr>
              <a:t> </a:t>
            </a:r>
            <a:r>
              <a:rPr lang="pl" sz="1700" dirty="0">
                <a:solidFill>
                  <a:srgbClr val="000000"/>
                </a:solidFill>
                <a:latin typeface="Helvetica"/>
                <a:ea typeface="Helvetica"/>
                <a:cs typeface="Helvetica"/>
              </a:rPr>
              <a:t>strefy oddychania pracowników</a:t>
            </a:r>
            <a:r>
              <a:rPr lang="pl" sz="1700" b="0" i="0" strike="noStrike" cap="none" spc="0" baseline="0" dirty="0">
                <a:solidFill>
                  <a:srgbClr val="000000"/>
                </a:solidFill>
                <a:effectLst/>
                <a:latin typeface="Helvetica"/>
                <a:ea typeface="Helvetica"/>
                <a:cs typeface="Helvetica"/>
              </a:rPr>
              <a:t>, a następnie wywiewa go</a:t>
            </a:r>
            <a:r>
              <a:rPr lang="en-IN" sz="1700" b="0" i="0" strike="noStrike" cap="none" spc="0" baseline="0" dirty="0">
                <a:solidFill>
                  <a:srgbClr val="000000"/>
                </a:solidFill>
                <a:effectLst/>
                <a:latin typeface="Helvetica"/>
                <a:ea typeface="Helvetica"/>
                <a:cs typeface="Helvetica"/>
              </a:rPr>
              <a:t> w </a:t>
            </a:r>
            <a:r>
              <a:rPr lang="pl" sz="1700" b="0" i="0" strike="noStrike" cap="none" spc="0" baseline="0" dirty="0">
                <a:solidFill>
                  <a:srgbClr val="000000"/>
                </a:solidFill>
                <a:effectLst/>
                <a:latin typeface="Helvetica"/>
                <a:ea typeface="Helvetica"/>
                <a:cs typeface="Helvetica"/>
              </a:rPr>
              <a:t>bezpieczny sposób</a:t>
            </a:r>
          </a:p>
          <a:p>
            <a:pPr marL="285750" indent="-285750">
              <a:lnSpc>
                <a:spcPts val="2400"/>
              </a:lnSpc>
              <a:buFont typeface="Arial" panose="020B0604020202020204" pitchFamily="34" charset="0"/>
              <a:buChar char="•"/>
            </a:pPr>
            <a:endParaRPr lang="en-US" sz="17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01262" cy="850900"/>
          </a:xfrm>
        </p:spPr>
        <p:txBody>
          <a:bodyPr/>
          <a:lstStyle/>
          <a:p>
            <a:r>
              <a:rPr lang="pl" sz="2800" b="1" i="0" strike="noStrike" cap="none" spc="0" baseline="0" dirty="0">
                <a:solidFill>
                  <a:srgbClr val="F6A317"/>
                </a:solidFill>
                <a:effectLst/>
                <a:latin typeface="Helvetica"/>
                <a:ea typeface="Helvetica"/>
                <a:cs typeface="Helvetica"/>
              </a:rPr>
              <a:t>CO NALEŻY, A CZEGO NIE NALEŻY ROBIĆ, KORZYSTAJĄC Z WENTYLACJI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93868"/>
            <a:ext cx="11039620" cy="3230407"/>
          </a:xfrm>
        </p:spPr>
        <p:txBody>
          <a:bodyPr/>
          <a:lstStyle/>
          <a:p>
            <a:pPr>
              <a:lnSpc>
                <a:spcPct val="100000"/>
              </a:lnSpc>
            </a:pPr>
            <a:r>
              <a:rPr lang="pl" sz="1600" b="1" i="0" strike="noStrike" cap="none" spc="0" baseline="0" dirty="0">
                <a:solidFill>
                  <a:srgbClr val="000000"/>
                </a:solidFill>
                <a:effectLst/>
                <a:latin typeface="Helvetica"/>
                <a:ea typeface="Helvetica"/>
                <a:cs typeface="Helvetica"/>
              </a:rPr>
              <a:t>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Korzystać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systemów wentylacyjnych, gdy są dostępne</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Zgłaszać problemy</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usterki związane</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systemami wentylacyjnymi</a:t>
            </a:r>
          </a:p>
          <a:p>
            <a:pPr marL="285750" indent="-285750">
              <a:lnSpc>
                <a:spcPct val="100000"/>
              </a:lnSpc>
              <a:spcAft>
                <a:spcPts val="1000"/>
              </a:spcAft>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Dodaj dodatkowy tekst na temat ogólnej wentylacji, dotyczący własnego kontekstu</a:t>
            </a:r>
          </a:p>
          <a:p>
            <a:pPr>
              <a:lnSpc>
                <a:spcPct val="100000"/>
              </a:lnSpc>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Zakłócać działania systemów wentylacyjnych</a:t>
            </a:r>
          </a:p>
          <a:p>
            <a:pPr marL="285750" indent="-285750">
              <a:lnSpc>
                <a:spcPct val="100000"/>
              </a:lnSpc>
              <a:buSzPct val="85000"/>
              <a:buFont typeface=".Apple Color Emoji UI"/>
              <a:buChar char="❌"/>
            </a:pPr>
            <a:r>
              <a:rPr lang="pl" sz="1600" b="0" i="0" strike="noStrike" cap="none" spc="0" baseline="0" dirty="0">
                <a:solidFill>
                  <a:srgbClr val="000000"/>
                </a:solidFill>
                <a:effectLst/>
                <a:latin typeface="Helvetica"/>
                <a:ea typeface="Helvetica"/>
                <a:cs typeface="Helvetica"/>
              </a:rPr>
              <a:t>Używać przenośnych wentylatorów, które mogą zakłócać przepływ powietrza wokół systemów wentylacji wyciągowej lub naruszać osiadły pył, powodując jego unoszenie się</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powietrze</a:t>
            </a:r>
          </a:p>
          <a:p>
            <a:pPr marL="285750" indent="-285750">
              <a:lnSpc>
                <a:spcPct val="100000"/>
              </a:lnSpc>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Dodaj dodatkowy tekst na temat ogólnej wentylacji, dotyczący własnego kontekstu</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09489"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27406"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Wentylacja odgrywa kluczową rolę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kontroli pyłu</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pomaga utrzymywać bezpieczny poziom jakości powietrza.</a:t>
            </a:r>
          </a:p>
          <a:p>
            <a:pPr>
              <a:lnSpc>
                <a:spcPts val="2400"/>
              </a:lnSpc>
            </a:pPr>
            <a:r>
              <a:rPr lang="pl" sz="1800" b="0" i="0" strike="noStrike" cap="none" spc="0" baseline="0" dirty="0">
                <a:solidFill>
                  <a:srgbClr val="000000"/>
                </a:solidFill>
                <a:effectLst/>
                <a:latin typeface="Helvetica"/>
                <a:ea typeface="Helvetica"/>
                <a:cs typeface="Helvetica"/>
              </a:rPr>
              <a:t>Pamiętaj:</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Zawsze, gdy jest to możliwe, używaj systemów wentylacyjnych</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Nie zakłócaj działania systemów wentylacyjnych</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Jeśli podejrzewasz, że system wentylacyjny nie jest sprawny, skontaktuj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kierownikiem znajdującym się na terenie zakładu</a:t>
            </a:r>
          </a:p>
          <a:p>
            <a:pPr marL="285750" indent="-285750">
              <a:lnSpc>
                <a:spcPts val="2400"/>
              </a:lnSpc>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6434439" cy="850900"/>
          </a:xfrm>
        </p:spPr>
        <p:txBody>
          <a:bodyPr/>
          <a:lstStyle/>
          <a:p>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565632"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ogólnej wentylacji (Karta zadań 2.1.9)</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12A02433-2EED-496C-A971-C63930AFE1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942</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25</cp:revision>
  <dcterms:created xsi:type="dcterms:W3CDTF">2020-06-24T14:34:32Z</dcterms:created>
  <dcterms:modified xsi:type="dcterms:W3CDTF">2024-11-13T10:50:30Z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