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3" r:id="rId7"/>
    <p:sldId id="272" r:id="rId8"/>
    <p:sldId id="275" r:id="rId9"/>
    <p:sldId id="276" r:id="rId10"/>
    <p:sldId id="260" r:id="rId11"/>
    <p:sldId id="274" r:id="rId12"/>
    <p:sldId id="277" r:id="rId13"/>
    <p:sldId id="279" r:id="rId14"/>
    <p:sldId id="266" r:id="rId15"/>
    <p:sldId id="264" r:id="rId16"/>
    <p:sldId id="278" r:id="rId17"/>
    <p:sldId id="281"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8C2694-770B-0945-884E-439F56319AFD}" v="1" dt="2020-12-09T20:31:24.6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81" autoAdjust="0"/>
    <p:restoredTop sz="78639" autoAdjust="0"/>
  </p:normalViewPr>
  <p:slideViewPr>
    <p:cSldViewPr snapToGrid="0">
      <p:cViewPr varScale="1">
        <p:scale>
          <a:sx n="95" d="100"/>
          <a:sy n="95" d="100"/>
        </p:scale>
        <p:origin x="1768"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ro" sz="1200" b="0" i="0" strike="noStrike" cap="none" spc="0" baseline="0" dirty="0">
                <a:solidFill>
                  <a:srgbClr val="808080"/>
                </a:solidFill>
                <a:effectLst/>
                <a:latin typeface="+mn-lt"/>
                <a:ea typeface="Calibri"/>
                <a:cs typeface="Calibri"/>
              </a:rPr>
              <a:t>ÎNȘTIINȚARE PRIVIND UTILIZAREA CORECTĂ: Acest document poate conține materiale protejate de drepturi de autor, a căror utilizare nu a fost întotdeauna autorizată în mod specific de către deținătorul drepturilor de autor. Punem aceste materiale la dispoziție, în efortul nostru de a permite o mai bună înțelegere a pericolelor pe care le ridică cristalele de silice respirabile (RCS).</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446185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962550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 sz="1200" b="0" i="0" strike="noStrike" cap="none" spc="0" baseline="0" dirty="0">
                <a:solidFill>
                  <a:srgbClr val="000000"/>
                </a:solidFill>
                <a:effectLst/>
                <a:latin typeface="+mn-lt"/>
                <a:ea typeface="Calibri"/>
                <a:cs typeface="Calibri"/>
              </a:rPr>
              <a:t>Expunerea excesivă la silice cristaline respirabile (RCS) poate duce la probleme grave de sănătate pentru lucrători pe termen lung. Din acest motiv, este important ca toți lucrătorii să cunoască bune practici care limitează sau elimină expunerea la praful de silice. </a:t>
            </a:r>
          </a:p>
          <a:p>
            <a:endParaRPr lang="en-US" sz="1200" b="0" i="0" u="none" strike="noStrike" kern="1200" dirty="0">
              <a:solidFill>
                <a:schemeClr val="tx1"/>
              </a:solidFill>
              <a:effectLst/>
              <a:latin typeface="+mn-lt"/>
              <a:ea typeface="+mn-ea"/>
              <a:cs typeface="+mn-cs"/>
            </a:endParaRPr>
          </a:p>
          <a:p>
            <a:r>
              <a:rPr lang="ro" sz="1200" b="0" i="0" strike="noStrike" cap="none" spc="0" baseline="0" dirty="0">
                <a:solidFill>
                  <a:srgbClr val="000000"/>
                </a:solidFill>
                <a:effectLst/>
                <a:latin typeface="+mn-lt"/>
                <a:ea typeface="Calibri"/>
                <a:cs typeface="Calibri"/>
              </a:rPr>
              <a:t>Acest curs oferă informații elementare privind cristalele de silice respirabile (RCS).</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146437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546122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921385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055512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9753289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096618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955672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9010751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ro" sz="1000" b="0" i="0" strike="noStrike" cap="none" spc="0" baseline="0">
                <a:solidFill>
                  <a:srgbClr val="000000"/>
                </a:solidFill>
                <a:effectLst/>
                <a:latin typeface="Helvetica"/>
                <a:ea typeface="Helvetica"/>
                <a:cs typeface="Helvetica"/>
              </a:rPr>
              <a:t>Acest pachet de materiale de formare a fost elaborat ca parte din Ghidul NEPSI de bune practici – vizitați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D5366B3-A96E-EA4E-B349-6DB4608F06A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7" name="Text Placeholder 4">
            <a:extLst>
              <a:ext uri="{FF2B5EF4-FFF2-40B4-BE49-F238E27FC236}">
                <a16:creationId xmlns:a16="http://schemas.microsoft.com/office/drawing/2014/main" id="{1EE8AA19-9B18-934D-8071-A0234AFA1771}"/>
              </a:ext>
            </a:extLst>
          </p:cNvPr>
          <p:cNvSpPr txBox="1"/>
          <p:nvPr userDrawn="1"/>
        </p:nvSpPr>
        <p:spPr>
          <a:xfrm>
            <a:off x="8007531" y="429114"/>
            <a:ext cx="380982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r" defTabSz="914400" rtl="0" eaLnBrk="1" fontAlgn="auto" latinLnBrk="0" hangingPunct="1">
              <a:lnSpc>
                <a:spcPct val="90000"/>
              </a:lnSpc>
              <a:spcBef>
                <a:spcPts val="1000"/>
              </a:spcBef>
              <a:spcAft>
                <a:spcPct val="0"/>
              </a:spcAft>
              <a:buClrTx/>
              <a:buSzTx/>
              <a:buFontTx/>
              <a:buNone/>
              <a:defRPr/>
            </a:pPr>
            <a:r>
              <a:rPr lang="ro" sz="1400" b="1" i="0" strike="noStrike" cap="none" spc="0" baseline="0">
                <a:solidFill>
                  <a:srgbClr val="F6A317"/>
                </a:solidFill>
                <a:effectLst/>
                <a:latin typeface="Helvetica"/>
                <a:ea typeface="Helvetica"/>
                <a:cs typeface="Helvetica"/>
              </a:rPr>
              <a:t>INTRODUCERE GENERALĂ ÎN TEMA CRISTALELOR DE SILICE RESPIRABILE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pPr>
              <a:lnSpc>
                <a:spcPct val="100000"/>
              </a:lnSpc>
            </a:pPr>
            <a:r>
              <a:rPr lang="ro" sz="2800" b="1" i="0" strike="noStrike" cap="none" spc="0" baseline="0" dirty="0">
                <a:solidFill>
                  <a:srgbClr val="FFFFFF"/>
                </a:solidFill>
                <a:effectLst/>
                <a:latin typeface="Helvetica"/>
                <a:ea typeface="Helvetica"/>
                <a:cs typeface="Helvetica"/>
              </a:rPr>
              <a:t>INTRODUCERE GENERALĂ ÎN TEMA CRISTALELOR DE SILICE RESPIRABILE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p:cNvSpPr/>
          <p:nvPr/>
        </p:nvSpPr>
        <p:spPr>
          <a:xfrm>
            <a:off x="7381703" y="349135"/>
            <a:ext cx="4438996" cy="5985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REȚINEȚI</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ro" sz="1800" b="0" i="0" strike="noStrike" cap="none" spc="0" baseline="0">
                <a:solidFill>
                  <a:srgbClr val="000000"/>
                </a:solidFill>
                <a:effectLst/>
                <a:latin typeface="Helvetica"/>
                <a:ea typeface="Helvetica"/>
                <a:cs typeface="Helvetica"/>
              </a:rPr>
              <a:t>Informațiile din acest curs PowerPoint sunt de natură consultativă și au conținut informativ. Ele nu reprezintă un standard sau o reglementare și nu creează noi obligații legale, nici nu modifică obligațiile existente create de legislația și politicile de sănătate.</a:t>
            </a:r>
          </a:p>
        </p:txBody>
      </p:sp>
    </p:spTree>
    <p:extLst>
      <p:ext uri="{BB962C8B-B14F-4D97-AF65-F5344CB8AC3E}">
        <p14:creationId xmlns:p14="http://schemas.microsoft.com/office/powerpoint/2010/main" val="4199278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ro-RO" sz="2800" dirty="0">
                <a:latin typeface="Helvetica" panose="020B0604020202020204" pitchFamily="34" charset="0"/>
                <a:cs typeface="Helvetica" panose="020B0604020202020204" pitchFamily="34" charset="0"/>
              </a:rPr>
              <a:t>PREAMBUL (PENTRU FORMATOR)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ro-RO" sz="1800" dirty="0">
                <a:latin typeface="Helvetica" panose="020B0604020202020204" pitchFamily="34" charset="0"/>
                <a:cs typeface="Helvetica" panose="020B0604020202020204" pitchFamily="34" charset="0"/>
              </a:rPr>
              <a:t>În cadrul etapei de educație din implementarea Bunelor Practici NEPSI, NEPSI a elaborat o serie de resurse educaționale.</a:t>
            </a:r>
          </a:p>
          <a:p>
            <a:pPr>
              <a:lnSpc>
                <a:spcPts val="2400"/>
              </a:lnSpc>
            </a:pPr>
            <a:r>
              <a:rPr lang="ro-RO" sz="1800" dirty="0">
                <a:latin typeface="Helvetica" panose="020B0604020202020204" pitchFamily="34" charset="0"/>
                <a:cs typeface="Helvetica" panose="020B0604020202020204" pitchFamily="34" charset="0"/>
              </a:rPr>
              <a:t>Fiecare pachet de cursuri PowerPoint vizează o temă relevantă pentru lucrătorii din toate industriile, care folosesc materiale ce conțin cristale de silice. Pachetele oferă informații despre riscurile expunerii la praf, asociate cu tema, precum și despre bunele practici și măsurile existente pentru a le reduce. Scopul cursurilor este să informeze și să educe lucrătorii, pentru a îi ajuta să folosească eficient măsurile de control și să își reducă expunerea la cristale de silice respirabile (RCS) la locul de muncă.</a:t>
            </a:r>
          </a:p>
          <a:p>
            <a:pPr>
              <a:lnSpc>
                <a:spcPts val="2400"/>
              </a:lnSpc>
            </a:pPr>
            <a:r>
              <a:rPr lang="ro-RO" sz="1800" dirty="0">
                <a:latin typeface="Helvetica" panose="020B0604020202020204" pitchFamily="34" charset="0"/>
                <a:cs typeface="Helvetica" panose="020B0604020202020204" pitchFamily="34" charset="0"/>
              </a:rPr>
              <a:t>Folosiți șablonul blanc și spațiile prevăzute pentru a adăuga informații suplimentare la acest pachet de cursuri, după cum este necesar.</a:t>
            </a:r>
          </a:p>
        </p:txBody>
      </p:sp>
    </p:spTree>
    <p:extLst>
      <p:ext uri="{BB962C8B-B14F-4D97-AF65-F5344CB8AC3E}">
        <p14:creationId xmlns:p14="http://schemas.microsoft.com/office/powerpoint/2010/main" val="265840960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INTRODUCERE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ro" sz="1800" b="1" i="0" strike="noStrike" cap="none" spc="0" baseline="0">
                <a:solidFill>
                  <a:srgbClr val="000000"/>
                </a:solidFill>
                <a:effectLst/>
                <a:latin typeface="Helvetica"/>
                <a:ea typeface="Helvetica"/>
                <a:cs typeface="Helvetica"/>
              </a:rPr>
              <a:t>Este o prioritate să învățăm să ne protejăm de pericolele asociate cu munca.</a:t>
            </a:r>
          </a:p>
          <a:p>
            <a:pPr>
              <a:lnSpc>
                <a:spcPts val="2400"/>
              </a:lnSpc>
            </a:pPr>
            <a:r>
              <a:rPr lang="ro" sz="1800" b="0" i="0" strike="noStrike" cap="none" spc="0" baseline="0">
                <a:solidFill>
                  <a:srgbClr val="000000"/>
                </a:solidFill>
                <a:effectLst/>
                <a:latin typeface="Helvetica"/>
                <a:ea typeface="Helvetica"/>
                <a:cs typeface="Helvetica"/>
              </a:rPr>
              <a:t>În acest curs PowerPoint veți învăța despre:</a:t>
            </a:r>
          </a:p>
          <a:p>
            <a:pPr marL="285750" indent="-28575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Unde apar cristalele de silice</a:t>
            </a:r>
          </a:p>
          <a:p>
            <a:pPr marL="285750" indent="-28575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Activități care generează cristale de silice respirabile (RCS)</a:t>
            </a:r>
          </a:p>
          <a:p>
            <a:pPr marL="285750" indent="-28575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Pericolele RCS</a:t>
            </a:r>
          </a:p>
          <a:p>
            <a:pPr marL="285750" indent="-28575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Cum să gestionați RCS la locul de muncă</a:t>
            </a:r>
          </a:p>
          <a:p>
            <a:pPr>
              <a:lnSpc>
                <a:spcPts val="2400"/>
              </a:lnSpc>
            </a:pPr>
            <a:endParaRPr lang="en-US" sz="1800"/>
          </a:p>
        </p:txBody>
      </p:sp>
      <p:pic>
        <p:nvPicPr>
          <p:cNvPr id="6" name="Picture 5">
            <a:extLst>
              <a:ext uri="{FF2B5EF4-FFF2-40B4-BE49-F238E27FC236}">
                <a16:creationId xmlns:a16="http://schemas.microsoft.com/office/drawing/2014/main" id="{A8E893A7-7AA2-4E31-BFB8-49C58DD3509E}"/>
              </a:ext>
            </a:extLst>
          </p:cNvPr>
          <p:cNvPicPr>
            <a:picLocks noChangeAspect="1"/>
          </p:cNvPicPr>
          <p:nvPr/>
        </p:nvPicPr>
        <p:blipFill>
          <a:blip r:embed="rId3"/>
          <a:srcRect t="6553" b="2046"/>
          <a:stretch>
            <a:fillRect/>
          </a:stretch>
        </p:blipFill>
        <p:spPr>
          <a:xfrm>
            <a:off x="6415155" y="1750929"/>
            <a:ext cx="5224384" cy="4436510"/>
          </a:xfrm>
          <a:prstGeom prst="rect">
            <a:avLst/>
          </a:prstGeom>
        </p:spPr>
      </p:pic>
    </p:spTree>
    <p:extLst>
      <p:ext uri="{BB962C8B-B14F-4D97-AF65-F5344CB8AC3E}">
        <p14:creationId xmlns:p14="http://schemas.microsoft.com/office/powerpoint/2010/main" val="85522168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282A28-07C1-AB41-9435-24B2B6527A88}"/>
              </a:ext>
            </a:extLst>
          </p:cNvPr>
          <p:cNvSpPr>
            <a:spLocks noGrp="1"/>
          </p:cNvSpPr>
          <p:nvPr>
            <p:ph type="body" sz="quarter" idx="10"/>
          </p:nvPr>
        </p:nvSpPr>
        <p:spPr>
          <a:xfrm>
            <a:off x="777245" y="1640901"/>
            <a:ext cx="5074916" cy="850900"/>
          </a:xfrm>
        </p:spPr>
        <p:txBody>
          <a:bodyPr/>
          <a:lstStyle/>
          <a:p>
            <a:pPr>
              <a:lnSpc>
                <a:spcPct val="100000"/>
              </a:lnSpc>
            </a:pPr>
            <a:r>
              <a:rPr lang="ro" sz="2800" b="1" i="0" strike="noStrike" cap="none" spc="0" baseline="0" dirty="0">
                <a:solidFill>
                  <a:srgbClr val="F6A317"/>
                </a:solidFill>
                <a:effectLst/>
                <a:latin typeface="Helvetica"/>
                <a:ea typeface="Helvetica"/>
                <a:cs typeface="Helvetica"/>
              </a:rPr>
              <a:t>UNDE APAR CRISTALELE DE SILICE</a:t>
            </a:r>
          </a:p>
        </p:txBody>
      </p:sp>
      <p:sp>
        <p:nvSpPr>
          <p:cNvPr id="3" name="Text Placeholder 2">
            <a:extLst>
              <a:ext uri="{FF2B5EF4-FFF2-40B4-BE49-F238E27FC236}">
                <a16:creationId xmlns:a16="http://schemas.microsoft.com/office/drawing/2014/main" id="{AE364FA0-62C4-124C-9609-6453034D9902}"/>
              </a:ext>
            </a:extLst>
          </p:cNvPr>
          <p:cNvSpPr>
            <a:spLocks noGrp="1"/>
          </p:cNvSpPr>
          <p:nvPr>
            <p:ph type="body" sz="quarter" idx="11"/>
          </p:nvPr>
        </p:nvSpPr>
        <p:spPr>
          <a:xfrm>
            <a:off x="777243" y="2596055"/>
            <a:ext cx="5453624" cy="3448990"/>
          </a:xfrm>
        </p:spPr>
        <p:txBody>
          <a:bodyPr/>
          <a:lstStyle/>
          <a:p>
            <a:pPr>
              <a:lnSpc>
                <a:spcPts val="2400"/>
              </a:lnSpc>
              <a:spcBef>
                <a:spcPts val="600"/>
              </a:spcBef>
              <a:spcAft>
                <a:spcPts val="1000"/>
              </a:spcAft>
              <a:defRPr/>
            </a:pPr>
            <a:r>
              <a:rPr lang="ro" sz="1800" b="0" i="0" strike="noStrike" cap="none" spc="0" baseline="0" dirty="0">
                <a:solidFill>
                  <a:srgbClr val="000000"/>
                </a:solidFill>
                <a:effectLst/>
                <a:latin typeface="Helvetica"/>
                <a:ea typeface="Helvetica"/>
                <a:cs typeface="Helvetica"/>
              </a:rPr>
              <a:t>Cristalele de silice, sub formă de cuarț mineral, se găsesc în mai multe materiale, cum ar fi:</a:t>
            </a:r>
          </a:p>
          <a:p>
            <a:pPr marL="285750" indent="-285750">
              <a:lnSpc>
                <a:spcPts val="2400"/>
              </a:lnSpc>
              <a:spcBef>
                <a:spcPts val="600"/>
              </a:spcBef>
              <a:buFont typeface="Arial" panose="020B0604020202020204" pitchFamily="34" charset="0"/>
              <a:buChar char="•"/>
              <a:defRPr/>
            </a:pPr>
            <a:r>
              <a:rPr lang="ro" sz="1800" b="0" i="0" strike="noStrike" cap="none" spc="0" baseline="0" dirty="0">
                <a:solidFill>
                  <a:srgbClr val="000000"/>
                </a:solidFill>
                <a:effectLst/>
                <a:latin typeface="Helvetica"/>
                <a:ea typeface="Helvetica"/>
                <a:cs typeface="Helvetica"/>
              </a:rPr>
              <a:t>Cuarțit: Peste 95%</a:t>
            </a:r>
          </a:p>
          <a:p>
            <a:pPr marL="285750" indent="-285750">
              <a:lnSpc>
                <a:spcPts val="2400"/>
              </a:lnSpc>
              <a:spcBef>
                <a:spcPts val="600"/>
              </a:spcBef>
              <a:buFont typeface="Arial" panose="020B0604020202020204" pitchFamily="34" charset="0"/>
              <a:buChar char="•"/>
              <a:defRPr/>
            </a:pPr>
            <a:r>
              <a:rPr lang="ro" sz="1800" b="0" i="0" strike="noStrike" cap="none" spc="0" baseline="0" dirty="0">
                <a:solidFill>
                  <a:srgbClr val="000000"/>
                </a:solidFill>
                <a:effectLst/>
                <a:latin typeface="Helvetica"/>
                <a:ea typeface="Helvetica"/>
                <a:cs typeface="Helvetica"/>
              </a:rPr>
              <a:t>Nisip: Peste 90%</a:t>
            </a:r>
          </a:p>
          <a:p>
            <a:pPr marL="285750" indent="-285750">
              <a:lnSpc>
                <a:spcPts val="2400"/>
              </a:lnSpc>
              <a:spcBef>
                <a:spcPts val="600"/>
              </a:spcBef>
              <a:buFont typeface="Arial" panose="020B0604020202020204" pitchFamily="34" charset="0"/>
              <a:buChar char="•"/>
              <a:defRPr/>
            </a:pPr>
            <a:r>
              <a:rPr lang="ro" sz="1800" b="0" i="0" strike="noStrike" cap="none" spc="0" baseline="0" dirty="0">
                <a:solidFill>
                  <a:srgbClr val="000000"/>
                </a:solidFill>
                <a:effectLst/>
                <a:latin typeface="Helvetica"/>
                <a:ea typeface="Helvetica"/>
                <a:cs typeface="Helvetica"/>
              </a:rPr>
              <a:t>Gresie: Peste 90%.</a:t>
            </a:r>
          </a:p>
          <a:p>
            <a:pPr marL="285750" indent="-285750">
              <a:lnSpc>
                <a:spcPts val="2400"/>
              </a:lnSpc>
              <a:spcBef>
                <a:spcPts val="600"/>
              </a:spcBef>
              <a:buFont typeface="Arial" panose="020B0604020202020204" pitchFamily="34" charset="0"/>
              <a:buChar char="•"/>
              <a:defRPr/>
            </a:pPr>
            <a:r>
              <a:rPr lang="ro" sz="1800" b="0" i="0" strike="noStrike" cap="none" spc="0" baseline="0" dirty="0">
                <a:solidFill>
                  <a:srgbClr val="000000"/>
                </a:solidFill>
                <a:effectLst/>
                <a:latin typeface="Helvetica"/>
                <a:ea typeface="Helvetica"/>
                <a:cs typeface="Helvetica"/>
              </a:rPr>
              <a:t>Hârtie abrazivă: Peste 90%</a:t>
            </a:r>
          </a:p>
          <a:p>
            <a:pPr marL="285750" indent="-285750">
              <a:lnSpc>
                <a:spcPts val="2400"/>
              </a:lnSpc>
              <a:spcBef>
                <a:spcPts val="600"/>
              </a:spcBef>
              <a:buFont typeface="Arial" panose="020B0604020202020204" pitchFamily="34" charset="0"/>
              <a:buChar char="•"/>
              <a:defRPr/>
            </a:pPr>
            <a:r>
              <a:rPr lang="ro" sz="1800" b="0" i="0" strike="noStrike" cap="none" spc="0" baseline="0" dirty="0">
                <a:solidFill>
                  <a:srgbClr val="000000"/>
                </a:solidFill>
                <a:effectLst/>
                <a:latin typeface="Helvetica"/>
                <a:ea typeface="Helvetica"/>
                <a:cs typeface="Helvetica"/>
              </a:rPr>
              <a:t>Gresie pentru tocile: Peste 80%</a:t>
            </a:r>
          </a:p>
          <a:p>
            <a:pPr marL="285750" indent="-285750">
              <a:lnSpc>
                <a:spcPts val="2400"/>
              </a:lnSpc>
              <a:spcBef>
                <a:spcPts val="600"/>
              </a:spcBef>
              <a:buFont typeface="Arial" panose="020B0604020202020204" pitchFamily="34" charset="0"/>
              <a:buChar char="•"/>
              <a:defRPr/>
            </a:pPr>
            <a:r>
              <a:rPr lang="ro" sz="1800" b="0" i="0" strike="noStrike" cap="none" spc="0" baseline="0" dirty="0">
                <a:solidFill>
                  <a:srgbClr val="000000"/>
                </a:solidFill>
                <a:effectLst/>
                <a:latin typeface="Helvetica"/>
                <a:ea typeface="Helvetica"/>
                <a:cs typeface="Helvetica"/>
              </a:rPr>
              <a:t>Șist: între 40–60%</a:t>
            </a:r>
          </a:p>
          <a:p>
            <a:pPr marL="285750" indent="-285750">
              <a:lnSpc>
                <a:spcPts val="2400"/>
              </a:lnSpc>
              <a:spcBef>
                <a:spcPts val="600"/>
              </a:spcBef>
              <a:buFont typeface="Arial" panose="020B0604020202020204" pitchFamily="34" charset="0"/>
              <a:buChar char="•"/>
              <a:defRPr/>
            </a:pPr>
            <a:r>
              <a:rPr lang="ro" sz="1800" b="0" i="0" strike="noStrike" cap="none" spc="0" baseline="0" dirty="0">
                <a:solidFill>
                  <a:srgbClr val="000000"/>
                </a:solidFill>
                <a:effectLst/>
                <a:latin typeface="Helvetica"/>
                <a:ea typeface="Helvetica"/>
                <a:cs typeface="Helvetica"/>
              </a:rPr>
              <a:t>Ardezie: până la 40%</a:t>
            </a:r>
          </a:p>
          <a:p>
            <a:pPr>
              <a:lnSpc>
                <a:spcPts val="2400"/>
              </a:lnSpc>
              <a:spcBef>
                <a:spcPts val="600"/>
              </a:spcBef>
              <a:spcAft>
                <a:spcPts val="600"/>
              </a:spcAft>
              <a:defRPr/>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7A28D218-7023-7A4D-B3A2-E7B4675FA2A6}"/>
              </a:ext>
            </a:extLst>
          </p:cNvPr>
          <p:cNvPicPr>
            <a:picLocks noChangeAspect="1"/>
          </p:cNvPicPr>
          <p:nvPr/>
        </p:nvPicPr>
        <p:blipFill>
          <a:blip r:embed="rId2"/>
          <a:stretch>
            <a:fillRect/>
          </a:stretch>
        </p:blipFill>
        <p:spPr>
          <a:xfrm>
            <a:off x="7812599" y="4603945"/>
            <a:ext cx="3602156" cy="1444933"/>
          </a:xfrm>
          <a:prstGeom prst="rect">
            <a:avLst/>
          </a:prstGeom>
        </p:spPr>
      </p:pic>
      <p:pic>
        <p:nvPicPr>
          <p:cNvPr id="6" name="Picture 5">
            <a:extLst>
              <a:ext uri="{FF2B5EF4-FFF2-40B4-BE49-F238E27FC236}">
                <a16:creationId xmlns:a16="http://schemas.microsoft.com/office/drawing/2014/main" id="{80867A13-4D2E-354F-8528-307D21E4B31A}"/>
              </a:ext>
            </a:extLst>
          </p:cNvPr>
          <p:cNvPicPr>
            <a:picLocks noChangeAspect="1"/>
          </p:cNvPicPr>
          <p:nvPr/>
        </p:nvPicPr>
        <p:blipFill>
          <a:blip r:embed="rId3"/>
          <a:stretch>
            <a:fillRect/>
          </a:stretch>
        </p:blipFill>
        <p:spPr>
          <a:xfrm>
            <a:off x="8368172" y="1818624"/>
            <a:ext cx="2221345" cy="2221345"/>
          </a:xfrm>
          <a:prstGeom prst="rect">
            <a:avLst/>
          </a:prstGeom>
        </p:spPr>
      </p:pic>
    </p:spTree>
    <p:extLst>
      <p:ext uri="{BB962C8B-B14F-4D97-AF65-F5344CB8AC3E}">
        <p14:creationId xmlns:p14="http://schemas.microsoft.com/office/powerpoint/2010/main" val="242924797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3F87922-5749-B049-8C31-C544E5C89E92}"/>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PROCESE CARE GENEREAZĂ PRAF</a:t>
            </a:r>
          </a:p>
        </p:txBody>
      </p:sp>
      <p:sp>
        <p:nvSpPr>
          <p:cNvPr id="3" name="Text Placeholder 2">
            <a:extLst>
              <a:ext uri="{FF2B5EF4-FFF2-40B4-BE49-F238E27FC236}">
                <a16:creationId xmlns:a16="http://schemas.microsoft.com/office/drawing/2014/main" id="{409BD6CB-CDE2-9F4B-966D-F9843531E632}"/>
              </a:ext>
            </a:extLst>
          </p:cNvPr>
          <p:cNvSpPr>
            <a:spLocks noGrp="1"/>
          </p:cNvSpPr>
          <p:nvPr>
            <p:ph type="body" sz="quarter" idx="11"/>
          </p:nvPr>
        </p:nvSpPr>
        <p:spPr>
          <a:xfrm>
            <a:off x="777242" y="2711669"/>
            <a:ext cx="5856313" cy="3333376"/>
          </a:xfrm>
        </p:spPr>
        <p:txBody>
          <a:bodyPr anchor="t"/>
          <a:lstStyle/>
          <a:p>
            <a:pPr>
              <a:lnSpc>
                <a:spcPts val="2300"/>
              </a:lnSpc>
              <a:spcBef>
                <a:spcPts val="600"/>
              </a:spcBef>
              <a:spcAft>
                <a:spcPts val="1200"/>
              </a:spcAft>
            </a:pPr>
            <a:r>
              <a:rPr lang="ro" sz="1600" b="0" i="0" strike="noStrike" cap="none" spc="0" baseline="0" dirty="0">
                <a:solidFill>
                  <a:srgbClr val="000000"/>
                </a:solidFill>
                <a:effectLst/>
                <a:latin typeface="Helvetica"/>
                <a:ea typeface="Helvetica"/>
                <a:cs typeface="Helvetica"/>
              </a:rPr>
              <a:t>Atunci când materiale ce conțin cristale de silice sunt supuse la diferite procese de înaltă energie, se generează praf fin care se ridică în aer și care se numește cristale de silice respirabile (RCS). Printre aceste procese se numără:</a:t>
            </a:r>
          </a:p>
          <a:p>
            <a:pPr marL="285750" indent="-285750">
              <a:lnSpc>
                <a:spcPts val="2300"/>
              </a:lnSpc>
              <a:spcBef>
                <a:spcPct val="0"/>
              </a:spcBef>
              <a:spcAft>
                <a:spcPts val="300"/>
              </a:spcAft>
              <a:buFont typeface="Arial" panose="020B0604020202020204" pitchFamily="34" charset="0"/>
              <a:buChar char="•"/>
            </a:pPr>
            <a:r>
              <a:rPr lang="ro" sz="1600" b="0" i="0" strike="noStrike" cap="none" spc="0" baseline="0" dirty="0">
                <a:solidFill>
                  <a:srgbClr val="000000"/>
                </a:solidFill>
                <a:effectLst/>
                <a:latin typeface="Helvetica"/>
                <a:ea typeface="Helvetica"/>
                <a:cs typeface="Helvetica"/>
              </a:rPr>
              <a:t>Curățare</a:t>
            </a:r>
          </a:p>
          <a:p>
            <a:pPr marL="285750" indent="-285750">
              <a:lnSpc>
                <a:spcPts val="2300"/>
              </a:lnSpc>
              <a:spcBef>
                <a:spcPct val="0"/>
              </a:spcBef>
              <a:spcAft>
                <a:spcPts val="300"/>
              </a:spcAft>
              <a:buFont typeface="Arial" panose="020B0604020202020204" pitchFamily="34" charset="0"/>
              <a:buChar char="•"/>
            </a:pPr>
            <a:r>
              <a:rPr lang="ro" sz="1600" b="0" i="0" strike="noStrike" cap="none" spc="0" baseline="0" dirty="0">
                <a:solidFill>
                  <a:srgbClr val="000000"/>
                </a:solidFill>
                <a:effectLst/>
                <a:latin typeface="Helvetica"/>
                <a:ea typeface="Helvetica"/>
                <a:cs typeface="Helvetica"/>
              </a:rPr>
              <a:t>Transport</a:t>
            </a:r>
          </a:p>
          <a:p>
            <a:pPr marL="285750" indent="-285750">
              <a:lnSpc>
                <a:spcPts val="2300"/>
              </a:lnSpc>
              <a:spcBef>
                <a:spcPct val="0"/>
              </a:spcBef>
              <a:spcAft>
                <a:spcPts val="300"/>
              </a:spcAft>
              <a:buFont typeface="Arial" panose="020B0604020202020204" pitchFamily="34" charset="0"/>
              <a:buChar char="•"/>
            </a:pPr>
            <a:r>
              <a:rPr lang="ro" sz="1600" b="0" i="0" strike="noStrike" cap="none" spc="0" baseline="0" dirty="0">
                <a:solidFill>
                  <a:srgbClr val="000000"/>
                </a:solidFill>
                <a:effectLst/>
                <a:latin typeface="Helvetica"/>
                <a:ea typeface="Helvetica"/>
                <a:cs typeface="Helvetica"/>
              </a:rPr>
              <a:t>Ambalare în pungi</a:t>
            </a:r>
          </a:p>
          <a:p>
            <a:pPr marL="285750" indent="-285750">
              <a:lnSpc>
                <a:spcPts val="2300"/>
              </a:lnSpc>
              <a:spcBef>
                <a:spcPct val="0"/>
              </a:spcBef>
              <a:spcAft>
                <a:spcPts val="300"/>
              </a:spcAft>
              <a:buFont typeface="Arial" panose="020B0604020202020204" pitchFamily="34" charset="0"/>
              <a:buChar char="•"/>
            </a:pPr>
            <a:r>
              <a:rPr lang="ro" sz="1600" b="0" i="0" strike="noStrike" cap="none" spc="0" baseline="0" dirty="0">
                <a:solidFill>
                  <a:srgbClr val="000000"/>
                </a:solidFill>
                <a:effectLst/>
                <a:latin typeface="Helvetica"/>
                <a:ea typeface="Helvetica"/>
                <a:cs typeface="Helvetica"/>
              </a:rPr>
              <a:t>Ambalare</a:t>
            </a:r>
          </a:p>
          <a:p>
            <a:pPr marL="285750" indent="-285750">
              <a:lnSpc>
                <a:spcPts val="2300"/>
              </a:lnSpc>
              <a:spcBef>
                <a:spcPct val="0"/>
              </a:spcBef>
              <a:spcAft>
                <a:spcPts val="300"/>
              </a:spcAft>
              <a:buFont typeface="Arial" panose="020B0604020202020204" pitchFamily="34" charset="0"/>
              <a:buChar char="•"/>
            </a:pPr>
            <a:r>
              <a:rPr lang="ro" sz="1600" b="0" i="0" strike="noStrike" cap="none" spc="0" baseline="0" dirty="0">
                <a:solidFill>
                  <a:srgbClr val="000000"/>
                </a:solidFill>
                <a:effectLst/>
                <a:latin typeface="Helvetica"/>
                <a:ea typeface="Helvetica"/>
                <a:cs typeface="Helvetica"/>
              </a:rPr>
              <a:t>Sfărâmare</a:t>
            </a:r>
          </a:p>
          <a:p>
            <a:pPr marL="285750" indent="-285750">
              <a:lnSpc>
                <a:spcPts val="2300"/>
              </a:lnSpc>
              <a:spcBef>
                <a:spcPct val="0"/>
              </a:spcBef>
              <a:spcAft>
                <a:spcPts val="300"/>
              </a:spcAft>
              <a:buFont typeface="Arial" panose="020B0604020202020204" pitchFamily="34" charset="0"/>
              <a:buChar char="•"/>
            </a:pPr>
            <a:r>
              <a:rPr lang="ro" sz="1600" b="0" i="0" strike="noStrike" cap="none" spc="0" baseline="0" dirty="0">
                <a:solidFill>
                  <a:srgbClr val="000000"/>
                </a:solidFill>
                <a:effectLst/>
                <a:latin typeface="Helvetica"/>
                <a:ea typeface="Helvetica"/>
                <a:cs typeface="Helvetica"/>
              </a:rPr>
              <a:t>Măcinare</a:t>
            </a:r>
          </a:p>
          <a:p>
            <a:endParaRPr lang="en-US" dirty="0"/>
          </a:p>
        </p:txBody>
      </p:sp>
      <p:sp>
        <p:nvSpPr>
          <p:cNvPr id="6" name="Rectangle 5">
            <a:extLst>
              <a:ext uri="{FF2B5EF4-FFF2-40B4-BE49-F238E27FC236}">
                <a16:creationId xmlns:a16="http://schemas.microsoft.com/office/drawing/2014/main" id="{1656AEB0-9217-A74E-89FD-222AD4A75629}"/>
              </a:ext>
            </a:extLst>
          </p:cNvPr>
          <p:cNvSpPr/>
          <p:nvPr/>
        </p:nvSpPr>
        <p:spPr>
          <a:xfrm>
            <a:off x="3048000" y="4057696"/>
            <a:ext cx="6102096" cy="2036575"/>
          </a:xfrm>
          <a:prstGeom prst="rect">
            <a:avLst/>
          </a:prstGeom>
        </p:spPr>
        <p:txBody>
          <a:bodyPr>
            <a:spAutoFit/>
          </a:bodyPr>
          <a:lstStyle/>
          <a:p>
            <a:pPr marL="285750" indent="-285750" algn="l">
              <a:lnSpc>
                <a:spcPts val="2300"/>
              </a:lnSpc>
              <a:spcBef>
                <a:spcPct val="0"/>
              </a:spcBef>
              <a:spcAft>
                <a:spcPts val="300"/>
              </a:spcAft>
              <a:buFont typeface="Arial" panose="020B0604020202020204" pitchFamily="34" charset="0"/>
              <a:buChar char="•"/>
            </a:pPr>
            <a:r>
              <a:rPr lang="ro" sz="1600" b="0" i="0" strike="noStrike" cap="none" spc="0" baseline="0" dirty="0">
                <a:solidFill>
                  <a:srgbClr val="000000"/>
                </a:solidFill>
                <a:effectLst/>
                <a:latin typeface="Helvetica"/>
                <a:ea typeface="Helvetica"/>
                <a:cs typeface="Helvetica"/>
              </a:rPr>
              <a:t>Uscare</a:t>
            </a:r>
          </a:p>
          <a:p>
            <a:pPr marL="285750" indent="-285750" algn="l">
              <a:lnSpc>
                <a:spcPts val="2300"/>
              </a:lnSpc>
              <a:spcBef>
                <a:spcPct val="0"/>
              </a:spcBef>
              <a:spcAft>
                <a:spcPts val="300"/>
              </a:spcAft>
              <a:buFont typeface="Arial" panose="020B0604020202020204" pitchFamily="34" charset="0"/>
              <a:buChar char="•"/>
            </a:pPr>
            <a:r>
              <a:rPr lang="ro" sz="1600" b="0" i="0" strike="noStrike" cap="none" spc="0" baseline="0" dirty="0">
                <a:solidFill>
                  <a:srgbClr val="000000"/>
                </a:solidFill>
                <a:effectLst/>
                <a:latin typeface="Helvetica"/>
                <a:ea typeface="Helvetica"/>
                <a:cs typeface="Helvetica"/>
              </a:rPr>
              <a:t>Modelare</a:t>
            </a:r>
          </a:p>
          <a:p>
            <a:pPr marL="285750" indent="-285750" algn="l">
              <a:lnSpc>
                <a:spcPts val="2300"/>
              </a:lnSpc>
              <a:spcBef>
                <a:spcPct val="0"/>
              </a:spcBef>
              <a:spcAft>
                <a:spcPts val="300"/>
              </a:spcAft>
              <a:buFont typeface="Arial" panose="020B0604020202020204" pitchFamily="34" charset="0"/>
              <a:buChar char="•"/>
            </a:pPr>
            <a:r>
              <a:rPr lang="ro" sz="1600" b="0" i="0" strike="noStrike" cap="none" spc="0" baseline="0" dirty="0">
                <a:solidFill>
                  <a:srgbClr val="000000"/>
                </a:solidFill>
                <a:effectLst/>
                <a:latin typeface="Helvetica"/>
                <a:ea typeface="Helvetica"/>
                <a:cs typeface="Helvetica"/>
              </a:rPr>
              <a:t>Amestecare</a:t>
            </a:r>
          </a:p>
          <a:p>
            <a:pPr marL="285750" indent="-285750" algn="l">
              <a:lnSpc>
                <a:spcPts val="2300"/>
              </a:lnSpc>
              <a:spcBef>
                <a:spcPct val="0"/>
              </a:spcBef>
              <a:spcAft>
                <a:spcPts val="300"/>
              </a:spcAft>
              <a:buFont typeface="Arial" panose="020B0604020202020204" pitchFamily="34" charset="0"/>
              <a:buChar char="•"/>
            </a:pPr>
            <a:r>
              <a:rPr lang="ro" sz="1600" b="0" i="0" strike="noStrike" cap="none" spc="0" baseline="0" dirty="0">
                <a:solidFill>
                  <a:srgbClr val="000000"/>
                </a:solidFill>
                <a:effectLst/>
                <a:latin typeface="Helvetica"/>
                <a:ea typeface="Helvetica"/>
                <a:cs typeface="Helvetica"/>
              </a:rPr>
              <a:t>Tăiere</a:t>
            </a:r>
          </a:p>
          <a:p>
            <a:pPr marL="285750" indent="-285750" algn="l">
              <a:lnSpc>
                <a:spcPts val="2300"/>
              </a:lnSpc>
              <a:spcBef>
                <a:spcPct val="0"/>
              </a:spcBef>
              <a:spcAft>
                <a:spcPts val="300"/>
              </a:spcAft>
              <a:buFont typeface="Arial" panose="020B0604020202020204" pitchFamily="34" charset="0"/>
              <a:buChar char="•"/>
            </a:pPr>
            <a:r>
              <a:rPr lang="ro" sz="1600" b="0" i="0" strike="noStrike" cap="none" spc="0" baseline="0" dirty="0">
                <a:solidFill>
                  <a:srgbClr val="000000"/>
                </a:solidFill>
                <a:effectLst/>
                <a:latin typeface="Helvetica"/>
                <a:ea typeface="Helvetica"/>
                <a:cs typeface="Helvetica"/>
              </a:rPr>
              <a:t>Debitare</a:t>
            </a:r>
          </a:p>
          <a:p>
            <a:pPr marL="285750" indent="-285750" algn="l">
              <a:lnSpc>
                <a:spcPts val="2300"/>
              </a:lnSpc>
              <a:spcBef>
                <a:spcPct val="0"/>
              </a:spcBef>
              <a:spcAft>
                <a:spcPts val="300"/>
              </a:spcAft>
              <a:buFont typeface="Arial" panose="020B0604020202020204" pitchFamily="34" charset="0"/>
              <a:buChar char="•"/>
            </a:pPr>
            <a:r>
              <a:rPr lang="ro" sz="1600" b="0" i="0" strike="noStrike" cap="none" spc="0" baseline="0" dirty="0">
                <a:solidFill>
                  <a:srgbClr val="000000"/>
                </a:solidFill>
                <a:effectLst/>
                <a:latin typeface="Helvetica"/>
                <a:ea typeface="Helvetica"/>
                <a:cs typeface="Helvetica"/>
              </a:rPr>
              <a:t>Forare </a:t>
            </a:r>
            <a:r>
              <a:rPr lang="ro" sz="1600" b="0" i="0" strike="noStrike" cap="none" spc="0" baseline="0" dirty="0">
                <a:solidFill>
                  <a:srgbClr val="A6A6A6"/>
                </a:solidFill>
                <a:effectLst/>
                <a:latin typeface="Helvetica"/>
                <a:ea typeface="Helvetica"/>
                <a:cs typeface="Helvetica"/>
              </a:rPr>
              <a:t>(lista nu este exhaustivă)</a:t>
            </a:r>
          </a:p>
        </p:txBody>
      </p:sp>
      <p:pic>
        <p:nvPicPr>
          <p:cNvPr id="8" name="Picture 7">
            <a:extLst>
              <a:ext uri="{FF2B5EF4-FFF2-40B4-BE49-F238E27FC236}">
                <a16:creationId xmlns:a16="http://schemas.microsoft.com/office/drawing/2014/main" id="{93F1D96C-7D16-417B-A073-B6BFB63BC40E}"/>
              </a:ext>
            </a:extLst>
          </p:cNvPr>
          <p:cNvPicPr>
            <a:picLocks noChangeAspect="1"/>
          </p:cNvPicPr>
          <p:nvPr/>
        </p:nvPicPr>
        <p:blipFill>
          <a:blip r:embed="rId2"/>
          <a:stretch>
            <a:fillRect/>
          </a:stretch>
        </p:blipFill>
        <p:spPr>
          <a:xfrm flipH="1">
            <a:off x="7341663" y="1667245"/>
            <a:ext cx="3604674" cy="4318847"/>
          </a:xfrm>
          <a:prstGeom prst="rect">
            <a:avLst/>
          </a:prstGeom>
        </p:spPr>
      </p:pic>
    </p:spTree>
    <p:extLst>
      <p:ext uri="{BB962C8B-B14F-4D97-AF65-F5344CB8AC3E}">
        <p14:creationId xmlns:p14="http://schemas.microsoft.com/office/powerpoint/2010/main" val="227864037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p:txBody>
          <a:bodyPr/>
          <a:lstStyle/>
          <a:p>
            <a:pPr>
              <a:lnSpc>
                <a:spcPct val="100000"/>
              </a:lnSpc>
              <a:spcBef>
                <a:spcPct val="0"/>
              </a:spcBef>
            </a:pPr>
            <a:r>
              <a:rPr lang="ro" sz="2800" b="1" i="0" strike="noStrike" cap="none" spc="0" baseline="0">
                <a:solidFill>
                  <a:srgbClr val="F6A317"/>
                </a:solidFill>
                <a:effectLst/>
                <a:latin typeface="Helvetica"/>
                <a:ea typeface="Helvetica"/>
                <a:cs typeface="Helvetica"/>
              </a:rPr>
              <a:t>SILICELE — UN PERICOL </a:t>
            </a:r>
          </a:p>
          <a:p>
            <a:pPr>
              <a:lnSpc>
                <a:spcPct val="100000"/>
              </a:lnSpc>
              <a:spcBef>
                <a:spcPct val="0"/>
              </a:spcBef>
            </a:pPr>
            <a:r>
              <a:rPr lang="ro" sz="2800" b="1" i="0" strike="noStrike" cap="none" spc="0" baseline="0">
                <a:solidFill>
                  <a:srgbClr val="F6A317"/>
                </a:solidFill>
                <a:effectLst/>
                <a:latin typeface="Helvetica"/>
                <a:ea typeface="Helvetica"/>
                <a:cs typeface="Helvetica"/>
              </a:rPr>
              <a:t>PENTRU SĂNĂTATE</a:t>
            </a:r>
          </a:p>
          <a:p>
            <a:endParaRPr lang="en-US"/>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a:xfrm>
            <a:off x="777244" y="2877801"/>
            <a:ext cx="5453623" cy="3167242"/>
          </a:xfrm>
        </p:spPr>
        <p:txBody>
          <a:bodyPr numCol="1"/>
          <a:lstStyle/>
          <a:p>
            <a:pPr marL="0" indent="0">
              <a:lnSpc>
                <a:spcPts val="2400"/>
              </a:lnSpc>
              <a:buNone/>
            </a:pPr>
            <a:r>
              <a:rPr lang="ro" sz="1800" b="0" i="0" strike="noStrike" cap="none" spc="0" baseline="0">
                <a:solidFill>
                  <a:srgbClr val="000000"/>
                </a:solidFill>
                <a:effectLst/>
                <a:latin typeface="Helvetica"/>
                <a:ea typeface="Helvetica"/>
                <a:cs typeface="Helvetica"/>
              </a:rPr>
              <a:t>Atunci când materiale care conțin cristale de silice se folosesc în procese de înaltă energie (cum ar fi debitarea sau forarea), se eliberează particule sub formă de praf respirabil foarte fin (RCS), care nu se poate vedea cu ochiul liber nici la concentrații ridicate.</a:t>
            </a:r>
          </a:p>
          <a:p>
            <a:pPr marL="0" indent="0">
              <a:lnSpc>
                <a:spcPts val="2400"/>
              </a:lnSpc>
              <a:buNone/>
            </a:pPr>
            <a:r>
              <a:rPr lang="ro" sz="1800" b="0" i="0" strike="noStrike" cap="none" spc="0" baseline="0">
                <a:solidFill>
                  <a:srgbClr val="000000"/>
                </a:solidFill>
                <a:effectLst/>
                <a:latin typeface="Helvetica"/>
                <a:ea typeface="Helvetica"/>
                <a:cs typeface="Helvetica"/>
              </a:rPr>
              <a:t>RCS este un pericol grav pentru sănătatea lucrătorilor.</a:t>
            </a:r>
          </a:p>
        </p:txBody>
      </p:sp>
      <p:pic>
        <p:nvPicPr>
          <p:cNvPr id="5" name="Picture 4">
            <a:extLst>
              <a:ext uri="{FF2B5EF4-FFF2-40B4-BE49-F238E27FC236}">
                <a16:creationId xmlns:a16="http://schemas.microsoft.com/office/drawing/2014/main" id="{DC7E8A52-0606-42E5-B625-671FAE77388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632612" y="1820219"/>
            <a:ext cx="4912191" cy="4331709"/>
          </a:xfrm>
          <a:prstGeom prst="rect">
            <a:avLst/>
          </a:prstGeom>
        </p:spPr>
      </p:pic>
    </p:spTree>
    <p:extLst>
      <p:ext uri="{BB962C8B-B14F-4D97-AF65-F5344CB8AC3E}">
        <p14:creationId xmlns:p14="http://schemas.microsoft.com/office/powerpoint/2010/main" val="106091957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AC2FA0-5895-0341-8BE8-5F192CE5C99F}"/>
              </a:ext>
            </a:extLst>
          </p:cNvPr>
          <p:cNvSpPr>
            <a:spLocks noGrp="1"/>
          </p:cNvSpPr>
          <p:nvPr>
            <p:ph type="body" sz="quarter" idx="10"/>
          </p:nvPr>
        </p:nvSpPr>
        <p:spPr>
          <a:xfrm>
            <a:off x="777244" y="1640901"/>
            <a:ext cx="5453623" cy="476657"/>
          </a:xfrm>
        </p:spPr>
        <p:txBody>
          <a:bodyPr/>
          <a:lstStyle/>
          <a:p>
            <a:pPr>
              <a:lnSpc>
                <a:spcPct val="100000"/>
              </a:lnSpc>
              <a:spcBef>
                <a:spcPct val="0"/>
              </a:spcBef>
            </a:pPr>
            <a:r>
              <a:rPr lang="ro" sz="2800" b="1" i="0" strike="noStrike" cap="none" spc="0" baseline="0">
                <a:solidFill>
                  <a:srgbClr val="F6A317"/>
                </a:solidFill>
                <a:effectLst/>
                <a:latin typeface="Helvetica"/>
                <a:ea typeface="Helvetica"/>
                <a:cs typeface="Helvetica"/>
              </a:rPr>
              <a:t>RCS ȘI SILICOZA</a:t>
            </a:r>
          </a:p>
        </p:txBody>
      </p:sp>
      <p:sp>
        <p:nvSpPr>
          <p:cNvPr id="3" name="Text Placeholder 2">
            <a:extLst>
              <a:ext uri="{FF2B5EF4-FFF2-40B4-BE49-F238E27FC236}">
                <a16:creationId xmlns:a16="http://schemas.microsoft.com/office/drawing/2014/main" id="{DB7654A3-B4F1-8948-B499-C93412D923CD}"/>
              </a:ext>
            </a:extLst>
          </p:cNvPr>
          <p:cNvSpPr>
            <a:spLocks noGrp="1"/>
          </p:cNvSpPr>
          <p:nvPr>
            <p:ph type="body" sz="quarter" idx="11"/>
          </p:nvPr>
        </p:nvSpPr>
        <p:spPr>
          <a:xfrm>
            <a:off x="777243" y="2362676"/>
            <a:ext cx="6803964" cy="4495324"/>
          </a:xfrm>
        </p:spPr>
        <p:txBody>
          <a:bodyPr anchor="t"/>
          <a:lstStyle/>
          <a:p>
            <a:pPr>
              <a:lnSpc>
                <a:spcPts val="2400"/>
              </a:lnSpc>
              <a:spcBef>
                <a:spcPts val="600"/>
              </a:spcBef>
              <a:spcAft>
                <a:spcPts val="600"/>
              </a:spcAft>
            </a:pPr>
            <a:r>
              <a:rPr lang="ro" sz="1800" b="0" i="0" strike="noStrike" cap="none" spc="0" baseline="0" dirty="0">
                <a:solidFill>
                  <a:srgbClr val="000000"/>
                </a:solidFill>
                <a:effectLst/>
                <a:latin typeface="Helvetica"/>
                <a:ea typeface="Helvetica"/>
                <a:cs typeface="Helvetica"/>
              </a:rPr>
              <a:t>S-a dovedit că expunerea frecventă și excesivă la RCS </a:t>
            </a:r>
            <a:br>
              <a:rPr lang="en-IN" sz="1800" b="0" i="0" strike="noStrike" cap="none" spc="0" baseline="0" dirty="0">
                <a:solidFill>
                  <a:srgbClr val="000000"/>
                </a:solidFill>
                <a:effectLst/>
                <a:latin typeface="Helvetica"/>
                <a:ea typeface="Helvetica"/>
                <a:cs typeface="Helvetica"/>
              </a:rPr>
            </a:br>
            <a:r>
              <a:rPr lang="ro" sz="1800" b="0" i="0" strike="noStrike" cap="none" spc="0" baseline="0" dirty="0">
                <a:solidFill>
                  <a:srgbClr val="000000"/>
                </a:solidFill>
                <a:effectLst/>
                <a:latin typeface="Helvetica"/>
                <a:ea typeface="Helvetica"/>
                <a:cs typeface="Helvetica"/>
              </a:rPr>
              <a:t>(de obicei de-a lungul mai multor ani) cauzează silicoză și cancer pulmonar:</a:t>
            </a:r>
          </a:p>
          <a:p>
            <a:pPr marL="285750" indent="-285750">
              <a:lnSpc>
                <a:spcPts val="2400"/>
              </a:lnSpc>
              <a:spcBef>
                <a:spcPts val="600"/>
              </a:spcBef>
              <a:spcAft>
                <a:spcPts val="600"/>
              </a:spcAft>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Silicoza se dezvoltă prin inspirarea în plămâni a particulelor fine de praf, ceea ce duce la dificultăți cronice de respirație mai târziu în viață și, uneori, la moarte. </a:t>
            </a:r>
          </a:p>
          <a:p>
            <a:pPr marL="285750" indent="-285750">
              <a:lnSpc>
                <a:spcPts val="2400"/>
              </a:lnSpc>
              <a:spcBef>
                <a:spcPts val="600"/>
              </a:spcBef>
              <a:spcAft>
                <a:spcPts val="600"/>
              </a:spcAft>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Există diferite stadii ale silicozei, de la „silicoză simplă” la „fibroză masivă progresivă” (FMP).</a:t>
            </a:r>
          </a:p>
          <a:p>
            <a:pPr marL="285750" indent="-285750">
              <a:lnSpc>
                <a:spcPts val="2400"/>
              </a:lnSpc>
              <a:spcBef>
                <a:spcPts val="600"/>
              </a:spcBef>
              <a:spcAft>
                <a:spcPts val="600"/>
              </a:spcAft>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Studiile epidemiologice arată că incidența cancerului pulmonar a crescut în special la lucrătorii care suferă de silicoză. </a:t>
            </a:r>
          </a:p>
          <a:p>
            <a:pPr>
              <a:lnSpc>
                <a:spcPts val="2400"/>
              </a:lnSpc>
            </a:pPr>
            <a:endParaRPr lang="en-US" sz="1800" dirty="0"/>
          </a:p>
        </p:txBody>
      </p:sp>
      <p:sp>
        <p:nvSpPr>
          <p:cNvPr id="5" name="Rectangle 2">
            <a:extLst>
              <a:ext uri="{FF2B5EF4-FFF2-40B4-BE49-F238E27FC236}">
                <a16:creationId xmlns:a16="http://schemas.microsoft.com/office/drawing/2014/main" id="{BC5AE6DE-E33C-2B42-84D4-F3B680239B3D}"/>
              </a:ext>
            </a:extLst>
          </p:cNvPr>
          <p:cNvSpPr>
            <a:spLocks noChangeArrowheads="1"/>
          </p:cNvSpPr>
          <p:nvPr/>
        </p:nvSpPr>
        <p:spPr bwMode="auto">
          <a:xfrm>
            <a:off x="7941551" y="3848114"/>
            <a:ext cx="2268161"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ro" sz="1200" b="0" i="0" strike="noStrike" cap="none" spc="0" baseline="0">
                <a:solidFill>
                  <a:srgbClr val="000000"/>
                </a:solidFill>
                <a:effectLst/>
                <a:latin typeface="Helvetica"/>
                <a:ea typeface="Helvetica"/>
                <a:cs typeface="Helvetica"/>
              </a:rPr>
              <a:t>Plămâni sănătoși</a:t>
            </a:r>
          </a:p>
        </p:txBody>
      </p:sp>
      <p:pic>
        <p:nvPicPr>
          <p:cNvPr id="6" name="Picture 5">
            <a:extLst>
              <a:ext uri="{FF2B5EF4-FFF2-40B4-BE49-F238E27FC236}">
                <a16:creationId xmlns:a16="http://schemas.microsoft.com/office/drawing/2014/main" id="{AC6C1E7E-656D-7D4C-B1CF-9B802D60165D}"/>
              </a:ext>
            </a:extLst>
          </p:cNvPr>
          <p:cNvPicPr>
            <a:picLocks noChangeAspect="1"/>
          </p:cNvPicPr>
          <p:nvPr/>
        </p:nvPicPr>
        <p:blipFill>
          <a:blip r:embed="rId2"/>
          <a:srcRect l="57462" t="33425" r="2988" b="17231"/>
          <a:stretch>
            <a:fillRect/>
          </a:stretch>
        </p:blipFill>
        <p:spPr>
          <a:xfrm>
            <a:off x="7942687" y="4158269"/>
            <a:ext cx="2265895" cy="2118116"/>
          </a:xfrm>
          <a:prstGeom prst="rect">
            <a:avLst/>
          </a:prstGeom>
        </p:spPr>
      </p:pic>
      <p:sp>
        <p:nvSpPr>
          <p:cNvPr id="7" name="Rectangle 2">
            <a:extLst>
              <a:ext uri="{FF2B5EF4-FFF2-40B4-BE49-F238E27FC236}">
                <a16:creationId xmlns:a16="http://schemas.microsoft.com/office/drawing/2014/main" id="{22DE11F0-B908-214F-9D30-5F819333570E}"/>
              </a:ext>
            </a:extLst>
          </p:cNvPr>
          <p:cNvSpPr>
            <a:spLocks noChangeArrowheads="1"/>
          </p:cNvSpPr>
          <p:nvPr/>
        </p:nvSpPr>
        <p:spPr bwMode="auto">
          <a:xfrm>
            <a:off x="7941552" y="6345532"/>
            <a:ext cx="2268160"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ro" sz="1200" b="0" i="0" strike="noStrike" cap="none" spc="0" baseline="0">
                <a:solidFill>
                  <a:srgbClr val="000000"/>
                </a:solidFill>
                <a:effectLst/>
                <a:latin typeface="Helvetica"/>
                <a:ea typeface="Helvetica"/>
                <a:cs typeface="Helvetica"/>
              </a:rPr>
              <a:t> Plămâni afectați de FMP</a:t>
            </a:r>
          </a:p>
        </p:txBody>
      </p:sp>
      <p:pic>
        <p:nvPicPr>
          <p:cNvPr id="8" name="Picture 7">
            <a:extLst>
              <a:ext uri="{FF2B5EF4-FFF2-40B4-BE49-F238E27FC236}">
                <a16:creationId xmlns:a16="http://schemas.microsoft.com/office/drawing/2014/main" id="{80162BC9-73CB-0247-8F5D-C6AF91F53831}"/>
              </a:ext>
            </a:extLst>
          </p:cNvPr>
          <p:cNvPicPr>
            <a:picLocks noChangeAspect="1"/>
          </p:cNvPicPr>
          <p:nvPr/>
        </p:nvPicPr>
        <p:blipFill>
          <a:blip r:embed="rId2"/>
          <a:srcRect l="12383" t="34621" r="50074" b="16034"/>
          <a:stretch>
            <a:fillRect/>
          </a:stretch>
        </p:blipFill>
        <p:spPr>
          <a:xfrm>
            <a:off x="7942687" y="1582029"/>
            <a:ext cx="2265895" cy="2231296"/>
          </a:xfrm>
          <a:prstGeom prst="rect">
            <a:avLst/>
          </a:prstGeom>
        </p:spPr>
      </p:pic>
    </p:spTree>
    <p:extLst>
      <p:ext uri="{BB962C8B-B14F-4D97-AF65-F5344CB8AC3E}">
        <p14:creationId xmlns:p14="http://schemas.microsoft.com/office/powerpoint/2010/main" val="48010481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CC8FBC-D3DC-F141-B0B3-81685E987119}"/>
              </a:ext>
            </a:extLst>
          </p:cNvPr>
          <p:cNvSpPr>
            <a:spLocks noGrp="1"/>
          </p:cNvSpPr>
          <p:nvPr>
            <p:ph type="body" sz="quarter" idx="10"/>
          </p:nvPr>
        </p:nvSpPr>
        <p:spPr>
          <a:xfrm>
            <a:off x="777244" y="1640901"/>
            <a:ext cx="6746996" cy="850900"/>
          </a:xfrm>
        </p:spPr>
        <p:txBody>
          <a:bodyPr/>
          <a:lstStyle/>
          <a:p>
            <a:pPr>
              <a:lnSpc>
                <a:spcPct val="100000"/>
              </a:lnSpc>
              <a:spcBef>
                <a:spcPct val="0"/>
              </a:spcBef>
            </a:pPr>
            <a:r>
              <a:rPr lang="ro" sz="2800" i="0" strike="noStrike" cap="none" spc="0" baseline="0" dirty="0">
                <a:solidFill>
                  <a:srgbClr val="F6A317"/>
                </a:solidFill>
                <a:effectLst/>
                <a:latin typeface="Helvetica"/>
                <a:ea typeface="Helvetica"/>
                <a:cs typeface="Helvetica"/>
              </a:rPr>
              <a:t>MINIMIZAREA EXPUNERII LA RCS</a:t>
            </a:r>
          </a:p>
        </p:txBody>
      </p:sp>
      <p:pic>
        <p:nvPicPr>
          <p:cNvPr id="5" name="Picture 4" descr="A picture containing food&#10;&#10;Description automatically generated">
            <a:extLst>
              <a:ext uri="{FF2B5EF4-FFF2-40B4-BE49-F238E27FC236}">
                <a16:creationId xmlns:a16="http://schemas.microsoft.com/office/drawing/2014/main" id="{21386485-3CA1-D34C-AB2A-26872495AAD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21178798">
            <a:off x="8841378" y="1605842"/>
            <a:ext cx="2974076" cy="4203694"/>
          </a:xfrm>
          <a:prstGeom prst="rect">
            <a:avLst/>
          </a:prstGeom>
          <a:ln>
            <a:solidFill>
              <a:schemeClr val="tx2">
                <a:alpha val="91000"/>
              </a:schemeClr>
            </a:solidFill>
          </a:ln>
          <a:effectLst>
            <a:outerShdw blurRad="50800" dist="38100" dir="2700000" algn="tl" rotWithShape="0">
              <a:prstClr val="black">
                <a:alpha val="40000"/>
              </a:prstClr>
            </a:outerShdw>
          </a:effectLst>
        </p:spPr>
      </p:pic>
      <p:sp>
        <p:nvSpPr>
          <p:cNvPr id="7" name="Text Placeholder 2">
            <a:extLst>
              <a:ext uri="{FF2B5EF4-FFF2-40B4-BE49-F238E27FC236}">
                <a16:creationId xmlns:a16="http://schemas.microsoft.com/office/drawing/2014/main" id="{DBD2A384-D14E-41D5-BBC0-8C609827F080}"/>
              </a:ext>
            </a:extLst>
          </p:cNvPr>
          <p:cNvSpPr txBox="1"/>
          <p:nvPr/>
        </p:nvSpPr>
        <p:spPr>
          <a:xfrm>
            <a:off x="777244" y="2190396"/>
            <a:ext cx="8325661" cy="394439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200"/>
              </a:lnSpc>
              <a:spcBef>
                <a:spcPts val="600"/>
              </a:spcBef>
              <a:buNone/>
            </a:pPr>
            <a:r>
              <a:rPr lang="ro" sz="1800" b="0" i="0" strike="noStrike" cap="none" spc="0" baseline="0" dirty="0">
                <a:solidFill>
                  <a:srgbClr val="000000"/>
                </a:solidFill>
                <a:effectLst/>
                <a:latin typeface="Helvetica"/>
                <a:ea typeface="Helvetica"/>
                <a:cs typeface="Helvetica"/>
              </a:rPr>
              <a:t>Riscul de a dezvolta o boală pulmonară poate fi prevenit integral prin </a:t>
            </a:r>
            <a:br>
              <a:rPr lang="en-IN" sz="1800" b="0" i="0" strike="noStrike" cap="none" spc="0" baseline="0" dirty="0">
                <a:solidFill>
                  <a:srgbClr val="000000"/>
                </a:solidFill>
                <a:effectLst/>
                <a:latin typeface="Helvetica"/>
                <a:ea typeface="Helvetica"/>
                <a:cs typeface="Helvetica"/>
              </a:rPr>
            </a:br>
            <a:r>
              <a:rPr lang="ro" sz="1800" b="0" i="0" strike="noStrike" cap="none" spc="0" baseline="0" dirty="0">
                <a:solidFill>
                  <a:srgbClr val="000000"/>
                </a:solidFill>
                <a:effectLst/>
                <a:latin typeface="Helvetica"/>
                <a:ea typeface="Helvetica"/>
                <a:cs typeface="Helvetica"/>
              </a:rPr>
              <a:t>aplicarea de măsuri de control și bune practici. </a:t>
            </a:r>
          </a:p>
          <a:p>
            <a:pPr marL="0" indent="0">
              <a:lnSpc>
                <a:spcPts val="2200"/>
              </a:lnSpc>
              <a:spcBef>
                <a:spcPts val="600"/>
              </a:spcBef>
              <a:buNone/>
            </a:pPr>
            <a:r>
              <a:rPr lang="ro" sz="1800" b="0" i="0" strike="noStrike" cap="none" spc="0" baseline="0" dirty="0">
                <a:solidFill>
                  <a:srgbClr val="000000"/>
                </a:solidFill>
                <a:effectLst/>
                <a:latin typeface="Helvetica"/>
                <a:ea typeface="Helvetica"/>
                <a:cs typeface="Helvetica"/>
              </a:rPr>
              <a:t>Noi respectăm Bunele practici NEPSI, care implică patru etape principale:</a:t>
            </a:r>
          </a:p>
          <a:p>
            <a:pPr marL="285750" indent="-285750">
              <a:lnSpc>
                <a:spcPts val="2200"/>
              </a:lnSpc>
              <a:spcBef>
                <a:spcPct val="0"/>
              </a:spcBef>
            </a:pPr>
            <a:r>
              <a:rPr lang="ro" sz="1800" b="1" i="0" strike="noStrike" cap="none" spc="0" baseline="0" dirty="0">
                <a:solidFill>
                  <a:srgbClr val="000000"/>
                </a:solidFill>
                <a:effectLst/>
                <a:latin typeface="Helvetica"/>
                <a:ea typeface="Helvetica"/>
                <a:cs typeface="Helvetica"/>
              </a:rPr>
              <a:t>Evaluarea riscurilor:</a:t>
            </a:r>
            <a:r>
              <a:rPr lang="ro" sz="1800" b="0" i="0" strike="noStrike" cap="none" spc="0" baseline="0" dirty="0">
                <a:solidFill>
                  <a:srgbClr val="000000"/>
                </a:solidFill>
                <a:effectLst/>
                <a:latin typeface="Helvetica"/>
                <a:ea typeface="Helvetica"/>
                <a:cs typeface="Helvetica"/>
              </a:rPr>
              <a:t> Evaluarea riscului de expunere</a:t>
            </a:r>
          </a:p>
          <a:p>
            <a:pPr marL="285750" indent="-285750">
              <a:lnSpc>
                <a:spcPts val="2200"/>
              </a:lnSpc>
              <a:spcBef>
                <a:spcPct val="0"/>
              </a:spcBef>
            </a:pPr>
            <a:r>
              <a:rPr lang="ro" sz="1800" b="1" i="0" strike="noStrike" cap="none" spc="0" baseline="0" dirty="0">
                <a:solidFill>
                  <a:srgbClr val="000000"/>
                </a:solidFill>
                <a:effectLst/>
                <a:latin typeface="Helvetica"/>
                <a:ea typeface="Helvetica"/>
                <a:cs typeface="Helvetica"/>
              </a:rPr>
              <a:t>Evaluarea riscurilor:</a:t>
            </a:r>
            <a:r>
              <a:rPr lang="ro" sz="1800" b="0" i="0" strike="noStrike" cap="none" spc="0" baseline="0" dirty="0">
                <a:solidFill>
                  <a:srgbClr val="000000"/>
                </a:solidFill>
                <a:effectLst/>
                <a:latin typeface="Helvetica"/>
                <a:ea typeface="Helvetica"/>
                <a:cs typeface="Helvetica"/>
              </a:rPr>
              <a:t> Deciderea modului în care se va controla și se va împiedica expunerea</a:t>
            </a:r>
          </a:p>
          <a:p>
            <a:pPr marL="285750" indent="-285750">
              <a:lnSpc>
                <a:spcPts val="2200"/>
              </a:lnSpc>
              <a:spcBef>
                <a:spcPct val="0"/>
              </a:spcBef>
            </a:pPr>
            <a:r>
              <a:rPr lang="ro" sz="1800" b="1" i="0" strike="noStrike" cap="none" spc="0" baseline="0" dirty="0">
                <a:solidFill>
                  <a:srgbClr val="000000"/>
                </a:solidFill>
                <a:effectLst/>
                <a:latin typeface="Helvetica"/>
                <a:ea typeface="Helvetica"/>
                <a:cs typeface="Helvetica"/>
              </a:rPr>
              <a:t>Monitorizare:</a:t>
            </a:r>
            <a:r>
              <a:rPr lang="ro" sz="1800" b="0" i="0" strike="noStrike" cap="none" spc="0" baseline="0" dirty="0">
                <a:solidFill>
                  <a:srgbClr val="000000"/>
                </a:solidFill>
                <a:effectLst/>
                <a:latin typeface="Helvetica"/>
                <a:ea typeface="Helvetica"/>
                <a:cs typeface="Helvetica"/>
              </a:rPr>
              <a:t> Monitorizarea eficacității măsurilor de control</a:t>
            </a:r>
          </a:p>
          <a:p>
            <a:pPr marL="285750" indent="-285750">
              <a:lnSpc>
                <a:spcPts val="2200"/>
              </a:lnSpc>
              <a:spcBef>
                <a:spcPct val="0"/>
              </a:spcBef>
            </a:pPr>
            <a:r>
              <a:rPr lang="ro" sz="1800" b="1" i="0" strike="noStrike" cap="none" spc="0" baseline="0" dirty="0">
                <a:solidFill>
                  <a:srgbClr val="000000"/>
                </a:solidFill>
                <a:effectLst/>
                <a:latin typeface="Helvetica"/>
                <a:ea typeface="Helvetica"/>
                <a:cs typeface="Helvetica"/>
              </a:rPr>
              <a:t>Educare:</a:t>
            </a:r>
            <a:r>
              <a:rPr lang="ro" sz="1800" b="0" i="0" strike="noStrike" cap="none" spc="0" baseline="0" dirty="0">
                <a:solidFill>
                  <a:srgbClr val="000000"/>
                </a:solidFill>
                <a:effectLst/>
                <a:latin typeface="Helvetica"/>
                <a:ea typeface="Helvetica"/>
                <a:cs typeface="Helvetica"/>
              </a:rPr>
              <a:t> Furnizarea de informații, instruire și formare</a:t>
            </a:r>
          </a:p>
          <a:p>
            <a:pPr marL="0" indent="0">
              <a:lnSpc>
                <a:spcPts val="2200"/>
              </a:lnSpc>
              <a:buNone/>
            </a:pPr>
            <a:r>
              <a:rPr lang="ro" sz="1800" b="1" i="0" strike="noStrike" cap="none" spc="0" baseline="0" dirty="0">
                <a:solidFill>
                  <a:srgbClr val="000000"/>
                </a:solidFill>
                <a:effectLst/>
                <a:latin typeface="Helvetica"/>
                <a:ea typeface="Helvetica"/>
                <a:cs typeface="Helvetica"/>
              </a:rPr>
              <a:t>NEPSI</a:t>
            </a:r>
            <a:r>
              <a:rPr lang="ro" sz="1800" b="0" i="0" strike="noStrike" cap="none" spc="0" baseline="0" dirty="0">
                <a:solidFill>
                  <a:srgbClr val="000000"/>
                </a:solidFill>
                <a:effectLst/>
                <a:latin typeface="Helvetica"/>
                <a:ea typeface="Helvetica"/>
                <a:cs typeface="Helvetica"/>
              </a:rPr>
              <a:t> este acronimul pentru “European Network for Silica” (Rețeaua Europeană pentru Silice), formată de asociațiile europene ale angajaților și </a:t>
            </a:r>
            <a:br>
              <a:rPr lang="en-IN" sz="1800" b="0" i="0" strike="noStrike" cap="none" spc="0" baseline="0" dirty="0">
                <a:solidFill>
                  <a:srgbClr val="000000"/>
                </a:solidFill>
                <a:effectLst/>
                <a:latin typeface="Helvetica"/>
                <a:ea typeface="Helvetica"/>
                <a:cs typeface="Helvetica"/>
              </a:rPr>
            </a:br>
            <a:r>
              <a:rPr lang="ro" sz="1800" b="0" i="0" strike="noStrike" cap="none" spc="0" baseline="0" dirty="0">
                <a:solidFill>
                  <a:srgbClr val="000000"/>
                </a:solidFill>
                <a:effectLst/>
                <a:latin typeface="Helvetica"/>
                <a:ea typeface="Helvetica"/>
                <a:cs typeface="Helvetica"/>
              </a:rPr>
              <a:t>de patronatele europene care au semnat dialogul social denumit „Contractul privind protejarea sănătății lucrătorilor printr-o bună manipulare și utilizare a cristalelor de silice”</a:t>
            </a:r>
          </a:p>
          <a:p>
            <a:pPr>
              <a:lnSpc>
                <a:spcPts val="2200"/>
              </a:lnSpc>
            </a:pPr>
            <a:endParaRPr lang="en-US" sz="1800" dirty="0"/>
          </a:p>
        </p:txBody>
      </p:sp>
    </p:spTree>
    <p:extLst>
      <p:ext uri="{BB962C8B-B14F-4D97-AF65-F5344CB8AC3E}">
        <p14:creationId xmlns:p14="http://schemas.microsoft.com/office/powerpoint/2010/main" val="2127671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857037" cy="850900"/>
          </a:xfrm>
        </p:spPr>
        <p:txBody>
          <a:bodyPr/>
          <a:lstStyle/>
          <a:p>
            <a:pPr>
              <a:lnSpc>
                <a:spcPct val="100000"/>
              </a:lnSpc>
              <a:spcBef>
                <a:spcPct val="0"/>
              </a:spcBef>
            </a:pPr>
            <a:r>
              <a:rPr lang="ro" sz="2800" b="1" i="0" strike="noStrike" cap="none" spc="0" baseline="0">
                <a:solidFill>
                  <a:srgbClr val="F6A317"/>
                </a:solidFill>
                <a:effectLst/>
                <a:latin typeface="Helvetica"/>
                <a:ea typeface="Helvetica"/>
                <a:cs typeface="Helvetica"/>
              </a:rPr>
              <a:t>TEHNICI DE CONTROLUL PRAFULUI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ro" sz="1800" b="0" i="0" strike="noStrike" cap="none" spc="0" baseline="0">
                <a:solidFill>
                  <a:srgbClr val="000000"/>
                </a:solidFill>
                <a:effectLst/>
                <a:latin typeface="Helvetica"/>
                <a:ea typeface="Helvetica"/>
                <a:cs typeface="Helvetica"/>
              </a:rPr>
              <a:t>Există cinci tehnici principale de control al prafului, care se folosesc pentru a gestiona RCS și care fac parte din bunele practici ale NEPSI.</a:t>
            </a:r>
          </a:p>
        </p:txBody>
      </p:sp>
      <p:pic>
        <p:nvPicPr>
          <p:cNvPr id="22" name="Picture 21" descr="A screenshot of a cell phone&#10;&#10;Description automatically generated">
            <a:extLst>
              <a:ext uri="{FF2B5EF4-FFF2-40B4-BE49-F238E27FC236}">
                <a16:creationId xmlns:a16="http://schemas.microsoft.com/office/drawing/2014/main" id="{6F8956E3-45A5-6E4F-988E-E3C8522E29A7}"/>
              </a:ext>
            </a:extLst>
          </p:cNvPr>
          <p:cNvPicPr>
            <a:picLocks noChangeAspect="1"/>
          </p:cNvPicPr>
          <p:nvPr/>
        </p:nvPicPr>
        <p:blipFill>
          <a:blip r:embed="rId3"/>
          <a:srcRect l="6858" t="62670" r="77165" b="13177"/>
          <a:stretch>
            <a:fillRect/>
          </a:stretch>
        </p:blipFill>
        <p:spPr>
          <a:xfrm>
            <a:off x="8647437" y="3330000"/>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14CE66F1-0094-A24B-9C59-EFC75E82EA3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0A06FE69-E1C7-8C40-950E-1CBB5C5772EE}"/>
              </a:ext>
            </a:extLst>
          </p:cNvPr>
          <p:cNvPicPr>
            <a:picLocks noChangeAspect="1"/>
          </p:cNvPicPr>
          <p:nvPr/>
        </p:nvPicPr>
        <p:blipFill>
          <a:blip r:embed="rId3"/>
          <a:srcRect l="7057" t="9146" r="76967" b="66230"/>
          <a:stretch>
            <a:fillRect/>
          </a:stretch>
        </p:blipFill>
        <p:spPr>
          <a:xfrm>
            <a:off x="5365058" y="3330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CFAD72FA-DEFB-534E-8C57-A3697D0FDC40}"/>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49EBACDE-E94B-CF4D-8EE1-977BD02BA99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2EA0A871-AEF3-A340-96A8-AA671C538727}"/>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BUNĂ IGIENĂ / GOSPODĂRIRE</a:t>
            </a:r>
          </a:p>
          <a:p>
            <a:r>
              <a:rPr lang="ro" sz="1200" b="0" i="0" strike="noStrike" cap="none" spc="0" baseline="0">
                <a:solidFill>
                  <a:srgbClr val="000000"/>
                </a:solidFill>
                <a:effectLst/>
                <a:latin typeface="Calibri"/>
                <a:ea typeface="Calibri"/>
                <a:cs typeface="Calibri"/>
              </a:rPr>
              <a:t>Spălarea hainelor de lucru și aspirarea prafului produs în cursul proceselor împiedică acumularea prafului în timp - un spațiu de lucru curat este un spațiu sigur</a:t>
            </a:r>
          </a:p>
          <a:p>
            <a:endParaRPr lang="en-US"/>
          </a:p>
        </p:txBody>
      </p:sp>
      <p:sp>
        <p:nvSpPr>
          <p:cNvPr id="28" name="TextBox 27">
            <a:extLst>
              <a:ext uri="{FF2B5EF4-FFF2-40B4-BE49-F238E27FC236}">
                <a16:creationId xmlns:a16="http://schemas.microsoft.com/office/drawing/2014/main" id="{FAF4682E-EDA9-8A40-B8EE-34732A9D50FF}"/>
              </a:ext>
            </a:extLst>
          </p:cNvPr>
          <p:cNvSpPr txBox="1"/>
          <p:nvPr/>
        </p:nvSpPr>
        <p:spPr>
          <a:xfrm>
            <a:off x="6579514" y="3330000"/>
            <a:ext cx="2134063" cy="1334834"/>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SPAȚIU ÎNCHIS</a:t>
            </a:r>
          </a:p>
          <a:p>
            <a:pPr>
              <a:spcAft>
                <a:spcPts val="300"/>
              </a:spcAft>
            </a:pPr>
            <a:r>
              <a:rPr lang="ro" sz="1200" b="0" i="0" strike="noStrike" cap="none" spc="0" baseline="0">
                <a:solidFill>
                  <a:srgbClr val="000000"/>
                </a:solidFill>
                <a:effectLst/>
                <a:latin typeface="Calibri"/>
                <a:ea typeface="Calibri"/>
                <a:cs typeface="Calibri"/>
              </a:rPr>
              <a:t>Desfășurarea proceselor care produc RCS într-un mediu închis împiedică expunerea la praf la sursă</a:t>
            </a:r>
          </a:p>
          <a:p>
            <a:pPr>
              <a:spcAft>
                <a:spcPts val="300"/>
              </a:spcAft>
            </a:pPr>
            <a:endParaRPr lang="en-US"/>
          </a:p>
        </p:txBody>
      </p:sp>
      <p:sp>
        <p:nvSpPr>
          <p:cNvPr id="29" name="TextBox 28">
            <a:extLst>
              <a:ext uri="{FF2B5EF4-FFF2-40B4-BE49-F238E27FC236}">
                <a16:creationId xmlns:a16="http://schemas.microsoft.com/office/drawing/2014/main" id="{9DBFFA0C-0B3C-8948-8D1E-D1695CC9617A}"/>
              </a:ext>
            </a:extLst>
          </p:cNvPr>
          <p:cNvSpPr txBox="1"/>
          <p:nvPr/>
        </p:nvSpPr>
        <p:spPr>
          <a:xfrm>
            <a:off x="6579515" y="4852474"/>
            <a:ext cx="2134063" cy="1151771"/>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EXTRACȚIA / VENTILAȚIA</a:t>
            </a:r>
          </a:p>
          <a:p>
            <a:pPr>
              <a:spcAft>
                <a:spcPts val="300"/>
              </a:spcAft>
            </a:pPr>
            <a:r>
              <a:rPr lang="ro" sz="1200" b="0" i="0" strike="noStrike" cap="none" spc="0" baseline="0">
                <a:solidFill>
                  <a:srgbClr val="000000"/>
                </a:solidFill>
                <a:effectLst/>
                <a:latin typeface="Calibri"/>
                <a:ea typeface="Calibri"/>
                <a:cs typeface="Calibri"/>
              </a:rPr>
              <a:t>Captarea RCS la sursă, înainte de a fi expuși la ele și înlocuirea aerului contaminat cu aer curat.</a:t>
            </a:r>
          </a:p>
          <a:p>
            <a:endParaRPr lang="en-US"/>
          </a:p>
        </p:txBody>
      </p:sp>
      <p:sp>
        <p:nvSpPr>
          <p:cNvPr id="30" name="TextBox 29">
            <a:extLst>
              <a:ext uri="{FF2B5EF4-FFF2-40B4-BE49-F238E27FC236}">
                <a16:creationId xmlns:a16="http://schemas.microsoft.com/office/drawing/2014/main" id="{1301C440-873E-B04A-B55A-D975D7645BF9}"/>
              </a:ext>
            </a:extLst>
          </p:cNvPr>
          <p:cNvSpPr txBox="1"/>
          <p:nvPr/>
        </p:nvSpPr>
        <p:spPr>
          <a:xfrm>
            <a:off x="9787266" y="3330000"/>
            <a:ext cx="2134062" cy="2006065"/>
          </a:xfrm>
          <a:prstGeom prst="rect">
            <a:avLst/>
          </a:prstGeom>
          <a:noFill/>
        </p:spPr>
        <p:txBody>
          <a:bodyPr wrap="square" rtlCol="0">
            <a:spAutoFit/>
          </a:bodyPr>
          <a:lstStyle/>
          <a:p>
            <a:pPr>
              <a:spcAft>
                <a:spcPts val="300"/>
              </a:spcAft>
            </a:pPr>
            <a:r>
              <a:rPr lang="ro" sz="1050" b="1" i="0" strike="noStrike" cap="none" spc="50" baseline="0" dirty="0">
                <a:solidFill>
                  <a:srgbClr val="EF9A2E"/>
                </a:solidFill>
                <a:effectLst/>
                <a:latin typeface="Futura Medium"/>
                <a:ea typeface="Futura Medium"/>
                <a:cs typeface="Futura Medium"/>
              </a:rPr>
              <a:t>ECHIPAMENT DE PROTECȚIE</a:t>
            </a:r>
          </a:p>
          <a:p>
            <a:r>
              <a:rPr lang="ro" sz="1200" b="0" i="0" strike="noStrike" cap="none" spc="0" baseline="0" dirty="0">
                <a:solidFill>
                  <a:srgbClr val="000000"/>
                </a:solidFill>
                <a:effectLst/>
                <a:latin typeface="Calibri"/>
                <a:ea typeface="Calibri"/>
                <a:cs typeface="Calibri"/>
              </a:rPr>
              <a:t>Echipamentele personale de protecție (de ex. măști faciale) protejează lucrătorii de praf atunci când toate celelalte măsuri de control sunt insuficiente pentru a controla riscul de expunere</a:t>
            </a:r>
          </a:p>
          <a:p>
            <a:endParaRPr lang="en-US" dirty="0"/>
          </a:p>
        </p:txBody>
      </p:sp>
      <p:sp>
        <p:nvSpPr>
          <p:cNvPr id="31" name="TextBox 30">
            <a:extLst>
              <a:ext uri="{FF2B5EF4-FFF2-40B4-BE49-F238E27FC236}">
                <a16:creationId xmlns:a16="http://schemas.microsoft.com/office/drawing/2014/main" id="{2C78CA50-053E-AB41-BEDA-0A465B5D696C}"/>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APA</a:t>
            </a:r>
          </a:p>
          <a:p>
            <a:pPr>
              <a:spcAft>
                <a:spcPts val="300"/>
              </a:spcAft>
            </a:pPr>
            <a:r>
              <a:rPr lang="ro" sz="1200" b="0" i="0" strike="noStrike" cap="none" spc="0" baseline="0">
                <a:solidFill>
                  <a:srgbClr val="000000"/>
                </a:solidFill>
                <a:effectLst/>
                <a:latin typeface="Calibri"/>
                <a:ea typeface="Calibri"/>
                <a:cs typeface="Calibri"/>
              </a:rPr>
              <a:t>Menținerea umezelii în procese împiedică ridicarea prafului în aer, particulele fiind captate cu apă</a:t>
            </a:r>
          </a:p>
          <a:p>
            <a:pPr>
              <a:spcAft>
                <a:spcPts val="300"/>
              </a:spcAft>
            </a:pPr>
            <a:endParaRPr lang="en-US"/>
          </a:p>
        </p:txBody>
      </p:sp>
    </p:spTree>
    <p:extLst>
      <p:ext uri="{BB962C8B-B14F-4D97-AF65-F5344CB8AC3E}">
        <p14:creationId xmlns:p14="http://schemas.microsoft.com/office/powerpoint/2010/main" val="21001292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5074916" cy="850900"/>
          </a:xfrm>
        </p:spPr>
        <p:txBody>
          <a:bodyPr/>
          <a:lstStyle/>
          <a:p>
            <a:pPr>
              <a:lnSpc>
                <a:spcPct val="100000"/>
              </a:lnSpc>
              <a:spcBef>
                <a:spcPct val="0"/>
              </a:spcBef>
            </a:pPr>
            <a:r>
              <a:rPr lang="ro" sz="2800" b="1" i="0" strike="noStrike" cap="none" spc="0" baseline="0" dirty="0">
                <a:solidFill>
                  <a:srgbClr val="F6A317"/>
                </a:solidFill>
                <a:effectLst/>
                <a:latin typeface="Helvetica"/>
                <a:ea typeface="Helvetica"/>
                <a:cs typeface="Helvetica"/>
              </a:rPr>
              <a:t>MĂSURILE DE PROTECȚIE ÎMPOTRIVA RCS PE CARE LE FOLOSIM</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3164906"/>
            <a:ext cx="5453624" cy="3229274"/>
          </a:xfrm>
        </p:spPr>
        <p:txBody>
          <a:bodyPr anchor="t"/>
          <a:lstStyle/>
          <a:p>
            <a:pPr>
              <a:lnSpc>
                <a:spcPts val="2400"/>
              </a:lnSpc>
            </a:pPr>
            <a:r>
              <a:rPr lang="ro" sz="1800" b="0" i="0" strike="noStrike" cap="none" spc="0" baseline="0" dirty="0">
                <a:solidFill>
                  <a:srgbClr val="FF0000"/>
                </a:solidFill>
                <a:effectLst/>
                <a:latin typeface="Helvetica"/>
                <a:ea typeface="Helvetica"/>
                <a:cs typeface="Helvetica"/>
              </a:rPr>
              <a:t>Loc în care formatorii pot include informații despre protecția pe care trebuie să o utilizeze lucrătorii la acest șantier (de ex. pornirea sistemelor de ventilație, folosirea de echipamente personale de protecție etc.)</a:t>
            </a:r>
          </a:p>
          <a:p>
            <a:pPr>
              <a:lnSpc>
                <a:spcPts val="2400"/>
              </a:lnSpc>
            </a:pPr>
            <a:endParaRPr lang="en-US" sz="1800" dirty="0">
              <a:solidFill>
                <a:srgbClr val="FF0000"/>
              </a:solidFill>
              <a:cs typeface="Helvetica"/>
            </a:endParaRPr>
          </a:p>
          <a:p>
            <a:pPr>
              <a:lnSpc>
                <a:spcPts val="2400"/>
              </a:lnSpc>
            </a:pPr>
            <a:r>
              <a:rPr lang="ro" sz="1800" b="0" i="0" strike="noStrike" cap="none" spc="0" baseline="0" dirty="0">
                <a:solidFill>
                  <a:srgbClr val="FF0000"/>
                </a:solidFill>
                <a:effectLst/>
                <a:latin typeface="Helvetica"/>
                <a:ea typeface="Helvetica"/>
                <a:cs typeface="Helvetica"/>
              </a:rPr>
              <a:t>*Aveți în vedere să includeți fotografii*</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1447780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spcBef>
                <a:spcPct val="0"/>
              </a:spcBef>
            </a:pPr>
            <a:r>
              <a:rPr lang="ro" sz="2800" b="1" i="0" strike="noStrike" cap="none" spc="0" baseline="0">
                <a:solidFill>
                  <a:srgbClr val="F6A317"/>
                </a:solidFill>
                <a:effectLst/>
                <a:latin typeface="Helvetica"/>
                <a:ea typeface="Helvetica"/>
                <a:cs typeface="Helvetica"/>
              </a:rPr>
              <a:t>CONCLUZIE</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nchor="t"/>
          <a:lstStyle/>
          <a:p>
            <a:pPr>
              <a:lnSpc>
                <a:spcPts val="2400"/>
              </a:lnSpc>
              <a:spcBef>
                <a:spcPts val="600"/>
              </a:spcBef>
              <a:spcAft>
                <a:spcPts val="1000"/>
              </a:spcAft>
            </a:pPr>
            <a:r>
              <a:rPr lang="ro" sz="1800" b="0" i="0" strike="noStrike" cap="none" spc="0" baseline="0" dirty="0">
                <a:solidFill>
                  <a:srgbClr val="000000"/>
                </a:solidFill>
                <a:effectLst/>
                <a:latin typeface="Helvetica"/>
                <a:ea typeface="Helvetica"/>
                <a:cs typeface="Helvetica"/>
              </a:rPr>
              <a:t>RCS este un pericol de muncă și poate crea probleme de sănătate care schimbă viața unui om, cum ar fi silicoza și cancerul. Rețineți:</a:t>
            </a:r>
          </a:p>
          <a:p>
            <a:pPr marL="285750" indent="-285750">
              <a:lnSpc>
                <a:spcPts val="2400"/>
              </a:lnSpc>
              <a:spcBef>
                <a:spcPts val="600"/>
              </a:spcBef>
              <a:spcAft>
                <a:spcPts val="600"/>
              </a:spcAft>
              <a:buClr>
                <a:srgbClr val="F1B600"/>
              </a:buClr>
              <a:buSzPct val="120000"/>
              <a:buFont typeface="Wingdings" pitchFamily="2" charset="2"/>
              <a:buChar char="q"/>
            </a:pPr>
            <a:r>
              <a:rPr lang="ro" sz="1800" b="0" i="0" strike="noStrike" cap="none" spc="0" baseline="0" dirty="0">
                <a:solidFill>
                  <a:srgbClr val="000000"/>
                </a:solidFill>
                <a:effectLst/>
                <a:latin typeface="Helvetica"/>
                <a:ea typeface="Helvetica"/>
                <a:cs typeface="Helvetica"/>
              </a:rPr>
              <a:t>RCS este un risc grav pentru sănătatea lucrătorilor</a:t>
            </a:r>
          </a:p>
          <a:p>
            <a:pPr marL="285750" indent="-285750">
              <a:lnSpc>
                <a:spcPts val="2400"/>
              </a:lnSpc>
              <a:spcBef>
                <a:spcPts val="600"/>
              </a:spcBef>
              <a:spcAft>
                <a:spcPts val="600"/>
              </a:spcAft>
              <a:buClr>
                <a:srgbClr val="F1B600"/>
              </a:buClr>
              <a:buSzPct val="120000"/>
              <a:buFont typeface="Wingdings" pitchFamily="2" charset="2"/>
              <a:buChar char="q"/>
            </a:pPr>
            <a:r>
              <a:rPr lang="ro" sz="1800" b="0" i="0" strike="noStrike" cap="none" spc="0" baseline="0" dirty="0">
                <a:solidFill>
                  <a:srgbClr val="000000"/>
                </a:solidFill>
                <a:effectLst/>
                <a:latin typeface="Helvetica"/>
                <a:ea typeface="Helvetica"/>
                <a:cs typeface="Helvetica"/>
              </a:rPr>
              <a:t>Riscurile de expunere se pot preveni integral prin aplicarea de măsuri de control adecvate</a:t>
            </a:r>
          </a:p>
          <a:p>
            <a:pPr marL="285750" indent="-285750">
              <a:lnSpc>
                <a:spcPts val="2400"/>
              </a:lnSpc>
              <a:spcBef>
                <a:spcPts val="600"/>
              </a:spcBef>
              <a:spcAft>
                <a:spcPts val="600"/>
              </a:spcAft>
              <a:buClr>
                <a:srgbClr val="F1B600"/>
              </a:buClr>
              <a:buSzPct val="120000"/>
              <a:buFont typeface="Wingdings" pitchFamily="2" charset="2"/>
              <a:buChar char="q"/>
            </a:pPr>
            <a:r>
              <a:rPr lang="ro" sz="1800" b="0" i="0" strike="noStrike" cap="none" spc="0" baseline="0" dirty="0">
                <a:solidFill>
                  <a:srgbClr val="000000"/>
                </a:solidFill>
                <a:effectLst/>
                <a:latin typeface="Helvetica"/>
                <a:ea typeface="Helvetica"/>
                <a:cs typeface="Helvetica"/>
              </a:rPr>
              <a:t>La locul de muncă trebuie să existe, să fie întreținute și să fie folosite măsurile de control</a:t>
            </a:r>
          </a:p>
          <a:p>
            <a:pPr marL="285750" indent="-285750">
              <a:lnSpc>
                <a:spcPts val="2400"/>
              </a:lnSpc>
              <a:spcBef>
                <a:spcPts val="600"/>
              </a:spcBef>
              <a:spcAft>
                <a:spcPts val="600"/>
              </a:spcAft>
              <a:buClr>
                <a:srgbClr val="F1B600"/>
              </a:buClr>
              <a:buSzPct val="120000"/>
              <a:buFont typeface="Wingdings" pitchFamily="2" charset="2"/>
              <a:buChar char="q"/>
            </a:pPr>
            <a:r>
              <a:rPr lang="ro" sz="1800" b="0" i="0" strike="noStrike" cap="none" spc="0" baseline="0" dirty="0">
                <a:solidFill>
                  <a:srgbClr val="FF0000"/>
                </a:solidFill>
                <a:effectLst/>
                <a:latin typeface="Helvetica"/>
                <a:ea typeface="Helvetica"/>
                <a:cs typeface="Helvetica"/>
              </a:rPr>
              <a:t>Formatorul va adăuga concluzii contextuale</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98545493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spcBef>
                <a:spcPct val="0"/>
              </a:spcBef>
            </a:pPr>
            <a:r>
              <a:rPr lang="ro" sz="2800" b="1" i="0" strike="noStrike" cap="none" spc="0" baseline="0">
                <a:solidFill>
                  <a:srgbClr val="F6A317"/>
                </a:solidFill>
                <a:effectLst/>
                <a:latin typeface="Helvetica"/>
                <a:ea typeface="Helvetica"/>
                <a:cs typeface="Helvetica"/>
              </a:rPr>
              <a:t>SLIDE GOL</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362676"/>
            <a:ext cx="5590306" cy="3682369"/>
          </a:xfrm>
        </p:spPr>
        <p:txBody>
          <a:bodyPr/>
          <a:lstStyle/>
          <a:p>
            <a:pPr>
              <a:lnSpc>
                <a:spcPts val="2400"/>
              </a:lnSpc>
            </a:pPr>
            <a:r>
              <a:rPr lang="ro" sz="1800" b="0" i="0" strike="noStrike" cap="none" spc="0" baseline="0" dirty="0">
                <a:solidFill>
                  <a:srgbClr val="000000"/>
                </a:solidFill>
                <a:effectLst/>
                <a:latin typeface="Helvetica"/>
                <a:ea typeface="Helvetica"/>
                <a:cs typeface="Helvetica"/>
              </a:rPr>
              <a:t>Folosiți acest slide pentru a crea materiale de curs personalizate, specifice unui mediu/context de lucru.</a:t>
            </a:r>
          </a:p>
          <a:p>
            <a:pPr>
              <a:lnSpc>
                <a:spcPts val="2400"/>
              </a:lnSpc>
            </a:pPr>
            <a:r>
              <a:rPr lang="ro" sz="1800" b="0" i="0" strike="noStrike" cap="none" spc="0" baseline="0" dirty="0">
                <a:solidFill>
                  <a:srgbClr val="000000"/>
                </a:solidFill>
                <a:effectLst/>
                <a:latin typeface="Helvetica"/>
                <a:ea typeface="Helvetica"/>
                <a:cs typeface="Helvetica"/>
              </a:rPr>
              <a:t>Pentru a schimba imaginea, apăsați butonul din dreapta al mouse-ului  &gt; schimbă imaginea &gt; </a:t>
            </a:r>
            <a:br>
              <a:rPr lang="en-IN" sz="1800" b="0" i="0" strike="noStrike" cap="none" spc="0" baseline="0" dirty="0">
                <a:solidFill>
                  <a:srgbClr val="000000"/>
                </a:solidFill>
                <a:effectLst/>
                <a:latin typeface="Helvetica"/>
                <a:ea typeface="Helvetica"/>
                <a:cs typeface="Helvetica"/>
              </a:rPr>
            </a:br>
            <a:r>
              <a:rPr lang="ro" sz="1800" b="0" i="0" strike="noStrike" cap="none" spc="0" baseline="0" dirty="0">
                <a:solidFill>
                  <a:srgbClr val="000000"/>
                </a:solidFill>
                <a:effectLst/>
                <a:latin typeface="Helvetica"/>
                <a:ea typeface="Helvetica"/>
                <a:cs typeface="Helvetica"/>
              </a:rPr>
              <a:t>din fișier.</a:t>
            </a:r>
          </a:p>
          <a:p>
            <a:pPr>
              <a:lnSpc>
                <a:spcPts val="2400"/>
              </a:lnSpc>
            </a:pPr>
            <a:r>
              <a:rPr lang="ro" sz="1800" b="0" i="0" strike="noStrike" cap="none" spc="0" baseline="0" dirty="0">
                <a:solidFill>
                  <a:srgbClr val="000000"/>
                </a:solidFill>
                <a:effectLst/>
                <a:latin typeface="Helvetica"/>
                <a:ea typeface="Helvetica"/>
                <a:cs typeface="Helvetica"/>
              </a:rPr>
              <a:t>Pentru a crea mai multe slide-uri, apăsați pe câmpul „Slide nou” de mai sus.</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8738224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spcBef>
                <a:spcPct val="0"/>
              </a:spcBef>
            </a:pPr>
            <a:r>
              <a:rPr lang="ro" sz="2800" b="1" i="0" strike="noStrike" cap="none" spc="0" baseline="0">
                <a:solidFill>
                  <a:srgbClr val="F6A317"/>
                </a:solidFill>
                <a:effectLst/>
                <a:latin typeface="Helvetica"/>
                <a:ea typeface="Helvetica"/>
                <a:cs typeface="Helvetica"/>
              </a:rPr>
              <a:t>REȚINEȚI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5" y="2466976"/>
            <a:ext cx="5453624" cy="2938988"/>
          </a:xfrm>
        </p:spPr>
        <p:txBody>
          <a:bodyPr anchor="t"/>
          <a:lstStyle/>
          <a:p>
            <a:pPr marL="342900" indent="-34290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Expunerea îndelungată la niveluri ridicate de RCS poate cauza boli pulmonare care creează dizabilitate</a:t>
            </a:r>
          </a:p>
          <a:p>
            <a:pPr>
              <a:lnSpc>
                <a:spcPts val="2400"/>
              </a:lnSpc>
            </a:pPr>
            <a:r>
              <a:rPr lang="ro" sz="1800" b="0" i="0" strike="noStrike" cap="none" spc="0" baseline="0">
                <a:solidFill>
                  <a:srgbClr val="000000"/>
                </a:solidFill>
                <a:effectLst/>
                <a:latin typeface="Helvetica"/>
                <a:ea typeface="Helvetica"/>
                <a:cs typeface="Helvetica"/>
              </a:rPr>
              <a:t>Este important să ne protejăm în fiecare zi de expunerea la acest praf ridicat în aer. </a:t>
            </a:r>
          </a:p>
          <a:p>
            <a:pPr>
              <a:lnSpc>
                <a:spcPts val="2400"/>
              </a:lnSpc>
            </a:pPr>
            <a:r>
              <a:rPr lang="ro" sz="1800" b="0" i="0" strike="noStrike" cap="none" spc="0" baseline="0">
                <a:solidFill>
                  <a:srgbClr val="000000"/>
                </a:solidFill>
                <a:effectLst/>
                <a:latin typeface="Helvetica"/>
                <a:ea typeface="Helvetica"/>
                <a:cs typeface="Helvetica"/>
              </a:rPr>
              <a:t>Urmând bune practici astăzi, ne protejăm sănătatea în viitor.</a:t>
            </a:r>
          </a:p>
          <a:p>
            <a:pPr>
              <a:lnSpc>
                <a:spcPts val="2400"/>
              </a:lnSpc>
            </a:pPr>
            <a:r>
              <a:rPr lang="ro" sz="1800" b="0" i="0" strike="noStrike" cap="none" spc="0" baseline="0">
                <a:solidFill>
                  <a:srgbClr val="000000"/>
                </a:solidFill>
                <a:effectLst/>
                <a:latin typeface="Helvetica"/>
                <a:ea typeface="Helvetica"/>
                <a:cs typeface="Helvetica"/>
              </a:rPr>
              <a:t>Cum vă veți petrece anii de pensie?</a:t>
            </a:r>
          </a:p>
        </p:txBody>
      </p:sp>
      <p:pic>
        <p:nvPicPr>
          <p:cNvPr id="7" name="Picture Placeholder 6" descr="A picture containing person, indoor, bed, room&#10;&#10;Description automatically generated">
            <a:extLst>
              <a:ext uri="{FF2B5EF4-FFF2-40B4-BE49-F238E27FC236}">
                <a16:creationId xmlns:a16="http://schemas.microsoft.com/office/drawing/2014/main" id="{36986571-0686-1244-B678-AD9A82EB3363}"/>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AFD78D10-DF3B-C943-B5A9-0393C340A1AB}"/>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spcBef>
                <a:spcPct val="0"/>
              </a:spcBef>
            </a:pPr>
            <a:r>
              <a:rPr lang="ro" sz="2800" b="1" i="0" strike="noStrike" cap="none" spc="0" baseline="0">
                <a:solidFill>
                  <a:srgbClr val="F6A317"/>
                </a:solidFill>
                <a:effectLst/>
                <a:latin typeface="Helvetica"/>
                <a:ea typeface="Helvetica"/>
                <a:cs typeface="Helvetica"/>
              </a:rPr>
              <a:t>ALTE MATERIALE DE ÎNVĂȚARE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ro" sz="1600" b="0" i="0" strike="noStrike" cap="none" spc="0" baseline="0">
                <a:solidFill>
                  <a:srgbClr val="000000"/>
                </a:solidFill>
                <a:effectLst/>
                <a:latin typeface="Helvetica"/>
                <a:ea typeface="Helvetica"/>
                <a:cs typeface="Helvetica"/>
                <a:hlinkClick r:id="rId3" history="0"/>
              </a:rPr>
              <a:t>Fișe de sarcini NEPSI</a:t>
            </a:r>
          </a:p>
          <a:p>
            <a:pPr marL="285750" indent="-285750">
              <a:lnSpc>
                <a:spcPts val="2300"/>
              </a:lnSpc>
              <a:spcBef>
                <a:spcPts val="600"/>
              </a:spcBef>
              <a:spcAft>
                <a:spcPts val="600"/>
              </a:spcAft>
              <a:buSzPct val="130000"/>
              <a:buFont typeface="Arial" panose="020B0604020202020204" pitchFamily="34" charset="0"/>
              <a:buChar char="•"/>
            </a:pPr>
            <a:r>
              <a:rPr lang="ro" sz="1600" b="0" i="0" strike="noStrike" cap="none" spc="0" baseline="0">
                <a:solidFill>
                  <a:srgbClr val="000000"/>
                </a:solidFill>
                <a:effectLst/>
                <a:latin typeface="Helvetica"/>
                <a:ea typeface="Helvetica"/>
                <a:cs typeface="Helvetica"/>
                <a:hlinkClick r:id="rId4" history="0"/>
              </a:rPr>
              <a:t>Ghid de bune practici NEPSI</a:t>
            </a:r>
          </a:p>
          <a:p>
            <a:pPr marL="285750" indent="-285750">
              <a:lnSpc>
                <a:spcPts val="2300"/>
              </a:lnSpc>
              <a:spcBef>
                <a:spcPts val="600"/>
              </a:spcBef>
              <a:spcAft>
                <a:spcPts val="600"/>
              </a:spcAft>
              <a:buSzPct val="130000"/>
              <a:buFont typeface="Arial" panose="020B0604020202020204" pitchFamily="34" charset="0"/>
              <a:buChar char="•"/>
            </a:pPr>
            <a:r>
              <a:rPr lang="ro" sz="1600" b="0" i="0" strike="noStrike" cap="none" spc="0" baseline="0">
                <a:solidFill>
                  <a:srgbClr val="000000"/>
                </a:solidFill>
                <a:effectLst/>
                <a:latin typeface="Helvetica"/>
                <a:ea typeface="Helvetica"/>
                <a:cs typeface="Helvetica"/>
                <a:hlinkClick r:id="rId5" history="0"/>
              </a:rPr>
              <a:t>Ghid NEPSI pentru IMM-uri</a:t>
            </a:r>
          </a:p>
        </p:txBody>
      </p:sp>
      <p:sp>
        <p:nvSpPr>
          <p:cNvPr id="4" name="Rounded Rectangle 3">
            <a:extLst>
              <a:ext uri="{FF2B5EF4-FFF2-40B4-BE49-F238E27FC236}">
                <a16:creationId xmlns:a16="http://schemas.microsoft.com/office/drawing/2014/main" id="{02E08090-777B-7149-9865-440C9B15F9B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74A14FE-B6CE-E14A-A05B-C76153F6B7ED}"/>
              </a:ext>
            </a:extLst>
          </p:cNvPr>
          <p:cNvSpPr/>
          <p:nvPr/>
        </p:nvSpPr>
        <p:spPr>
          <a:xfrm>
            <a:off x="1088454" y="5302195"/>
            <a:ext cx="10022946" cy="358498"/>
          </a:xfrm>
          <a:prstGeom prst="rect">
            <a:avLst/>
          </a:prstGeom>
          <a:noFill/>
          <a:ln>
            <a:noFill/>
          </a:ln>
        </p:spPr>
        <p:txBody>
          <a:bodyPr wrap="square" anchor="ctr">
            <a:spAutoFit/>
          </a:bodyPr>
          <a:lstStyle/>
          <a:p>
            <a:pPr>
              <a:spcBef>
                <a:spcPts val="1200"/>
              </a:spcBef>
              <a:spcAft>
                <a:spcPts val="1200"/>
              </a:spcAft>
              <a:buSzPct val="130000"/>
            </a:pPr>
            <a:r>
              <a:rPr lang="ro" sz="1750" b="0" i="0" strike="noStrike" cap="none" spc="0" baseline="0">
                <a:solidFill>
                  <a:srgbClr val="000000"/>
                </a:solidFill>
                <a:effectLst/>
                <a:latin typeface="Calibri"/>
                <a:ea typeface="Calibri"/>
                <a:cs typeface="Calibri"/>
              </a:rPr>
              <a:t>Vizitați </a:t>
            </a:r>
            <a:r>
              <a:rPr lang="ro" sz="1750" b="1" i="0" strike="noStrike" cap="none" spc="0" baseline="0">
                <a:solidFill>
                  <a:srgbClr val="000000"/>
                </a:solidFill>
                <a:effectLst/>
                <a:latin typeface="Calibri"/>
                <a:ea typeface="Calibri"/>
                <a:cs typeface="Calibri"/>
              </a:rPr>
              <a:t>Platforma de e-learning NEPSI</a:t>
            </a:r>
            <a:r>
              <a:rPr lang="ro" sz="1750" b="0" i="0" strike="noStrike" cap="none" spc="0" baseline="0">
                <a:solidFill>
                  <a:srgbClr val="000000"/>
                </a:solidFill>
                <a:effectLst/>
                <a:latin typeface="Calibri"/>
                <a:ea typeface="Calibri"/>
                <a:cs typeface="Calibri"/>
              </a:rPr>
              <a:t> la </a:t>
            </a:r>
            <a:r>
              <a:rPr lang="ro" sz="1750" b="0" i="0" strike="noStrike" cap="none" spc="0" baseline="0">
                <a:solidFill>
                  <a:srgbClr val="000000"/>
                </a:solidFill>
                <a:effectLst/>
                <a:latin typeface="Calibri"/>
                <a:ea typeface="Calibri"/>
                <a:cs typeface="Calibri"/>
                <a:hlinkClick r:id="rId6" history="0"/>
              </a:rPr>
              <a:t>training.nepsi.eu</a:t>
            </a:r>
            <a:r>
              <a:rPr lang="ro" sz="1750" b="0" i="0" strike="noStrike" cap="none" spc="0" baseline="0">
                <a:solidFill>
                  <a:srgbClr val="000000"/>
                </a:solidFill>
                <a:effectLst/>
                <a:latin typeface="Calibri"/>
                <a:ea typeface="Calibri"/>
                <a:cs typeface="Calibri"/>
              </a:rPr>
              <a:t> pentru mai multe resurse de învățare privind RCS</a:t>
            </a:r>
          </a:p>
        </p:txBody>
      </p:sp>
    </p:spTree>
    <p:extLst>
      <p:ext uri="{BB962C8B-B14F-4D97-AF65-F5344CB8AC3E}">
        <p14:creationId xmlns:p14="http://schemas.microsoft.com/office/powerpoint/2010/main" val="522093980"/>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303D3F19-CD37-4E7D-8EF9-D78B5DFA2B4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http://purl.org/dc/dcmitype/"/>
    <ds:schemaRef ds:uri="http://purl.org/dc/elements/1.1/"/>
    <ds:schemaRef ds:uri="http://schemas.microsoft.com/office/2006/documentManagement/types"/>
    <ds:schemaRef ds:uri="6d9d7403-2d8c-4818-ae25-2c5629bc7330"/>
    <ds:schemaRef ds:uri="http://schemas.openxmlformats.org/package/2006/metadata/core-properties"/>
    <ds:schemaRef ds:uri="http://www.w3.org/XML/1998/namespace"/>
    <ds:schemaRef ds:uri="d8ecf516-e360-4672-81b9-68723bedb71f"/>
    <ds:schemaRef ds:uri="http://purl.org/dc/terms/"/>
    <ds:schemaRef ds:uri="http://schemas.microsoft.com/office/infopath/2007/PartnerControl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Office Theme</Template>
  <TotalTime>128</TotalTime>
  <Words>1212</Words>
  <Application>Microsoft Macintosh PowerPoint</Application>
  <PresentationFormat>Widescreen</PresentationFormat>
  <Paragraphs>107</Paragraphs>
  <Slides>15</Slides>
  <Notes>11</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17</cp:revision>
  <dcterms:created xsi:type="dcterms:W3CDTF">2020-07-21T15:14:21Z</dcterms:created>
  <dcterms:modified xsi:type="dcterms:W3CDTF">2024-11-13T12:03:26Z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