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DDB4EE76-A78D-4308-81A2-78CCBF365395}" v="27" dt="2022-10-03T07:28:51.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808080"/>
                </a:solidFill>
                <a:effectLst/>
                <a:latin typeface="+mn-lt"/>
                <a:ea typeface="Calibri"/>
                <a:cs typeface="Calibri"/>
              </a:rPr>
              <a:t>OBVESTILO O POŠTENI RABI: Ta dokument lahko vsebuje gradivo z zaščitenimi avtorskimi pravicami, katerega uporaba ni bila v vsakem primeru posebej dovoljena s strani imetnika avtorskih pravic. Takšna gradiva uporabljamo zaradi naših prizadevanj za izboljšanje razumevanja nevarnosti, ki jih predstavlja prosti kristalni kremen.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prostemu kristalnemu kremenu lahko dolgoročno povzroči hude zdravstvene težave za delavce. Zato je pomembno, da so vsi delavci seznanjeni z najboljšimi praksami, ki omejujejo ali odpravljajo izpostavljenost kremenovemu prahu. </a:t>
            </a:r>
          </a:p>
          <a:p>
            <a:endParaRPr lang="en-US"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To usposabljanje zagotavlja osnovne informacije o prostem kristalnem kremenu.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487177" y="429114"/>
            <a:ext cx="333017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sl" sz="1400" b="1" i="0" strike="noStrike" cap="none" spc="0" baseline="0" dirty="0">
                <a:solidFill>
                  <a:srgbClr val="F6A317"/>
                </a:solidFill>
                <a:effectLst/>
                <a:latin typeface="Helvetica"/>
                <a:ea typeface="Helvetica"/>
                <a:cs typeface="Helvetica"/>
              </a:rPr>
              <a:t>SPLOŠNI UVOD V PROSTI KRISTALNI KREMEN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435299" cy="850900"/>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SPLOŠNI UVOD V PROSTI KRISTALNI KREMEN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229600" y="182880"/>
            <a:ext cx="3557847" cy="814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t>Kot del koraka izobraževanja pri izvajanju dobrih praks NEPSI smo v NEPSI razvili nabor izobraževalnih virov. </a:t>
            </a:r>
          </a:p>
          <a:p>
            <a:pPr>
              <a:lnSpc>
                <a:spcPts val="2400"/>
              </a:lnSpc>
            </a:pPr>
            <a:r>
              <a:rPr lang="sl-SI" sz="1800" dirty="0"/>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t>S prazno predlogo in oznakami za vstavljanje v ta paket za usposabljanje po potrebi dodajte informacije.</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l" sz="1800" b="1" i="0" strike="noStrike" cap="none" spc="0" baseline="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Kje se pojavlja kristalni kremen</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Dejavnosti, ki tvorijo prosti kristalni kremen</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Nevarnosti prostega kristalnega kremena</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Obvladovanje prostega kristalnega kremena pri delu</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KJE SE POJAVLJA KRISTALNI KREMEN</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sl" sz="1800" b="0" i="0" strike="noStrike" cap="none" spc="0" baseline="0" dirty="0">
                <a:solidFill>
                  <a:srgbClr val="000000"/>
                </a:solidFill>
                <a:effectLst/>
                <a:latin typeface="Helvetica"/>
                <a:ea typeface="Helvetica"/>
                <a:cs typeface="Helvetica"/>
              </a:rPr>
              <a:t>Kristalni silicijev dioksid se v obliki minerala kremena pojavlja v več materialih, med drugim:</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Kvarcit: več kot 95 %</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Pesek: več kot 90 %</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Peščenjak: več kot 90 %</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Kremenjak: več kot 90 %</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Grobi peščenjak: več kot 80 %</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Kremenčev skrilavec: 40–60 %</a:t>
            </a:r>
          </a:p>
          <a:p>
            <a:pPr marL="285750" indent="-285750">
              <a:lnSpc>
                <a:spcPts val="2400"/>
              </a:lnSpc>
              <a:spcBef>
                <a:spcPts val="600"/>
              </a:spcBef>
              <a:buFont typeface="Arial" panose="020B0604020202020204" pitchFamily="34" charset="0"/>
              <a:buChar char="•"/>
              <a:defRPr/>
            </a:pPr>
            <a:r>
              <a:rPr lang="sl" sz="1800" b="0" i="0" strike="noStrike" cap="none" spc="0" baseline="0" dirty="0">
                <a:solidFill>
                  <a:srgbClr val="000000"/>
                </a:solidFill>
                <a:effectLst/>
                <a:latin typeface="Helvetica"/>
                <a:ea typeface="Helvetica"/>
                <a:cs typeface="Helvetica"/>
              </a:rPr>
              <a:t>Skrilavec: do 40 %</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PROCESI, KI TVORIJO PRAH</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361600"/>
            <a:ext cx="5453624" cy="3333376"/>
          </a:xfrm>
        </p:spPr>
        <p:txBody>
          <a:bodyPr anchor="t"/>
          <a:lstStyle/>
          <a:p>
            <a:pPr>
              <a:lnSpc>
                <a:spcPts val="2300"/>
              </a:lnSpc>
              <a:spcBef>
                <a:spcPts val="600"/>
              </a:spcBef>
              <a:spcAft>
                <a:spcPts val="1200"/>
              </a:spcAft>
            </a:pPr>
            <a:r>
              <a:rPr lang="sl" sz="1600" b="0" i="0" strike="noStrike" cap="none" spc="0" baseline="0" dirty="0">
                <a:solidFill>
                  <a:srgbClr val="000000"/>
                </a:solidFill>
                <a:effectLst/>
                <a:latin typeface="Helvetica"/>
                <a:ea typeface="Helvetica"/>
                <a:cs typeface="Helvetica"/>
              </a:rPr>
              <a:t>Ko so materiali, ki vsebujejo kristalni kremen, izpostavljeni različnim visokoenergijskim industrijskim procesom, nastane fin prah, ki se prenaša po zraku in se imenuje prosti kristalni kremen. Ti procesi vključujejo:</a:t>
            </a:r>
          </a:p>
          <a:p>
            <a:pPr marL="285750" indent="-285750">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Čiščenje</a:t>
            </a:r>
          </a:p>
          <a:p>
            <a:pPr marL="285750" indent="-285750">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Polnjenje vreč</a:t>
            </a:r>
          </a:p>
          <a:p>
            <a:pPr marL="285750" indent="-285750">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Embaliranje</a:t>
            </a:r>
          </a:p>
          <a:p>
            <a:pPr marL="285750" indent="-285750">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Drobljenje</a:t>
            </a:r>
          </a:p>
          <a:p>
            <a:pPr marL="285750" indent="-285750">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Brušenje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3713205"/>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Sušenje</a:t>
            </a:r>
          </a:p>
          <a:p>
            <a:pPr marL="285750" indent="-285750" algn="l">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Oblikovanje</a:t>
            </a:r>
          </a:p>
          <a:p>
            <a:pPr marL="285750" indent="-285750" algn="l">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Mešanje</a:t>
            </a:r>
          </a:p>
          <a:p>
            <a:pPr marL="285750" indent="-285750" algn="l">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Rezanje</a:t>
            </a:r>
          </a:p>
          <a:p>
            <a:pPr marL="285750" indent="-285750" algn="l">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Žaganje</a:t>
            </a:r>
          </a:p>
          <a:p>
            <a:pPr marL="285750" indent="-285750" algn="l">
              <a:lnSpc>
                <a:spcPts val="2300"/>
              </a:lnSpc>
              <a:spcBef>
                <a:spcPct val="0"/>
              </a:spcBef>
              <a:spcAft>
                <a:spcPts val="3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Vrtanje </a:t>
            </a:r>
            <a:r>
              <a:rPr lang="sl" sz="1600" b="0" i="0" strike="noStrike" cap="none" spc="0" baseline="0" dirty="0">
                <a:solidFill>
                  <a:srgbClr val="A6A6A6"/>
                </a:solidFill>
                <a:effectLst/>
                <a:latin typeface="Helvetica"/>
                <a:ea typeface="Helvetica"/>
                <a:cs typeface="Helvetica"/>
              </a:rPr>
              <a:t>(seznam ni popoln)</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sl" sz="2800" b="1" i="0" strike="noStrike" cap="none" spc="0" baseline="0" dirty="0">
                <a:solidFill>
                  <a:srgbClr val="F6A317"/>
                </a:solidFill>
                <a:effectLst/>
                <a:latin typeface="Helvetica"/>
                <a:ea typeface="Helvetica"/>
                <a:cs typeface="Helvetica"/>
              </a:rPr>
              <a:t>KREMEN — NEVARNOST ZA ZDRAVJE </a:t>
            </a:r>
          </a:p>
          <a:p>
            <a:pPr>
              <a:lnSpc>
                <a:spcPct val="100000"/>
              </a:lnSpc>
              <a:spcBef>
                <a:spcPct val="0"/>
              </a:spcBef>
            </a:pPr>
            <a:r>
              <a:rPr lang="sl" sz="2800" b="1" i="0" strike="noStrike" cap="none" spc="0" baseline="0" dirty="0">
                <a:solidFill>
                  <a:srgbClr val="F6A317"/>
                </a:solidFill>
                <a:effectLst/>
                <a:latin typeface="Helvetica"/>
                <a:ea typeface="Helvetica"/>
                <a:cs typeface="Helvetica"/>
              </a:rPr>
              <a:t> </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sl" sz="1800" b="0" i="0" strike="noStrike" cap="none" spc="0" baseline="0">
                <a:solidFill>
                  <a:srgbClr val="000000"/>
                </a:solidFill>
                <a:effectLst/>
                <a:latin typeface="Helvetica"/>
                <a:ea typeface="Helvetica"/>
                <a:cs typeface="Helvetica"/>
              </a:rPr>
              <a:t>Ko se materiali, ki vsebujejo kristalni kremen, uporabljajo v visokoenergijskih procesih (kot je žaganje ali vrtanje), se sproščajo delci v obliki zelo finega prostega prahu (prosti kristalni kremen), ki je s prostim očesom neviden tudi pri visokih koncentracijah.</a:t>
            </a:r>
          </a:p>
          <a:p>
            <a:pPr marL="0" indent="0">
              <a:lnSpc>
                <a:spcPts val="2400"/>
              </a:lnSpc>
              <a:buNone/>
            </a:pPr>
            <a:r>
              <a:rPr lang="sl" sz="1800" b="0" i="0" strike="noStrike" cap="none" spc="0" baseline="0">
                <a:solidFill>
                  <a:srgbClr val="000000"/>
                </a:solidFill>
                <a:effectLst/>
                <a:latin typeface="Helvetica"/>
                <a:ea typeface="Helvetica"/>
                <a:cs typeface="Helvetica"/>
              </a:rPr>
              <a:t>Prosti kristalni kremen je velika nevarnost za zdravje delavcev.</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sl" sz="2800" b="1" i="0" strike="noStrike" cap="none" spc="0" baseline="0" dirty="0">
                <a:solidFill>
                  <a:srgbClr val="F6A317"/>
                </a:solidFill>
                <a:effectLst/>
                <a:latin typeface="Helvetica"/>
                <a:ea typeface="Helvetica"/>
                <a:cs typeface="Helvetica"/>
              </a:rPr>
              <a:t>PROSTI KRISTALNI KREMEN IN SILIKOZA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697677"/>
            <a:ext cx="6618168" cy="4495324"/>
          </a:xfrm>
        </p:spPr>
        <p:txBody>
          <a:bodyPr anchor="t"/>
          <a:lstStyle/>
          <a:p>
            <a:pPr>
              <a:lnSpc>
                <a:spcPts val="2400"/>
              </a:lnSpc>
            </a:pPr>
            <a:r>
              <a:rPr lang="sl" sz="1800" b="0" i="0" strike="noStrike" cap="none" spc="0" baseline="0" dirty="0">
                <a:solidFill>
                  <a:srgbClr val="000000"/>
                </a:solidFill>
                <a:effectLst/>
                <a:latin typeface="Helvetica"/>
                <a:ea typeface="Helvetica"/>
                <a:cs typeface="Helvetica"/>
              </a:rPr>
              <a:t>Dokazano je, da pogosta čezmerna izpostavljenost prostemu kristalnemu kremenu (običajno več let) povzroča silikozo in pljučnega raka:</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Silikoza se razvije z vdihavanjem drobnih prašnih delcev v pljuča, kar pozneje v življenju povzroči kronične težave pri dihanju in v nekaterih primerih smrt. </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Obstajajo različne stopnje silikoze, od »preproste silikoze« do »progresivne masivne fibroze« (PMF).</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Epidemiološke študije kažejo, da se je pojavnost pljučnega raka povečala predvsem pri delavcih s silikozo.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sl" sz="1200" b="0" i="0" strike="noStrike" cap="none" spc="0" baseline="0">
                <a:solidFill>
                  <a:srgbClr val="000000"/>
                </a:solidFill>
                <a:effectLst/>
                <a:latin typeface="Helvetica"/>
                <a:ea typeface="Helvetica"/>
                <a:cs typeface="Helvetica"/>
              </a:rPr>
              <a:t>Zdrava pljuča</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sl" sz="1200" b="0" i="0" strike="noStrike" cap="none" spc="0" baseline="0">
                <a:solidFill>
                  <a:srgbClr val="000000"/>
                </a:solidFill>
                <a:effectLst/>
                <a:latin typeface="Helvetica"/>
                <a:ea typeface="Helvetica"/>
                <a:cs typeface="Helvetica"/>
              </a:rPr>
              <a:t> Pljuča, prizadeta s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sl" sz="2800" b="1" i="0" strike="noStrike" cap="none" spc="0" baseline="0">
                <a:solidFill>
                  <a:srgbClr val="F6A317"/>
                </a:solidFill>
                <a:effectLst/>
                <a:latin typeface="Helvetica"/>
                <a:ea typeface="Helvetica"/>
                <a:cs typeface="Helvetica"/>
              </a:rPr>
              <a:t>ZMANJŠANJE IZPOSTAVLJENOSTI PROSTEMU KREMENOVEMU PRAHU</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655909"/>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buNone/>
            </a:pPr>
            <a:r>
              <a:rPr lang="sl" sz="1800" b="0" i="0" strike="noStrike" cap="none" spc="0" baseline="0" dirty="0">
                <a:solidFill>
                  <a:srgbClr val="000000"/>
                </a:solidFill>
                <a:effectLst/>
                <a:latin typeface="Helvetica"/>
                <a:ea typeface="Helvetica"/>
                <a:cs typeface="Helvetica"/>
              </a:rPr>
              <a:t>Tveganje za razvoj pljučne bolezni je mogoče povsem preprečiti, </a:t>
            </a:r>
            <a:br>
              <a:rPr lang="en-IN" sz="1800" b="0" i="0" strike="noStrike" cap="none" spc="0" baseline="0" dirty="0">
                <a:solidFill>
                  <a:srgbClr val="000000"/>
                </a:solidFill>
                <a:effectLst/>
                <a:latin typeface="Helvetica"/>
                <a:ea typeface="Helvetica"/>
                <a:cs typeface="Helvetica"/>
              </a:rPr>
            </a:br>
            <a:r>
              <a:rPr lang="sl" sz="1800" b="0" i="0" strike="noStrike" cap="none" spc="0" baseline="0" dirty="0">
                <a:solidFill>
                  <a:srgbClr val="000000"/>
                </a:solidFill>
                <a:effectLst/>
                <a:latin typeface="Helvetica"/>
                <a:ea typeface="Helvetica"/>
                <a:cs typeface="Helvetica"/>
              </a:rPr>
              <a:t>če se izvajajo ukrepi za obvladovanje in dobre prakse. </a:t>
            </a:r>
          </a:p>
          <a:p>
            <a:pPr marL="0" indent="0">
              <a:lnSpc>
                <a:spcPts val="2300"/>
              </a:lnSpc>
              <a:spcBef>
                <a:spcPts val="600"/>
              </a:spcBef>
              <a:buNone/>
            </a:pPr>
            <a:r>
              <a:rPr lang="sl" sz="1800" b="0" i="0" strike="noStrike" cap="none" spc="0" baseline="0" dirty="0">
                <a:solidFill>
                  <a:srgbClr val="000000"/>
                </a:solidFill>
                <a:effectLst/>
                <a:latin typeface="Helvetica"/>
                <a:ea typeface="Helvetica"/>
                <a:cs typeface="Helvetica"/>
              </a:rPr>
              <a:t>Sledimo dobrim praksam NEPSI, ki imajo štiri glavne korake:</a:t>
            </a:r>
          </a:p>
          <a:p>
            <a:pPr marL="285750" indent="-285750">
              <a:lnSpc>
                <a:spcPts val="2300"/>
              </a:lnSpc>
              <a:spcBef>
                <a:spcPct val="0"/>
              </a:spcBef>
            </a:pPr>
            <a:r>
              <a:rPr lang="sl" sz="1800" b="1" i="0" strike="noStrike" cap="none" spc="0" baseline="0" dirty="0">
                <a:solidFill>
                  <a:srgbClr val="000000"/>
                </a:solidFill>
                <a:effectLst/>
                <a:latin typeface="Helvetica"/>
                <a:ea typeface="Helvetica"/>
                <a:cs typeface="Helvetica"/>
              </a:rPr>
              <a:t>Ocena tveganja:</a:t>
            </a:r>
            <a:r>
              <a:rPr lang="sl" sz="1800" b="0" i="0" strike="noStrike" cap="none" spc="0" baseline="0" dirty="0">
                <a:solidFill>
                  <a:srgbClr val="000000"/>
                </a:solidFill>
                <a:effectLst/>
                <a:latin typeface="Helvetica"/>
                <a:ea typeface="Helvetica"/>
                <a:cs typeface="Helvetica"/>
              </a:rPr>
              <a:t> Ocenjevanje tveganja izpostavljenosti</a:t>
            </a:r>
          </a:p>
          <a:p>
            <a:pPr marL="285750" indent="-285750">
              <a:lnSpc>
                <a:spcPts val="2300"/>
              </a:lnSpc>
              <a:spcBef>
                <a:spcPct val="0"/>
              </a:spcBef>
            </a:pPr>
            <a:r>
              <a:rPr lang="sl" sz="1800" b="1" i="0" strike="noStrike" cap="none" spc="0" baseline="0" dirty="0">
                <a:solidFill>
                  <a:srgbClr val="000000"/>
                </a:solidFill>
                <a:effectLst/>
                <a:latin typeface="Helvetica"/>
                <a:ea typeface="Helvetica"/>
                <a:cs typeface="Helvetica"/>
              </a:rPr>
              <a:t>Obvladovanje:</a:t>
            </a:r>
            <a:r>
              <a:rPr lang="sl" sz="1800" b="0" i="0" strike="noStrike" cap="none" spc="0" baseline="0" dirty="0">
                <a:solidFill>
                  <a:srgbClr val="000000"/>
                </a:solidFill>
                <a:effectLst/>
                <a:latin typeface="Helvetica"/>
                <a:ea typeface="Helvetica"/>
                <a:cs typeface="Helvetica"/>
              </a:rPr>
              <a:t> Odločanje o obvladovanju in preprečevanju izpostavljenosti</a:t>
            </a:r>
          </a:p>
          <a:p>
            <a:pPr marL="285750" indent="-285750">
              <a:lnSpc>
                <a:spcPts val="2300"/>
              </a:lnSpc>
              <a:spcBef>
                <a:spcPct val="0"/>
              </a:spcBef>
            </a:pPr>
            <a:r>
              <a:rPr lang="sl" sz="1800" b="1" i="0" strike="noStrike" cap="none" spc="0" baseline="0" dirty="0">
                <a:solidFill>
                  <a:srgbClr val="000000"/>
                </a:solidFill>
                <a:effectLst/>
                <a:latin typeface="Helvetica"/>
                <a:ea typeface="Helvetica"/>
                <a:cs typeface="Helvetica"/>
              </a:rPr>
              <a:t>Nadzor:</a:t>
            </a:r>
            <a:r>
              <a:rPr lang="sl" sz="1800" b="0" i="0" strike="noStrike" cap="none" spc="0" baseline="0" dirty="0">
                <a:solidFill>
                  <a:srgbClr val="000000"/>
                </a:solidFill>
                <a:effectLst/>
                <a:latin typeface="Helvetica"/>
                <a:ea typeface="Helvetica"/>
                <a:cs typeface="Helvetica"/>
              </a:rPr>
              <a:t> Nadzor učinkovitosti ukrepov za obvladovanje</a:t>
            </a:r>
          </a:p>
          <a:p>
            <a:pPr marL="285750" indent="-285750">
              <a:lnSpc>
                <a:spcPts val="2300"/>
              </a:lnSpc>
              <a:spcBef>
                <a:spcPct val="0"/>
              </a:spcBef>
            </a:pPr>
            <a:r>
              <a:rPr lang="sl" sz="1800" b="1" i="0" strike="noStrike" cap="none" spc="0" baseline="0" dirty="0">
                <a:solidFill>
                  <a:srgbClr val="000000"/>
                </a:solidFill>
                <a:effectLst/>
                <a:latin typeface="Helvetica"/>
                <a:ea typeface="Helvetica"/>
                <a:cs typeface="Helvetica"/>
              </a:rPr>
              <a:t>Izobraževanje:</a:t>
            </a:r>
            <a:r>
              <a:rPr lang="sl" sz="1800" b="0" i="0" strike="noStrike" cap="none" spc="0" baseline="0" dirty="0">
                <a:solidFill>
                  <a:srgbClr val="000000"/>
                </a:solidFill>
                <a:effectLst/>
                <a:latin typeface="Helvetica"/>
                <a:ea typeface="Helvetica"/>
                <a:cs typeface="Helvetica"/>
              </a:rPr>
              <a:t> Zagotavljanje informacij, navodil in usposabljanja</a:t>
            </a:r>
          </a:p>
          <a:p>
            <a:pPr marL="0" indent="0">
              <a:lnSpc>
                <a:spcPts val="2300"/>
              </a:lnSpc>
              <a:buNone/>
            </a:pPr>
            <a:r>
              <a:rPr lang="sl" sz="1800" b="1" i="0" strike="noStrike" cap="none" spc="0" baseline="0" dirty="0">
                <a:solidFill>
                  <a:srgbClr val="000000"/>
                </a:solidFill>
                <a:effectLst/>
                <a:latin typeface="Helvetica"/>
                <a:ea typeface="Helvetica"/>
                <a:cs typeface="Helvetica"/>
              </a:rPr>
              <a:t>NEPSI</a:t>
            </a:r>
            <a:r>
              <a:rPr lang="sl" sz="1800" b="0" i="0" strike="noStrike" cap="none" spc="0" baseline="0" dirty="0">
                <a:solidFill>
                  <a:srgbClr val="000000"/>
                </a:solidFill>
                <a:effectLst/>
                <a:latin typeface="Helvetica"/>
                <a:ea typeface="Helvetica"/>
                <a:cs typeface="Helvetica"/>
              </a:rPr>
              <a:t> je kratica za »Evropsko mrežo za kremen«, ki so jo ustanovila evropska sektorska združenja zaposlenih ter delodajalcev s podpisom družbenega dogovora »Sporazum o varstvu zdravja delavcev s pravilno obravnavo in uporabo kristalnega kremena«</a:t>
            </a:r>
          </a:p>
          <a:p>
            <a:pPr>
              <a:lnSpc>
                <a:spcPts val="23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Obstaja pet glavnih tehnik obvladovanja prahu, ki se uporabljajo za obvladovanje prostega kristalnega kremena in so del dobrih praks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908661" cy="850900"/>
          </a:xfrm>
        </p:spPr>
        <p:txBody>
          <a:bodyPr/>
          <a:lstStyle/>
          <a:p>
            <a:pPr>
              <a:lnSpc>
                <a:spcPct val="100000"/>
              </a:lnSpc>
              <a:spcBef>
                <a:spcPct val="0"/>
              </a:spcBef>
            </a:pPr>
            <a:r>
              <a:rPr lang="sl" sz="2800" b="1" i="0" strike="noStrike" cap="none" spc="0" baseline="0" dirty="0">
                <a:solidFill>
                  <a:srgbClr val="F6A317"/>
                </a:solidFill>
                <a:effectLst/>
                <a:latin typeface="Helvetica"/>
                <a:ea typeface="Helvetica"/>
                <a:cs typeface="Helvetica"/>
              </a:rPr>
              <a:t>ZAŠČITNI UKREPI V ZVEZI S PROSTIM KRISTALNIM KREMENOM, KI JIH UPORABLJAMO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628726"/>
            <a:ext cx="5453624" cy="2416315"/>
          </a:xfrm>
        </p:spPr>
        <p:txBody>
          <a:bodyPr anchor="t"/>
          <a:lstStyle/>
          <a:p>
            <a:pPr>
              <a:lnSpc>
                <a:spcPts val="2400"/>
              </a:lnSpc>
            </a:pPr>
            <a:r>
              <a:rPr lang="sl" sz="1800" b="0" i="0" strike="noStrike" cap="none" spc="0" baseline="0" dirty="0">
                <a:solidFill>
                  <a:srgbClr val="FF0000"/>
                </a:solidFill>
                <a:effectLst/>
                <a:latin typeface="Helvetica"/>
                <a:ea typeface="Helvetica"/>
                <a:cs typeface="Helvetica"/>
              </a:rPr>
              <a:t>To je mesto, kjer lahko predavatelji dodajo informacije o zaščiti, ki jo morajo delavci uporabljati na tem mestu (npr. vklop prezračevalnih sistemov, uporaba osebne zaščitne opreme itd.)</a:t>
            </a:r>
          </a:p>
          <a:p>
            <a:pPr>
              <a:lnSpc>
                <a:spcPts val="2400"/>
              </a:lnSpc>
            </a:pPr>
            <a:endParaRPr lang="en-US" sz="1800" dirty="0">
              <a:solidFill>
                <a:srgbClr val="FF0000"/>
              </a:solidFill>
              <a:cs typeface="Helvetica"/>
            </a:endParaRPr>
          </a:p>
          <a:p>
            <a:pPr>
              <a:lnSpc>
                <a:spcPts val="2400"/>
              </a:lnSpc>
            </a:pPr>
            <a:r>
              <a:rPr lang="sl" sz="1800" b="0" i="0" strike="noStrike" cap="none" spc="0" baseline="0" dirty="0">
                <a:solidFill>
                  <a:srgbClr val="FF0000"/>
                </a:solidFill>
                <a:effectLst/>
                <a:latin typeface="Helvetica"/>
                <a:ea typeface="Helvetica"/>
                <a:cs typeface="Helvetica"/>
              </a:rPr>
              <a:t>*Razmislite o vključitvi fotografij*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3" cy="3682369"/>
          </a:xfrm>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Prosti kristalni kremen je poklicna nevarnost, ki lahko povzroči hude zdravstvene težave, kot sta silikoza in rak. 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Prosti kristalni kremen je velika nevarnost za zdravje delavcev</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Tveganja zaradi izpostavljenosti je v celoti mogoče preprečiti z ustreznimi ukrepi za obvladovanje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Ukrepi za obvladovanje morajo biti izvedeni, jih je treba vzdrževati in jih je treba uporabljati na delovnem mestu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FF0000"/>
                </a:solidFill>
                <a:effectLst/>
                <a:latin typeface="Helvetica"/>
                <a:ea typeface="Helvetica"/>
                <a:cs typeface="Helvetica"/>
              </a:rPr>
              <a:t>Predavatelj doda zaključke za svoj kontekst</a:t>
            </a:r>
            <a:r>
              <a:rPr lang="sl" sz="1800" dirty="0">
                <a:solidFill>
                  <a:srgbClr val="FF0000"/>
                </a:solidFill>
                <a:latin typeface="Helvetica"/>
                <a:ea typeface="Helvetica"/>
                <a:cs typeface="Helvetica"/>
              </a:rPr>
              <a:t>.</a:t>
            </a:r>
            <a:endParaRPr lang="sl" sz="1800" b="0" i="0" strike="noStrike" cap="none" spc="0" baseline="0" dirty="0">
              <a:solidFill>
                <a:srgbClr val="FF0000"/>
              </a:solidFill>
              <a:effectLst/>
              <a:latin typeface="Helvetica"/>
              <a:ea typeface="Helvetica"/>
              <a:cs typeface="Helvetica"/>
            </a:endParaRP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sl" sz="2800" b="1" i="0" strike="noStrike" cap="none" spc="0" baseline="0">
                <a:solidFill>
                  <a:srgbClr val="F6A317"/>
                </a:solidFill>
                <a:effectLst/>
                <a:latin typeface="Helvetica"/>
                <a:ea typeface="Helvetica"/>
                <a:cs typeface="Helvetica"/>
              </a:rPr>
              <a:t>NE POZABITE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a:t>
            </a:r>
            <a:r>
              <a:rPr lang="sl" sz="1800" dirty="0">
                <a:solidFill>
                  <a:srgbClr val="000000"/>
                </a:solidFill>
                <a:latin typeface="Helvetica"/>
                <a:ea typeface="Helvetica"/>
                <a:cs typeface="Helvetica"/>
              </a:rPr>
              <a:t> </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Opravilni listi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4594AF44-C558-4554-9C2B-8609335569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schemas.openxmlformats.org/package/2006/metadata/core-properties"/>
    <ds:schemaRef ds:uri="http://purl.org/dc/elements/1.1/"/>
    <ds:schemaRef ds:uri="http://www.w3.org/XML/1998/namespace"/>
    <ds:schemaRef ds:uri="http://schemas.microsoft.com/office/infopath/2007/PartnerControls"/>
    <ds:schemaRef ds:uri="6d9d7403-2d8c-4818-ae25-2c5629bc7330"/>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100</TotalTime>
  <Words>1106</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23</cp:revision>
  <dcterms:created xsi:type="dcterms:W3CDTF">2020-07-21T15:14:21Z</dcterms:created>
  <dcterms:modified xsi:type="dcterms:W3CDTF">2024-11-13T11:01:01Z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