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client id="{C376A4A7-9707-45DE-82FA-BF9CAD2E39DB}" v="81" dt="2022-10-05T16:57:29.1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Niniejsze szkolenie zawiera wytyczne dotyczące prac konserwacyjnych, serwisowych</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naprawczych</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otoczeniu,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którym stosowane są materiały zawierające krzemionkę krystaliczną.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Niektórzy pracownicy</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podwykonawcy, np. monterzy, elektrycy, kontrolerzy</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pracownicy fizyczni, będą wykonywali prace konserwacyjne, serwisowe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naprawcze. Istnieje szereg kroków, jakie mogą podejmować pracownicy, aby prace te przebiegały bez zakłóceń.</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Miejsca pracy to miejsca</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dużej aktywności. Aby usprawniać prace konserwacyjne, serwisowe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naprawcze, bierz pod uwagę czynniki środowiskowe. </a:t>
            </a:r>
          </a:p>
          <a:p>
            <a:endParaRPr lang="en-US" sz="1200" dirty="0">
              <a:latin typeface="+mn-lt"/>
            </a:endParaRPr>
          </a:p>
          <a:p>
            <a:r>
              <a:rPr lang="pl" sz="1200" b="0" i="0" strike="noStrike" cap="none" spc="0" baseline="0" dirty="0">
                <a:solidFill>
                  <a:srgbClr val="000000"/>
                </a:solidFill>
                <a:effectLst/>
                <a:latin typeface="+mn-lt"/>
                <a:ea typeface="Calibri"/>
                <a:cs typeface="Calibri"/>
              </a:rPr>
              <a:t>Dbaj</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to, by</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miejscu pracy nie było rozsypanego materiału</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by systemy odpylania były włączone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sprawne. Ograniczy to ryzyko wystąpienia uszkodzeń ciała – czyste otoczenie to bezpieczne otoczenie.</a:t>
            </a:r>
          </a:p>
          <a:p>
            <a:endParaRPr lang="en-US" sz="1200" dirty="0">
              <a:latin typeface="+mn-lt"/>
            </a:endParaRPr>
          </a:p>
          <a:p>
            <a:r>
              <a:rPr lang="pl" sz="1200" b="0" i="0" strike="noStrike" cap="none" spc="0" baseline="0" dirty="0">
                <a:solidFill>
                  <a:srgbClr val="000000"/>
                </a:solidFill>
                <a:effectLst/>
                <a:latin typeface="+mn-lt"/>
                <a:ea typeface="Calibri"/>
                <a:cs typeface="Calibri"/>
              </a:rPr>
              <a:t>Zakładanie zgarniaków na podajnikach taśmowych ograniczy rozsypywanie materiału.</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Choć narażenie na pył to bardzo istotna kwestia dotycząca wszystkich pracowników</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zakładzie, osoby wykonujące czynności konserwacyjne, serwisowe</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naprawcze mogą być narażone na dodatkowe zagrożenia. Przed rozpoczęciem takich czynności oprócz RKK weź pod uwagę również zagrożenia przedstawione na ekranie.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Film przedstawia dobre praktyki dotyczące czynności konserwacyjnych, serwisowych</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naprawczych.</a:t>
            </a:r>
          </a:p>
          <a:p>
            <a:endParaRPr lang="en-US" sz="1200" dirty="0">
              <a:latin typeface="+mn-lt"/>
            </a:endParaRPr>
          </a:p>
          <a:p>
            <a:r>
              <a:rPr lang="pl" sz="1200" b="0" i="0" strike="noStrike" cap="none" spc="0" baseline="0" dirty="0">
                <a:solidFill>
                  <a:srgbClr val="000000"/>
                </a:solidFill>
                <a:effectLst/>
                <a:latin typeface="+mn-lt"/>
                <a:ea typeface="Calibri"/>
                <a:cs typeface="Calibri"/>
              </a:rPr>
              <a:t>Obok ikony filmu znajduje się wykres</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czerwony słupek, które obrazują stężenie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mg/m3.</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Pomiar stężenia pyłu nie przedstawia stężenia respirabilnej krzemionki krystalicznej – opiera się on na analizie półilościowej. Istotna jest nie wartość stężenia pyłu, a względna różnica między poziomami narażenia przy stosowaniu zalecanych praktyk</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przy stosowaniu innych praktyk.</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pl" sz="1200" b="0" i="0" strike="noStrike" cap="none" spc="0" baseline="0" dirty="0">
                <a:solidFill>
                  <a:srgbClr val="000000"/>
                </a:solidFill>
                <a:effectLst/>
                <a:latin typeface="+mn-lt"/>
                <a:ea typeface="Calibri"/>
                <a:cs typeface="+mj-cs"/>
              </a:rPr>
              <a:t>Czynności konserwacyjne, serwisowe</a:t>
            </a:r>
            <a:r>
              <a:rPr lang="en-IN" sz="1200" b="0" i="0" strike="noStrike" cap="none" spc="0" baseline="0" dirty="0">
                <a:solidFill>
                  <a:srgbClr val="000000"/>
                </a:solidFill>
                <a:effectLst/>
                <a:latin typeface="+mn-lt"/>
                <a:ea typeface="Calibri"/>
                <a:cs typeface="+mj-cs"/>
              </a:rPr>
              <a:t> </a:t>
            </a:r>
            <a:r>
              <a:rPr lang="en-IN" sz="1200" b="0" i="0" strike="noStrike" cap="none" spc="0" baseline="0" dirty="0" err="1">
                <a:solidFill>
                  <a:srgbClr val="000000"/>
                </a:solidFill>
                <a:effectLst/>
                <a:latin typeface="+mn-lt"/>
                <a:ea typeface="Calibri"/>
                <a:cs typeface="+mj-cs"/>
              </a:rPr>
              <a:t>i</a:t>
            </a:r>
            <a:r>
              <a:rPr lang="en-IN" sz="1200" b="0" i="0" strike="noStrike" cap="none" spc="0" baseline="0" dirty="0">
                <a:solidFill>
                  <a:srgbClr val="000000"/>
                </a:solidFill>
                <a:effectLst/>
                <a:latin typeface="+mn-lt"/>
                <a:ea typeface="Calibri"/>
                <a:cs typeface="+mj-cs"/>
              </a:rPr>
              <a:t> </a:t>
            </a:r>
            <a:r>
              <a:rPr lang="pl" sz="1200" b="0" i="0" strike="noStrike" cap="none" spc="0" baseline="0" dirty="0">
                <a:solidFill>
                  <a:srgbClr val="000000"/>
                </a:solidFill>
                <a:effectLst/>
                <a:latin typeface="+mn-lt"/>
                <a:ea typeface="Calibri"/>
                <a:cs typeface="+mj-cs"/>
              </a:rPr>
              <a:t>naprawcze to konieczne, rutynowe procedury, mające miejsce</a:t>
            </a:r>
            <a:r>
              <a:rPr lang="en-IN" sz="1200" b="0" i="0" strike="noStrike" cap="none" spc="0" baseline="0" dirty="0">
                <a:solidFill>
                  <a:srgbClr val="000000"/>
                </a:solidFill>
                <a:effectLst/>
                <a:latin typeface="+mn-lt"/>
                <a:ea typeface="Calibri"/>
                <a:cs typeface="+mj-cs"/>
              </a:rPr>
              <a:t> w </a:t>
            </a:r>
            <a:r>
              <a:rPr lang="pl" sz="1200" b="0" i="0" strike="noStrike" cap="none" spc="0" baseline="0" dirty="0">
                <a:solidFill>
                  <a:srgbClr val="000000"/>
                </a:solidFill>
                <a:effectLst/>
                <a:latin typeface="+mn-lt"/>
                <a:ea typeface="Calibri"/>
                <a:cs typeface="+mj-cs"/>
              </a:rPr>
              <a:t>każdej branży. Sprawdzaj</a:t>
            </a:r>
            <a:r>
              <a:rPr lang="en-IN" sz="1200" b="0" i="0" strike="noStrike" cap="none" spc="0" baseline="0" dirty="0">
                <a:solidFill>
                  <a:srgbClr val="000000"/>
                </a:solidFill>
                <a:effectLst/>
                <a:latin typeface="+mn-lt"/>
                <a:ea typeface="Calibri"/>
                <a:cs typeface="+mj-cs"/>
              </a:rPr>
              <a:t> </a:t>
            </a:r>
            <a:r>
              <a:rPr lang="en-IN" sz="1200" b="0" i="0" strike="noStrike" cap="none" spc="0" baseline="0" dirty="0" err="1">
                <a:solidFill>
                  <a:srgbClr val="000000"/>
                </a:solidFill>
                <a:effectLst/>
                <a:latin typeface="+mn-lt"/>
                <a:ea typeface="Calibri"/>
                <a:cs typeface="+mj-cs"/>
              </a:rPr>
              <a:t>i</a:t>
            </a:r>
            <a:r>
              <a:rPr lang="en-IN" sz="1200" b="0" i="0" strike="noStrike" cap="none" spc="0" baseline="0" dirty="0">
                <a:solidFill>
                  <a:srgbClr val="000000"/>
                </a:solidFill>
                <a:effectLst/>
                <a:latin typeface="+mn-lt"/>
                <a:ea typeface="Calibri"/>
                <a:cs typeface="+mj-cs"/>
              </a:rPr>
              <a:t> </a:t>
            </a:r>
            <a:r>
              <a:rPr lang="pl" sz="1200" b="0" i="0" strike="noStrike" cap="none" spc="0" baseline="0" dirty="0">
                <a:solidFill>
                  <a:srgbClr val="000000"/>
                </a:solidFill>
                <a:effectLst/>
                <a:latin typeface="+mn-lt"/>
                <a:ea typeface="Calibri"/>
                <a:cs typeface="+mj-cs"/>
              </a:rPr>
              <a:t>wprowadzaj odpowiednie środki, aby wspierać pracowników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8087931" y="366936"/>
            <a:ext cx="372941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dirty="0">
                <a:solidFill>
                  <a:srgbClr val="F6A317"/>
                </a:solidFill>
                <a:effectLst/>
                <a:latin typeface="Helvetica"/>
                <a:ea typeface="Helvetica"/>
                <a:cs typeface="Helvetica"/>
              </a:rPr>
              <a:t>DOBRE PRAKTYKI DOTYCZĄCE CZYNNOŚCI KONSERWACYJNYCH, SERWISOWYCH I NAPRAWCZYCH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4" y="2622849"/>
            <a:ext cx="7534274" cy="1691348"/>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a:t>
            </a:r>
            <a:br>
              <a:rPr lang="en-IN" sz="2800" b="1" i="0" strike="noStrike" cap="none" spc="0" baseline="0" dirty="0">
                <a:solidFill>
                  <a:srgbClr val="FFFFFF"/>
                </a:solidFill>
                <a:effectLst/>
                <a:latin typeface="Helvetica"/>
                <a:ea typeface="Helvetica"/>
                <a:cs typeface="Helvetica"/>
              </a:rPr>
            </a:br>
            <a:r>
              <a:rPr lang="pl" sz="2800" b="1" i="0" strike="noStrike" cap="none" spc="0" baseline="0" dirty="0">
                <a:solidFill>
                  <a:srgbClr val="FFFFFF"/>
                </a:solidFill>
                <a:effectLst/>
                <a:latin typeface="Helvetica"/>
                <a:ea typeface="Helvetica"/>
                <a:cs typeface="Helvetica"/>
              </a:rPr>
              <a:t>CZYNNOŚCI KONSERWACYJNYCH, SERWISOWYCH I NAPRAWCZYCH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926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79651"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80757"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Sposobów ograniczania stopnia narażenia na szkodliwy pył respirabilnej krzemionki krystalicznej (RKK) podczas czynności konserwacyjnych, serwisowych</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naprawczych.</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Dodatkowych zagrożeń</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9797" r="15639"/>
          <a:stretch/>
        </p:blipFill>
        <p:spPr>
          <a:xfrm>
            <a:off x="6849034" y="1608138"/>
            <a:ext cx="4968315"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Czynności konserwacyjne, serwisowe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naprawcze wspomagane są przez dobra higienę</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sprzątanie, stanowiące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98802"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659415"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Czynności te mogą wiązać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dużą ilością pyłu.</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RODZAJE CZYNNOŚCI KONSERWACYJNYCH, SERWISOWYCH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I NAPRAWCZYCH</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621243"/>
            <a:ext cx="5453624" cy="3236757"/>
          </a:xfrm>
        </p:spPr>
        <p:txBody>
          <a:bodyPr lIns="91440" tIns="45720" rIns="91440" bIns="45720" anchor="t"/>
          <a:lstStyle/>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Dzienne, planowane zapobiegawcze prace konserwacyjne/serwisowe/naprawcze</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Rutynowe, planowane zapobiegawcze prace konserwacyjne/serwisowe/naprawcze</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Awarie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nagłe wypadki</a:t>
            </a:r>
          </a:p>
          <a:p>
            <a:pPr>
              <a:lnSpc>
                <a:spcPts val="2400"/>
              </a:lnSpc>
            </a:pPr>
            <a:r>
              <a:rPr lang="pl" sz="1800" b="0" i="0" strike="noStrike" cap="none" spc="0" baseline="0" dirty="0">
                <a:solidFill>
                  <a:srgbClr val="A6A6A6"/>
                </a:solidFill>
                <a:effectLst/>
                <a:latin typeface="Helvetica"/>
                <a:ea typeface="Helvetica"/>
                <a:cs typeface="Helvetica"/>
              </a:rPr>
              <a:t>    (Lista nie jest wyczerpująca)</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CZYNNIKI ŚRODOWISKOWE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168032"/>
            <a:ext cx="5936072" cy="3301845"/>
          </a:xfrm>
        </p:spPr>
        <p:txBody>
          <a:bodyPr lIns="91440" tIns="45720" rIns="91440" bIns="45720" anchor="t"/>
          <a:lstStyle/>
          <a:p>
            <a:pPr>
              <a:lnSpc>
                <a:spcPct val="100000"/>
              </a:lnSpc>
              <a:spcBef>
                <a:spcPts val="600"/>
              </a:spcBef>
            </a:pPr>
            <a:r>
              <a:rPr lang="pl" sz="1600" b="0" i="0" strike="noStrike" cap="none" spc="0" baseline="0" dirty="0">
                <a:solidFill>
                  <a:srgbClr val="000000"/>
                </a:solidFill>
                <a:effectLst/>
                <a:latin typeface="Helvetica"/>
                <a:ea typeface="Helvetica"/>
                <a:cs typeface="Helvetica"/>
              </a:rPr>
              <a:t>Co pomaga:</a:t>
            </a:r>
          </a:p>
          <a:p>
            <a:pPr marL="285750" indent="-285750">
              <a:lnSpc>
                <a:spcPct val="100000"/>
              </a:lnSpc>
              <a:spcBef>
                <a:spcPts val="600"/>
              </a:spcBef>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rPr>
              <a:t>Planowanie</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wyprzedzeniem</a:t>
            </a:r>
            <a:r>
              <a:rPr lang="en-IN" dirty="0">
                <a:solidFill>
                  <a:srgbClr val="000000"/>
                </a:solidFill>
                <a:latin typeface="Helvetica"/>
                <a:ea typeface="Helvetica"/>
                <a:cs typeface="Helvetica"/>
              </a:rPr>
              <a:t> </a:t>
            </a:r>
            <a:r>
              <a:rPr lang="en-IN" dirty="0" err="1">
                <a:solidFill>
                  <a:srgbClr val="000000"/>
                </a:solidFill>
                <a:latin typeface="Helvetica"/>
                <a:ea typeface="Helvetica"/>
                <a:cs typeface="Helvetica"/>
              </a:rPr>
              <a:t>oraz</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posiadanie procedur</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sprzętu (w tym środków </a:t>
            </a:r>
            <a:r>
              <a:rPr lang="pl" dirty="0">
                <a:solidFill>
                  <a:srgbClr val="000000"/>
                </a:solidFill>
                <a:latin typeface="Helvetica"/>
                <a:ea typeface="Helvetica"/>
                <a:cs typeface="Helvetica"/>
              </a:rPr>
              <a:t>ochrony indywidualnej) </a:t>
            </a:r>
            <a:r>
              <a:rPr lang="pl" sz="1600" b="0" i="0" strike="noStrike" cap="none" spc="0" baseline="0" dirty="0">
                <a:solidFill>
                  <a:srgbClr val="000000"/>
                </a:solidFill>
                <a:effectLst/>
                <a:latin typeface="Helvetica"/>
                <a:ea typeface="Helvetica"/>
                <a:cs typeface="Helvetica"/>
              </a:rPr>
              <a:t>umożliwiających bezpieczne usuwanie usterek, awarii</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rozsypanego materiału</a:t>
            </a:r>
          </a:p>
          <a:p>
            <a:pPr marL="285750" indent="-285750">
              <a:lnSpc>
                <a:spcPct val="100000"/>
              </a:lnSpc>
              <a:spcBef>
                <a:spcPts val="600"/>
              </a:spcBef>
              <a:buFont typeface="Arial" panose="020B0604020202020204" pitchFamily="34" charset="0"/>
              <a:buChar char="•"/>
            </a:pPr>
            <a:r>
              <a:rPr lang="pl" dirty="0">
                <a:solidFill>
                  <a:srgbClr val="000000"/>
                </a:solidFill>
                <a:latin typeface="Helvetica"/>
                <a:ea typeface="Helvetica"/>
                <a:cs typeface="Helvetica"/>
              </a:rPr>
              <a:t>Dbanie </a:t>
            </a:r>
            <a:r>
              <a:rPr lang="en-IN" sz="1600" b="0" i="0" strike="noStrike" cap="none" spc="0" baseline="0" dirty="0">
                <a:solidFill>
                  <a:srgbClr val="000000"/>
                </a:solidFill>
                <a:effectLst/>
                <a:latin typeface="Helvetica"/>
                <a:ea typeface="Helvetica"/>
                <a:cs typeface="Helvetica"/>
              </a:rPr>
              <a:t>o </a:t>
            </a:r>
            <a:r>
              <a:rPr lang="pl" sz="1600" b="0" i="0" strike="noStrike" cap="none" spc="0" baseline="0" dirty="0">
                <a:solidFill>
                  <a:srgbClr val="000000"/>
                </a:solidFill>
                <a:effectLst/>
                <a:latin typeface="Helvetica"/>
                <a:ea typeface="Helvetica"/>
                <a:cs typeface="Helvetica"/>
              </a:rPr>
              <a:t>czystość miejsca pracy przy pomocy odpowiednich metod czyszczenia</a:t>
            </a:r>
          </a:p>
          <a:p>
            <a:pPr marL="285750" indent="-285750">
              <a:lnSpc>
                <a:spcPct val="100000"/>
              </a:lnSpc>
              <a:spcBef>
                <a:spcPts val="600"/>
              </a:spcBef>
              <a:buFont typeface="Arial" panose="020B0604020202020204" pitchFamily="34" charset="0"/>
              <a:buChar char="•"/>
            </a:pPr>
            <a:r>
              <a:rPr lang="pl" dirty="0">
                <a:solidFill>
                  <a:srgbClr val="000000"/>
                </a:solidFill>
                <a:latin typeface="Helvetica"/>
                <a:ea typeface="Helvetica"/>
                <a:cs typeface="Helvetica"/>
              </a:rPr>
              <a:t>Mycie podłóg</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dirty="0">
                <a:solidFill>
                  <a:srgbClr val="000000"/>
                </a:solidFill>
                <a:latin typeface="Helvetica"/>
                <a:ea typeface="Helvetica"/>
                <a:cs typeface="Helvetica"/>
              </a:rPr>
              <a:t>sprzętu przy użyciu myjki</a:t>
            </a:r>
            <a:r>
              <a:rPr lang="pl" sz="1600" b="0" i="0" strike="noStrike" cap="none" spc="0" baseline="0" dirty="0">
                <a:solidFill>
                  <a:srgbClr val="000000"/>
                </a:solidFill>
                <a:effectLst/>
                <a:latin typeface="Helvetica"/>
                <a:ea typeface="Helvetica"/>
                <a:cs typeface="Helvetica"/>
              </a:rPr>
              <a:t> </a:t>
            </a:r>
            <a:r>
              <a:rPr lang="pl" dirty="0">
                <a:solidFill>
                  <a:srgbClr val="000000"/>
                </a:solidFill>
                <a:latin typeface="Helvetica"/>
                <a:ea typeface="Helvetica"/>
                <a:cs typeface="Helvetica"/>
              </a:rPr>
              <a:t>niskociśnieniowej </a:t>
            </a:r>
            <a:r>
              <a:rPr lang="pl" sz="1600" b="0" i="0" strike="noStrike" cap="none" spc="0" baseline="0" dirty="0">
                <a:solidFill>
                  <a:srgbClr val="000000"/>
                </a:solidFill>
                <a:effectLst/>
                <a:latin typeface="Helvetica"/>
                <a:ea typeface="Helvetica"/>
                <a:cs typeface="Helvetica"/>
              </a:rPr>
              <a:t>lub zamiatając na mokro – nigdy nie </a:t>
            </a:r>
            <a:r>
              <a:rPr lang="pl" dirty="0">
                <a:solidFill>
                  <a:srgbClr val="000000"/>
                </a:solidFill>
                <a:latin typeface="Helvetica"/>
                <a:ea typeface="Helvetica"/>
                <a:cs typeface="Helvetica"/>
              </a:rPr>
              <a:t>należy zamiatać </a:t>
            </a:r>
            <a:r>
              <a:rPr lang="pl" sz="1600" b="0" i="0" strike="noStrike" cap="none" spc="0" baseline="0" dirty="0">
                <a:solidFill>
                  <a:srgbClr val="000000"/>
                </a:solidFill>
                <a:effectLst/>
                <a:latin typeface="Helvetica"/>
                <a:ea typeface="Helvetica"/>
                <a:cs typeface="Helvetica"/>
              </a:rPr>
              <a:t>pyłu suchą miotłą</a:t>
            </a:r>
            <a:r>
              <a:rPr lang="pl" dirty="0">
                <a:solidFill>
                  <a:srgbClr val="000000"/>
                </a:solidFill>
                <a:latin typeface="Helvetica"/>
                <a:ea typeface="Helvetica"/>
                <a:cs typeface="Helvetica"/>
              </a:rPr>
              <a:t> </a:t>
            </a:r>
            <a:endParaRPr lang="p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pl" dirty="0">
                <a:solidFill>
                  <a:srgbClr val="000000"/>
                </a:solidFill>
                <a:latin typeface="Helvetica"/>
                <a:ea typeface="Helvetica"/>
                <a:cs typeface="Helvetica"/>
              </a:rPr>
              <a:t>Usuwanie</a:t>
            </a:r>
            <a:r>
              <a:rPr lang="pl" sz="1600" b="0" i="0" strike="noStrike" cap="none" spc="0" baseline="0" dirty="0">
                <a:solidFill>
                  <a:srgbClr val="000000"/>
                </a:solidFill>
                <a:effectLst/>
                <a:latin typeface="Helvetica"/>
                <a:ea typeface="Helvetica"/>
                <a:cs typeface="Helvetica"/>
              </a:rPr>
              <a:t> </a:t>
            </a:r>
            <a:r>
              <a:rPr lang="pl" dirty="0">
                <a:solidFill>
                  <a:srgbClr val="000000"/>
                </a:solidFill>
                <a:latin typeface="Helvetica"/>
                <a:ea typeface="Helvetica"/>
                <a:cs typeface="Helvetica"/>
              </a:rPr>
              <a:t>rozsypanego</a:t>
            </a:r>
            <a:r>
              <a:rPr lang="pl" sz="1600" b="0" i="0" strike="noStrike" cap="none" spc="0" baseline="0" dirty="0">
                <a:solidFill>
                  <a:srgbClr val="000000"/>
                </a:solidFill>
                <a:effectLst/>
                <a:latin typeface="Helvetica"/>
                <a:ea typeface="Helvetica"/>
                <a:cs typeface="Helvetica"/>
              </a:rPr>
              <a:t> </a:t>
            </a:r>
            <a:r>
              <a:rPr lang="pl" dirty="0">
                <a:solidFill>
                  <a:srgbClr val="000000"/>
                </a:solidFill>
                <a:latin typeface="Helvetica"/>
                <a:ea typeface="Helvetica"/>
                <a:cs typeface="Helvetica"/>
              </a:rPr>
              <a:t>suchego</a:t>
            </a:r>
            <a:r>
              <a:rPr lang="pl" sz="1600" b="0" i="0" strike="noStrike" cap="none" spc="0" baseline="0" dirty="0">
                <a:solidFill>
                  <a:srgbClr val="000000"/>
                </a:solidFill>
                <a:effectLst/>
                <a:latin typeface="Helvetica"/>
                <a:ea typeface="Helvetica"/>
                <a:cs typeface="Helvetica"/>
              </a:rPr>
              <a:t> </a:t>
            </a:r>
            <a:r>
              <a:rPr lang="pl" dirty="0">
                <a:solidFill>
                  <a:srgbClr val="000000"/>
                </a:solidFill>
                <a:latin typeface="Helvetica"/>
                <a:ea typeface="Helvetica"/>
                <a:cs typeface="Helvetica"/>
              </a:rPr>
              <a:t>materiału</a:t>
            </a:r>
            <a:r>
              <a:rPr lang="pl" sz="1600" b="0" i="0" strike="noStrike" cap="none" spc="0" baseline="0" dirty="0">
                <a:solidFill>
                  <a:srgbClr val="000000"/>
                </a:solidFill>
                <a:effectLst/>
                <a:latin typeface="Helvetica"/>
                <a:ea typeface="Helvetica"/>
                <a:cs typeface="Helvetica"/>
              </a:rPr>
              <a:t> przy użyciu systemów odkurzających HEPA – nigdy nie</a:t>
            </a:r>
            <a:r>
              <a:rPr lang="pl" dirty="0">
                <a:solidFill>
                  <a:srgbClr val="000000"/>
                </a:solidFill>
                <a:latin typeface="Helvetica"/>
                <a:ea typeface="Helvetica"/>
                <a:cs typeface="Helvetica"/>
              </a:rPr>
              <a:t> należy</a:t>
            </a:r>
            <a:r>
              <a:rPr lang="pl" sz="1600" b="0" i="0" strike="noStrike" cap="none" spc="0" baseline="0" dirty="0">
                <a:solidFill>
                  <a:srgbClr val="000000"/>
                </a:solidFill>
                <a:effectLst/>
                <a:latin typeface="Helvetica"/>
                <a:ea typeface="Helvetica"/>
                <a:cs typeface="Helvetica"/>
              </a:rPr>
              <a:t> </a:t>
            </a:r>
            <a:r>
              <a:rPr lang="pl" dirty="0">
                <a:solidFill>
                  <a:srgbClr val="000000"/>
                </a:solidFill>
                <a:latin typeface="Helvetica"/>
                <a:ea typeface="Helvetica"/>
                <a:cs typeface="Helvetica"/>
              </a:rPr>
              <a:t>stosować </a:t>
            </a:r>
            <a:r>
              <a:rPr lang="pl" sz="1600" b="0" i="0" strike="noStrike" cap="none" spc="0" baseline="0" dirty="0">
                <a:solidFill>
                  <a:srgbClr val="000000"/>
                </a:solidFill>
                <a:effectLst/>
                <a:latin typeface="Helvetica"/>
                <a:ea typeface="Helvetica"/>
                <a:cs typeface="Helvetica"/>
              </a:rPr>
              <a:t>sprężonego powietrza</a:t>
            </a:r>
          </a:p>
          <a:p>
            <a:pPr marL="285750" indent="-285750">
              <a:lnSpc>
                <a:spcPct val="100000"/>
              </a:lnSpc>
              <a:spcBef>
                <a:spcPts val="600"/>
              </a:spcBef>
              <a:buFont typeface="Arial" panose="020B0604020202020204" pitchFamily="34" charset="0"/>
              <a:buChar char="•"/>
            </a:pPr>
            <a:r>
              <a:rPr lang="pl" dirty="0">
                <a:solidFill>
                  <a:srgbClr val="000000"/>
                </a:solidFill>
                <a:latin typeface="Helvetica"/>
                <a:ea typeface="Helvetica"/>
                <a:cs typeface="Helvetica"/>
              </a:rPr>
              <a:t>Upewnianie</a:t>
            </a:r>
            <a:r>
              <a:rPr lang="pl" sz="1600" b="0" i="0" strike="noStrike" cap="none" spc="0" baseline="0" dirty="0">
                <a:solidFill>
                  <a:srgbClr val="000000"/>
                </a:solidFill>
                <a:effectLst/>
                <a:latin typeface="Helvetica"/>
                <a:ea typeface="Helvetica"/>
                <a:cs typeface="Helvetica"/>
              </a:rPr>
              <a:t>, że systemy odpylania są włączone</a:t>
            </a:r>
          </a:p>
          <a:p>
            <a:pPr marL="285750" indent="-285750">
              <a:lnSpc>
                <a:spcPct val="100000"/>
              </a:lnSpc>
              <a:spcBef>
                <a:spcPts val="600"/>
              </a:spcBef>
              <a:buFont typeface="Arial" panose="020B0604020202020204" pitchFamily="34" charset="0"/>
              <a:buChar char="•"/>
            </a:pPr>
            <a:r>
              <a:rPr lang="pl" dirty="0">
                <a:solidFill>
                  <a:srgbClr val="000000"/>
                </a:solidFill>
                <a:latin typeface="Helvetica"/>
                <a:ea typeface="Helvetica"/>
                <a:cs typeface="Helvetica"/>
              </a:rPr>
              <a:t>Zakładanie zgarniaków</a:t>
            </a:r>
            <a:r>
              <a:rPr lang="pl" sz="1600" b="0" i="0" strike="noStrike" cap="none" spc="0" baseline="0" dirty="0">
                <a:solidFill>
                  <a:srgbClr val="000000"/>
                </a:solidFill>
                <a:effectLst/>
                <a:latin typeface="Helvetica"/>
                <a:ea typeface="Helvetica"/>
                <a:cs typeface="Helvetica"/>
              </a:rPr>
              <a:t> na podajnikach taśmowych</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9879" t="-404" r="15978" b="404"/>
          <a:stretch/>
        </p:blipFill>
        <p:spPr>
          <a:xfrm>
            <a:off x="6866964" y="1608138"/>
            <a:ext cx="4950385"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INNE ZAGROŻENIA</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pl" sz="1800" b="0" i="0" strike="noStrike" cap="none" spc="0" baseline="0" dirty="0">
                <a:solidFill>
                  <a:srgbClr val="000000"/>
                </a:solidFill>
                <a:effectLst/>
                <a:latin typeface="Helvetica"/>
                <a:ea typeface="Helvetica"/>
                <a:cs typeface="Helvetica"/>
              </a:rPr>
              <a:t>Przed rozpoczęciem czynności konserwacyjnych, serwisowych</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naprawczych weź pod uwagę następujące zagrożenia:</a:t>
            </a:r>
          </a:p>
          <a:p>
            <a:pPr>
              <a:lnSpc>
                <a:spcPts val="2400"/>
              </a:lnSpc>
            </a:pPr>
            <a:r>
              <a:rPr lang="pl" sz="1800" b="0" i="0" strike="noStrike" cap="none" spc="0" baseline="0" dirty="0">
                <a:solidFill>
                  <a:srgbClr val="000000"/>
                </a:solidFill>
                <a:effectLst/>
                <a:latin typeface="Helvetica"/>
                <a:ea typeface="Helvetica"/>
                <a:cs typeface="Helvetica"/>
              </a:rPr>
              <a:t>Nadmierny hałas</a:t>
            </a:r>
          </a:p>
          <a:p>
            <a:pPr>
              <a:lnSpc>
                <a:spcPts val="2400"/>
              </a:lnSpc>
            </a:pPr>
            <a:r>
              <a:rPr lang="pl" sz="1800" b="0" i="0" strike="noStrike" cap="none" spc="0" baseline="0" dirty="0">
                <a:solidFill>
                  <a:srgbClr val="000000"/>
                </a:solidFill>
                <a:effectLst/>
                <a:latin typeface="Helvetica"/>
                <a:ea typeface="Helvetica"/>
                <a:cs typeface="Helvetica"/>
              </a:rPr>
              <a:t>Praca na wysokościach</a:t>
            </a:r>
          </a:p>
          <a:p>
            <a:pPr>
              <a:lnSpc>
                <a:spcPts val="2400"/>
              </a:lnSpc>
            </a:pPr>
            <a:r>
              <a:rPr lang="pl" sz="1800" b="0" i="0" strike="noStrike" cap="none" spc="0" baseline="0" dirty="0">
                <a:solidFill>
                  <a:srgbClr val="000000"/>
                </a:solidFill>
                <a:effectLst/>
                <a:latin typeface="Helvetica"/>
                <a:ea typeface="Helvetica"/>
                <a:cs typeface="Helvetica"/>
              </a:rPr>
              <a:t>Ruchome maszyny</a:t>
            </a:r>
          </a:p>
          <a:p>
            <a:pPr>
              <a:lnSpc>
                <a:spcPts val="2400"/>
              </a:lnSpc>
            </a:pPr>
            <a:r>
              <a:rPr lang="pl" sz="1800" b="0" i="0" strike="noStrike" cap="none" spc="0" baseline="0" dirty="0">
                <a:solidFill>
                  <a:srgbClr val="000000"/>
                </a:solidFill>
                <a:effectLst/>
                <a:latin typeface="Helvetica"/>
                <a:ea typeface="Helvetica"/>
                <a:cs typeface="Helvetica"/>
              </a:rPr>
              <a:t>Ograniczona przestrzeń</a:t>
            </a:r>
          </a:p>
          <a:p>
            <a:pPr>
              <a:lnSpc>
                <a:spcPts val="2400"/>
              </a:lnSpc>
            </a:pPr>
            <a:r>
              <a:rPr lang="pl" sz="1800" b="0" i="0" strike="noStrike" cap="none" spc="0" baseline="0" dirty="0">
                <a:solidFill>
                  <a:srgbClr val="000000"/>
                </a:solidFill>
                <a:effectLst/>
                <a:latin typeface="Helvetica"/>
                <a:ea typeface="Helvetica"/>
                <a:cs typeface="Helvetica"/>
              </a:rPr>
              <a:t>Spawanie, spalanie, cięcie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mielenie</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pl" sz="1800" b="0" i="0" strike="noStrike" cap="none" spc="0" baseline="0">
                <a:solidFill>
                  <a:srgbClr val="000000"/>
                </a:solidFill>
                <a:effectLst/>
                <a:latin typeface="Helvetica"/>
                <a:ea typeface="Helvetica"/>
                <a:cs typeface="Helvetica"/>
              </a:rPr>
              <a:t>Zapewnij dostęp tylko uprawnionym pracownikom</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dirty="0">
                <a:solidFill>
                  <a:srgbClr val="F6A317"/>
                </a:solidFill>
                <a:effectLst/>
                <a:latin typeface="Helvetica"/>
                <a:ea typeface="Helvetica"/>
                <a:cs typeface="Helvetica"/>
              </a:rPr>
              <a:t>DOBRE PRAKTYKI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W ZAKRESIE HIGIENY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Spożywaj posiłki</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dala od procesów roboczych, które mogą wiązać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narażeniem na RKK</a:t>
            </a:r>
          </a:p>
          <a:p>
            <a:pPr marL="285750" indent="-285750">
              <a:lnSpc>
                <a:spcPts val="2400"/>
              </a:lnSpc>
              <a:spcAft>
                <a:spcPts val="10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Przed jedzeniem, piciem</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paleniem papierosów myj ręce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twarz oraz zmieniaj odzież</a:t>
            </a:r>
          </a:p>
          <a:p>
            <a:pPr marL="285750" indent="-285750">
              <a:lnSpc>
                <a:spcPts val="2400"/>
              </a:lnSpc>
              <a:spcAft>
                <a:spcPts val="1000"/>
              </a:spcAft>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Palenie papierosów jest szkodliwe dla zdrowia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może pogarszać schorzenia związane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pyłem krzemionki krystalicznej.</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56168"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PODCZAS CZYNNOŚCI KONSERWACYJNYCH, SERWISOWYCH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I NAPRAWCZYCH</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3101509"/>
            <a:ext cx="9079989" cy="3230407"/>
          </a:xfrm>
        </p:spPr>
        <p:txBody>
          <a:bodyPr/>
          <a:lstStyle/>
          <a:p>
            <a:pPr>
              <a:lnSpc>
                <a:spcPct val="100000"/>
              </a:lnSpc>
              <a:spcBef>
                <a:spcPts val="600"/>
              </a:spcBef>
            </a:pPr>
            <a:r>
              <a:rPr lang="pl" sz="1600" b="1" i="0" strike="noStrike" cap="none" spc="0" baseline="0" dirty="0">
                <a:solidFill>
                  <a:srgbClr val="000000"/>
                </a:solidFill>
                <a:effectLst/>
                <a:latin typeface="Helvetica"/>
                <a:ea typeface="Helvetica"/>
                <a:cs typeface="Helvetica"/>
              </a:rPr>
              <a:t>NALEŻY</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Planować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wyprzedzeniem na wypadek usterek, awarii</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rozsypania materiału</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Dbać</a:t>
            </a:r>
            <a:r>
              <a:rPr lang="en-IN" sz="1600" b="0" i="0" strike="noStrike" cap="none" spc="0" baseline="0" dirty="0">
                <a:solidFill>
                  <a:srgbClr val="000000"/>
                </a:solidFill>
                <a:effectLst/>
                <a:latin typeface="Helvetica"/>
                <a:ea typeface="Helvetica"/>
                <a:cs typeface="Helvetica"/>
              </a:rPr>
              <a:t> o </a:t>
            </a:r>
            <a:r>
              <a:rPr lang="pl" sz="1600" b="0" i="0" strike="noStrike" cap="none" spc="0" baseline="0" dirty="0">
                <a:solidFill>
                  <a:srgbClr val="000000"/>
                </a:solidFill>
                <a:effectLst/>
                <a:latin typeface="Helvetica"/>
                <a:ea typeface="Helvetica"/>
                <a:cs typeface="Helvetica"/>
              </a:rPr>
              <a:t>czystość miejsca pracy</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Natychmiast sprzątać rozsypany materiał</a:t>
            </a:r>
          </a:p>
          <a:p>
            <a:pPr marL="285750" indent="-285750">
              <a:lnSpc>
                <a:spcPct val="100000"/>
              </a:lnSpc>
              <a:spcBef>
                <a:spcPts val="600"/>
              </a:spcBef>
              <a:spcAft>
                <a:spcPts val="1000"/>
              </a:spcAft>
              <a:buSzPct val="85000"/>
              <a:buFont typeface=".Apple Color Emoji UI"/>
              <a:buChar char="✅"/>
            </a:pPr>
            <a:r>
              <a:rPr lang="pl" sz="1600" b="0" i="0" strike="noStrike" cap="none" spc="0" baseline="0" dirty="0">
                <a:solidFill>
                  <a:srgbClr val="000000"/>
                </a:solidFill>
                <a:effectLst/>
                <a:latin typeface="Helvetica"/>
                <a:ea typeface="Helvetica"/>
                <a:cs typeface="Helvetica"/>
              </a:rPr>
              <a:t>Zgłaszać uszkodzony sprzęt</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szkody</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obiektach</a:t>
            </a:r>
          </a:p>
          <a:p>
            <a:pPr>
              <a:lnSpc>
                <a:spcPct val="100000"/>
              </a:lnSpc>
              <a:spcBef>
                <a:spcPts val="600"/>
              </a:spcBef>
            </a:pPr>
            <a:r>
              <a:rPr lang="pl" sz="1600" b="1" i="0" strike="noStrike" cap="none" spc="0" baseline="0" dirty="0">
                <a:solidFill>
                  <a:srgbClr val="000000"/>
                </a:solidFill>
                <a:effectLst/>
                <a:latin typeface="Helvetica"/>
                <a:ea typeface="Helvetica"/>
                <a:cs typeface="Helvetica"/>
              </a:rPr>
              <a:t>NIE NALEŻY</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Korzystać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uszkodzonego lub nadmiernie zużytego sprzętu</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Sprzątać przy użyciu suchej miotły lub sprężonego powietrza</a:t>
            </a:r>
          </a:p>
          <a:p>
            <a:pPr marL="285750" indent="-285750">
              <a:lnSpc>
                <a:spcPct val="100000"/>
              </a:lnSpc>
              <a:spcBef>
                <a:spcPts val="600"/>
              </a:spcBef>
              <a:buSzPct val="85000"/>
              <a:buFont typeface=".Apple Color Emoji UI"/>
              <a:buChar char="❌"/>
            </a:pPr>
            <a:r>
              <a:rPr lang="pl" sz="1600" b="0" i="0" strike="noStrike" cap="none" spc="0" baseline="0" dirty="0">
                <a:solidFill>
                  <a:srgbClr val="FF0000"/>
                </a:solidFill>
                <a:effectLst/>
                <a:latin typeface="Helvetica"/>
                <a:ea typeface="Helvetica"/>
                <a:cs typeface="Helvetica"/>
              </a:rPr>
              <a:t>Miejsce na tekst instruktora – wymagane są dodatkowe informacje</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264969"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5982145" cy="3682369"/>
          </a:xfrm>
        </p:spPr>
        <p:txBody>
          <a:bodyPr anchor="t"/>
          <a:lstStyle/>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Czynności konserwacyjne, serwisowe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naprawcze to konieczne, rutynowe procedury, mające miejsce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każdej branży. Pamiętaj:</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Planuj</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wyprzedzeniem na wypadek usterek, awarii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rozsypania materiału</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Dbaj</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czystość</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dobrą wentylację</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 </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Uważaj na dodatkowe zagrożenia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6466238"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MATERIAŁY DO DALSZEJ NAUKI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7" history="0"/>
              </a:rPr>
              <a:t>Dobre praktyki dotyczące czynności konserwacyjnych, serwisowych</a:t>
            </a:r>
            <a:r>
              <a:rPr lang="en-IN" sz="1600" b="0" i="0" strike="noStrike" cap="none" spc="0" baseline="0" dirty="0">
                <a:solidFill>
                  <a:srgbClr val="000000"/>
                </a:solidFill>
                <a:effectLst/>
                <a:latin typeface="Helvetica"/>
                <a:ea typeface="Helvetica"/>
                <a:cs typeface="Helvetica"/>
                <a:hlinkClick r:id="rId7" history="0"/>
              </a:rPr>
              <a:t> </a:t>
            </a:r>
            <a:r>
              <a:rPr lang="en-IN" sz="1600" b="0" i="0" strike="noStrike" cap="none" spc="0" baseline="0" dirty="0" err="1">
                <a:solidFill>
                  <a:srgbClr val="000000"/>
                </a:solidFill>
                <a:effectLst/>
                <a:latin typeface="Helvetica"/>
                <a:ea typeface="Helvetica"/>
                <a:cs typeface="Helvetica"/>
                <a:hlinkClick r:id="rId7" history="0"/>
              </a:rPr>
              <a:t>i</a:t>
            </a:r>
            <a:r>
              <a:rPr lang="en-IN" sz="1600" b="0" i="0" strike="noStrike" cap="none" spc="0" baseline="0" dirty="0">
                <a:solidFill>
                  <a:srgbClr val="000000"/>
                </a:solidFill>
                <a:effectLst/>
                <a:latin typeface="Helvetica"/>
                <a:ea typeface="Helvetica"/>
                <a:cs typeface="Helvetica"/>
                <a:hlinkClick r:id="rId7" history="0"/>
              </a:rPr>
              <a:t> </a:t>
            </a:r>
            <a:r>
              <a:rPr lang="pl" sz="1600" b="0" i="0" strike="noStrike" cap="none" spc="0" baseline="0" dirty="0">
                <a:solidFill>
                  <a:srgbClr val="000000"/>
                </a:solidFill>
                <a:effectLst/>
                <a:latin typeface="Helvetica"/>
                <a:ea typeface="Helvetica"/>
                <a:cs typeface="Helvetica"/>
                <a:hlinkClick r:id="rId7" history="0"/>
              </a:rPr>
              <a:t>naprawczych (Karta zadań 2.1.14)</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8"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9" history="0"/>
              </a:rPr>
              <a:t>Przewodnik NEPSI dla małych</a:t>
            </a:r>
            <a:r>
              <a:rPr lang="en-IN" sz="1600" b="0" i="0" strike="noStrike" cap="none" spc="0" baseline="0" dirty="0">
                <a:solidFill>
                  <a:srgbClr val="000000"/>
                </a:solidFill>
                <a:effectLst/>
                <a:latin typeface="Helvetica"/>
                <a:ea typeface="Helvetica"/>
                <a:cs typeface="Helvetica"/>
                <a:hlinkClick r:id="rId9" history="0"/>
              </a:rPr>
              <a:t> </a:t>
            </a:r>
            <a:r>
              <a:rPr lang="en-IN" sz="1600" b="0" i="0" strike="noStrike" cap="none" spc="0" baseline="0" dirty="0" err="1">
                <a:solidFill>
                  <a:srgbClr val="000000"/>
                </a:solidFill>
                <a:effectLst/>
                <a:latin typeface="Helvetica"/>
                <a:ea typeface="Helvetica"/>
                <a:cs typeface="Helvetica"/>
                <a:hlinkClick r:id="rId9" history="0"/>
              </a:rPr>
              <a:t>i</a:t>
            </a:r>
            <a:r>
              <a:rPr lang="en-IN" sz="1600" b="0" i="0" strike="noStrike" cap="none" spc="0" baseline="0" dirty="0">
                <a:solidFill>
                  <a:srgbClr val="000000"/>
                </a:solidFill>
                <a:effectLst/>
                <a:latin typeface="Helvetica"/>
                <a:ea typeface="Helvetica"/>
                <a:cs typeface="Helvetica"/>
                <a:hlinkClick r:id="rId9" history="0"/>
              </a:rPr>
              <a:t> </a:t>
            </a:r>
            <a:r>
              <a:rPr lang="pl" sz="1600" b="0" i="0" strike="noStrike" cap="none" spc="0" baseline="0" dirty="0">
                <a:solidFill>
                  <a:srgbClr val="000000"/>
                </a:solidFill>
                <a:effectLst/>
                <a:latin typeface="Helvetica"/>
                <a:ea typeface="Helvetica"/>
                <a:cs typeface="Helvetica"/>
                <a:hlinkClick r:id="rId9" history="0"/>
              </a:rPr>
              <a:t>średnich przedsiębiorstw</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AED91296-0449-4ED4-9907-8F5BA30FED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49</TotalTime>
  <Words>1191</Words>
  <Application>Microsoft Macintosh PowerPoint</Application>
  <PresentationFormat>Widescreen</PresentationFormat>
  <Paragraphs>114</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2020-06-26T08:41:49Z</dcterms:created>
  <dcterms:modified xsi:type="dcterms:W3CDTF">2024-11-13T10:50:53Z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