
<file path=[Content_Types].xml><?xml version="1.0" encoding="utf-8"?>
<Types xmlns="http://schemas.openxmlformats.org/package/2006/content-types">
  <Default Extension="emf" ContentType="image/x-emf"/>
  <Default Extension="jpeg" ContentType="image/jpeg"/>
  <Default Extension="mp4" ContentType="video/mp4"/>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tags/tag2.xml" ContentType="application/vnd.openxmlformats-officedocument.presentationml.tags+xml"/>
  <Override PartName="/ppt/notesSlides/notesSlide9.xml" ContentType="application/vnd.openxmlformats-officedocument.presentationml.notesSlide+xml"/>
  <Override PartName="/ppt/tags/tag3.xml" ContentType="application/vnd.openxmlformats-officedocument.presentationml.tags+xml"/>
  <Override PartName="/ppt/tags/tag4.xml" ContentType="application/vnd.openxmlformats-officedocument.presentationml.tags+xml"/>
  <Override PartName="/ppt/notesSlides/notesSlide10.xml" ContentType="application/vnd.openxmlformats-officedocument.presentationml.notesSlide+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notesSlides/notesSlide11.xml" ContentType="application/vnd.openxmlformats-officedocument.presentationml.notesSlide+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notesSlides/notesSlide12.xml" ContentType="application/vnd.openxmlformats-officedocument.presentationml.notesSlide+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notesSlides/notesSlide13.xml" ContentType="application/vnd.openxmlformats-officedocument.presentationml.notesSlide+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20"/>
  </p:notesMasterIdLst>
  <p:sldIdLst>
    <p:sldId id="256" r:id="rId5"/>
    <p:sldId id="280" r:id="rId6"/>
    <p:sldId id="278" r:id="rId7"/>
    <p:sldId id="268" r:id="rId8"/>
    <p:sldId id="276" r:id="rId9"/>
    <p:sldId id="279" r:id="rId10"/>
    <p:sldId id="269" r:id="rId11"/>
    <p:sldId id="259" r:id="rId12"/>
    <p:sldId id="260" r:id="rId13"/>
    <p:sldId id="277" r:id="rId14"/>
    <p:sldId id="272" r:id="rId15"/>
    <p:sldId id="274" r:id="rId16"/>
    <p:sldId id="266" r:id="rId17"/>
    <p:sldId id="264" r:id="rId18"/>
    <p:sldId id="267" r:id="rId19"/>
  </p:sldIdLst>
  <p:sldSz cx="12192000" cy="6858000"/>
  <p:notesSz cx="6858000" cy="9144000"/>
  <p:custDataLst>
    <p:tags r:id="rId21"/>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Oded Kiva" initials="OK" lastIdx="0" clrIdx="0">
    <p:extLst>
      <p:ext uri="{19B8F6BF-5375-455C-9EA6-DF929625EA0E}">
        <p15:presenceInfo xmlns:p15="http://schemas.microsoft.com/office/powerpoint/2012/main" userId="S::Oded.Kiva@caesarstone.com::e86d9d0c-3126-4952-85d0-773a2bdc62e3"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6A317"/>
    <a:srgbClr val="A57F51"/>
    <a:srgbClr val="F1B6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7C512564-FD60-5B49-81CA-180295909D65}" v="2" dt="2020-12-09T20:22:16.869"/>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1"/>
    <p:restoredTop sz="73197"/>
  </p:normalViewPr>
  <p:slideViewPr>
    <p:cSldViewPr snapToGrid="0" snapToObjects="1">
      <p:cViewPr varScale="1">
        <p:scale>
          <a:sx n="87" d="100"/>
          <a:sy n="87" d="100"/>
        </p:scale>
        <p:origin x="1984" y="200"/>
      </p:cViewPr>
      <p:guideLst/>
    </p:cSldViewPr>
  </p:slideViewPr>
  <p:notesTextViewPr>
    <p:cViewPr>
      <p:scale>
        <a:sx n="1" d="1"/>
        <a:sy n="1" d="1"/>
      </p:scale>
      <p:origin x="0" y="0"/>
    </p:cViewPr>
  </p:notesTextViewPr>
  <p:notesViewPr>
    <p:cSldViewPr>
      <p:cViewPr>
        <p:scale>
          <a:sx n="66" d="100"/>
          <a:sy n="66" d="100"/>
        </p:scale>
        <p:origin x="0" y="0"/>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tableStyles" Target="tableStyles.xml"/><Relationship Id="rId3" Type="http://schemas.openxmlformats.org/officeDocument/2006/relationships/customXml" Target="../customXml/item3.xml"/><Relationship Id="rId21" Type="http://schemas.openxmlformats.org/officeDocument/2006/relationships/tags" Target="tags/tag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presProps" Target="presProps.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commentAuthors" Target="commentAuthors.xml"/><Relationship Id="rId27" Type="http://schemas.microsoft.com/office/2015/10/relationships/revisionInfo" Target="revisionInfo.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A9539EE-E249-D947-BF75-D3D422C0A1F6}" type="datetimeFigureOut">
              <a:rPr lang="en-US" smtClean="0"/>
              <a:t>11/13/24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33ED091-FD52-6845-85FF-5BF434D968E3}" type="slidenum">
              <a:rPr lang="en-US" smtClean="0"/>
              <a:t>‹#›</a:t>
            </a:fld>
            <a:endParaRPr lang="en-US"/>
          </a:p>
        </p:txBody>
      </p:sp>
    </p:spTree>
    <p:extLst>
      <p:ext uri="{BB962C8B-B14F-4D97-AF65-F5344CB8AC3E}">
        <p14:creationId xmlns:p14="http://schemas.microsoft.com/office/powerpoint/2010/main" val="91940944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3" Type="http://schemas.openxmlformats.org/officeDocument/2006/relationships/tags" Target="../tags/tag7.xml"/><Relationship Id="rId2" Type="http://schemas.openxmlformats.org/officeDocument/2006/relationships/tags" Target="../tags/tag6.xml"/><Relationship Id="rId1" Type="http://schemas.openxmlformats.org/officeDocument/2006/relationships/tags" Target="../tags/tag5.xml"/><Relationship Id="rId5" Type="http://schemas.openxmlformats.org/officeDocument/2006/relationships/slide" Target="../slides/slide12.xml"/><Relationship Id="rId4"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3" Type="http://schemas.openxmlformats.org/officeDocument/2006/relationships/tags" Target="../tags/tag13.xml"/><Relationship Id="rId2" Type="http://schemas.openxmlformats.org/officeDocument/2006/relationships/tags" Target="../tags/tag12.xml"/><Relationship Id="rId1" Type="http://schemas.openxmlformats.org/officeDocument/2006/relationships/tags" Target="../tags/tag11.xml"/><Relationship Id="rId5" Type="http://schemas.openxmlformats.org/officeDocument/2006/relationships/slide" Target="../slides/slide13.xml"/><Relationship Id="rId4"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3" Type="http://schemas.openxmlformats.org/officeDocument/2006/relationships/tags" Target="../tags/tag19.xml"/><Relationship Id="rId2" Type="http://schemas.openxmlformats.org/officeDocument/2006/relationships/tags" Target="../tags/tag18.xml"/><Relationship Id="rId1" Type="http://schemas.openxmlformats.org/officeDocument/2006/relationships/tags" Target="../tags/tag17.xml"/><Relationship Id="rId5" Type="http://schemas.openxmlformats.org/officeDocument/2006/relationships/slide" Target="../slides/slide14.xml"/><Relationship Id="rId4"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3" Type="http://schemas.openxmlformats.org/officeDocument/2006/relationships/tags" Target="../tags/tag26.xml"/><Relationship Id="rId2" Type="http://schemas.openxmlformats.org/officeDocument/2006/relationships/tags" Target="../tags/tag25.xml"/><Relationship Id="rId1" Type="http://schemas.openxmlformats.org/officeDocument/2006/relationships/tags" Target="../tags/tag24.xml"/><Relationship Id="rId5" Type="http://schemas.openxmlformats.org/officeDocument/2006/relationships/slide" Target="../slides/slide15.xml"/><Relationship Id="rId4"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3</a:t>
            </a:fld>
            <a:endParaRPr lang="en-US"/>
          </a:p>
        </p:txBody>
      </p:sp>
    </p:spTree>
    <p:extLst>
      <p:ext uri="{BB962C8B-B14F-4D97-AF65-F5344CB8AC3E}">
        <p14:creationId xmlns:p14="http://schemas.microsoft.com/office/powerpoint/2010/main" val="355729963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ro" sz="1200" b="0" i="0" strike="noStrike" cap="none" spc="0" baseline="0" dirty="0">
                <a:solidFill>
                  <a:srgbClr val="000000"/>
                </a:solidFill>
                <a:effectLst/>
                <a:latin typeface="+mn-lt"/>
                <a:ea typeface="Calibri"/>
                <a:cs typeface="Calibri"/>
              </a:rPr>
              <a:t>Expunerea excesivă la silice cristaline respirabile (RCS) poate duce la probleme grave de sănătate pentru lucrători pe termen lung. Din acest motiv, este important ca toți lucrătorii să cunoască bune practici care limitează sau elimină expunerea la praful de silice.</a:t>
            </a:r>
          </a:p>
          <a:p>
            <a:endParaRPr lang="en-US" sz="1200" dirty="0">
              <a:latin typeface="+mn-lt"/>
            </a:endParaRPr>
          </a:p>
          <a:p>
            <a:pPr marL="0" marR="0" lvl="0" indent="0" algn="l" defTabSz="914400" rtl="0" eaLnBrk="1" fontAlgn="auto" latinLnBrk="0" hangingPunct="1">
              <a:lnSpc>
                <a:spcPct val="100000"/>
              </a:lnSpc>
              <a:spcBef>
                <a:spcPct val="0"/>
              </a:spcBef>
              <a:spcAft>
                <a:spcPct val="0"/>
              </a:spcAft>
              <a:buClrTx/>
              <a:buSzTx/>
              <a:buFontTx/>
              <a:buNone/>
              <a:defRPr/>
            </a:pPr>
            <a:r>
              <a:rPr lang="ro" sz="1200" b="0" i="0" strike="noStrike" cap="none" spc="0" baseline="0" dirty="0">
                <a:solidFill>
                  <a:srgbClr val="000000"/>
                </a:solidFill>
                <a:effectLst/>
                <a:latin typeface="+mn-lt"/>
                <a:ea typeface="Calibri"/>
                <a:cs typeface="Calibri"/>
              </a:rPr>
              <a:t>Acest curs oferă îndrumări privind activitățile de întreținere, service și reparații în medii în care se folosesc materiale ce conțin cristale de silice.</a:t>
            </a:r>
          </a:p>
        </p:txBody>
      </p:sp>
      <p:sp>
        <p:nvSpPr>
          <p:cNvPr id="4" name="Slide Number Placeholder 3"/>
          <p:cNvSpPr>
            <a:spLocks noGrp="1"/>
          </p:cNvSpPr>
          <p:nvPr>
            <p:ph type="sldNum" sz="quarter" idx="5"/>
          </p:nvPr>
        </p:nvSpPr>
        <p:spPr/>
        <p:txBody>
          <a:bodyPr/>
          <a:lstStyle/>
          <a:p>
            <a:fld id="{333ED091-FD52-6845-85FF-5BF434D968E3}" type="slidenum">
              <a:rPr lang="en-US" smtClean="0"/>
              <a:t>4</a:t>
            </a:fld>
            <a:endParaRPr lang="en-US"/>
          </a:p>
        </p:txBody>
      </p:sp>
    </p:spTree>
    <p:extLst>
      <p:ext uri="{BB962C8B-B14F-4D97-AF65-F5344CB8AC3E}">
        <p14:creationId xmlns:p14="http://schemas.microsoft.com/office/powerpoint/2010/main" val="213166553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5</a:t>
            </a:fld>
            <a:endParaRPr lang="en-US"/>
          </a:p>
        </p:txBody>
      </p:sp>
    </p:spTree>
    <p:extLst>
      <p:ext uri="{BB962C8B-B14F-4D97-AF65-F5344CB8AC3E}">
        <p14:creationId xmlns:p14="http://schemas.microsoft.com/office/powerpoint/2010/main" val="218998981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ct val="0"/>
              </a:spcBef>
              <a:spcAft>
                <a:spcPct val="0"/>
              </a:spcAft>
              <a:buClrTx/>
              <a:buSzTx/>
              <a:buFontTx/>
              <a:buNone/>
              <a:defRPr/>
            </a:pPr>
            <a:endParaRPr lang="en-GB" sz="1200" kern="120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333ED091-FD52-6845-85FF-5BF434D968E3}" type="slidenum">
              <a:rPr lang="en-US" smtClean="0"/>
              <a:t>6</a:t>
            </a:fld>
            <a:endParaRPr lang="en-US"/>
          </a:p>
        </p:txBody>
      </p:sp>
    </p:spTree>
    <p:extLst>
      <p:ext uri="{BB962C8B-B14F-4D97-AF65-F5344CB8AC3E}">
        <p14:creationId xmlns:p14="http://schemas.microsoft.com/office/powerpoint/2010/main" val="46888917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ro" sz="1200" b="0" i="0" strike="noStrike" cap="none" spc="0" baseline="0" dirty="0">
                <a:solidFill>
                  <a:srgbClr val="000000"/>
                </a:solidFill>
                <a:effectLst/>
                <a:latin typeface="+mn-lt"/>
                <a:ea typeface="Calibri"/>
                <a:cs typeface="Calibri"/>
              </a:rPr>
              <a:t>Anumiți angajați și contractanți — de ex. montori, electricieni, lucrători de asistență mobilă și muncitori — vor trebui să efectueze activități de întreținere, service și reparații. Angajații pot aplica mai multe măsuri pentru a se asigura că aceste activități sunt efectuate fără perturbări.</a:t>
            </a:r>
          </a:p>
        </p:txBody>
      </p:sp>
      <p:sp>
        <p:nvSpPr>
          <p:cNvPr id="4" name="Slide Number Placeholder 3"/>
          <p:cNvSpPr>
            <a:spLocks noGrp="1"/>
          </p:cNvSpPr>
          <p:nvPr>
            <p:ph type="sldNum" sz="quarter" idx="5"/>
          </p:nvPr>
        </p:nvSpPr>
        <p:spPr/>
        <p:txBody>
          <a:bodyPr/>
          <a:lstStyle/>
          <a:p>
            <a:fld id="{333ED091-FD52-6845-85FF-5BF434D968E3}" type="slidenum">
              <a:rPr lang="en-US" smtClean="0"/>
              <a:t>7</a:t>
            </a:fld>
            <a:endParaRPr lang="en-US"/>
          </a:p>
        </p:txBody>
      </p:sp>
    </p:spTree>
    <p:extLst>
      <p:ext uri="{BB962C8B-B14F-4D97-AF65-F5344CB8AC3E}">
        <p14:creationId xmlns:p14="http://schemas.microsoft.com/office/powerpoint/2010/main" val="293073790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ro" sz="1200" b="0" i="0" strike="noStrike" cap="none" spc="0" baseline="0" dirty="0">
                <a:solidFill>
                  <a:srgbClr val="000000"/>
                </a:solidFill>
                <a:effectLst/>
                <a:latin typeface="+mn-lt"/>
                <a:ea typeface="Calibri"/>
                <a:cs typeface="Calibri"/>
              </a:rPr>
              <a:t>Șantierele sunt locuri aglomerate. Aveți în vedere factorii de mediu de pe ecran, pentru a vă ajuta în activitățile de întreținere, service și reparații. </a:t>
            </a:r>
          </a:p>
          <a:p>
            <a:endParaRPr lang="en-US" sz="1200" dirty="0">
              <a:latin typeface="+mn-lt"/>
            </a:endParaRPr>
          </a:p>
          <a:p>
            <a:r>
              <a:rPr lang="ro" sz="1200" b="0" i="0" strike="noStrike" cap="none" spc="0" baseline="0" dirty="0">
                <a:solidFill>
                  <a:srgbClr val="000000"/>
                </a:solidFill>
                <a:effectLst/>
                <a:latin typeface="+mn-lt"/>
                <a:ea typeface="Calibri"/>
                <a:cs typeface="Calibri"/>
              </a:rPr>
              <a:t>Asigurați-vă că la locul de muncă nu există scurgeri și că sistemele de extracție sunt pornite și funcționează. Aceasta va reduce riscul de rănire - un mediu curat este un mediu sigur.</a:t>
            </a:r>
          </a:p>
          <a:p>
            <a:endParaRPr lang="en-US" sz="1200" dirty="0">
              <a:latin typeface="+mn-lt"/>
            </a:endParaRPr>
          </a:p>
          <a:p>
            <a:r>
              <a:rPr lang="ro" sz="1200" b="0" i="0" strike="noStrike" cap="none" spc="0" baseline="0" dirty="0">
                <a:solidFill>
                  <a:srgbClr val="000000"/>
                </a:solidFill>
                <a:effectLst/>
                <a:latin typeface="+mn-lt"/>
                <a:ea typeface="Calibri"/>
                <a:cs typeface="Calibri"/>
              </a:rPr>
              <a:t>Asigurați dispozitive de curățare a benzii pentru transportoarele cu bandă, pentru a reduce la minim scurgerile.</a:t>
            </a:r>
          </a:p>
          <a:p>
            <a:endParaRPr lang="en-US" sz="1200" dirty="0">
              <a:latin typeface="+mn-lt"/>
            </a:endParaRPr>
          </a:p>
        </p:txBody>
      </p:sp>
      <p:sp>
        <p:nvSpPr>
          <p:cNvPr id="4" name="Slide Number Placeholder 3"/>
          <p:cNvSpPr>
            <a:spLocks noGrp="1"/>
          </p:cNvSpPr>
          <p:nvPr>
            <p:ph type="sldNum" sz="quarter" idx="5"/>
          </p:nvPr>
        </p:nvSpPr>
        <p:spPr/>
        <p:txBody>
          <a:bodyPr/>
          <a:lstStyle/>
          <a:p>
            <a:fld id="{333ED091-FD52-6845-85FF-5BF434D968E3}" type="slidenum">
              <a:rPr lang="en-US" smtClean="0"/>
              <a:t>8</a:t>
            </a:fld>
            <a:endParaRPr lang="en-US"/>
          </a:p>
        </p:txBody>
      </p:sp>
    </p:spTree>
    <p:extLst>
      <p:ext uri="{BB962C8B-B14F-4D97-AF65-F5344CB8AC3E}">
        <p14:creationId xmlns:p14="http://schemas.microsoft.com/office/powerpoint/2010/main" val="416648592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ro" sz="1200" b="0" i="0" strike="noStrike" cap="none" spc="0" baseline="0" dirty="0">
                <a:solidFill>
                  <a:srgbClr val="000000"/>
                </a:solidFill>
                <a:effectLst/>
                <a:latin typeface="+mn-lt"/>
                <a:ea typeface="Calibri"/>
                <a:cs typeface="Calibri"/>
              </a:rPr>
              <a:t>Deși expunerea la praf este o problemă majoră pentru toți lucrătorii de pe șantier, mai sunt și alte pericole care pot reprezenta un risc pentru persoanele care efectuează activități de întreținere, service și reparații. Înainte de a începe oricare din aceste activități, aveți în vedere pericolele de pe ecran, în plus față de expunerea la RCS.</a:t>
            </a:r>
          </a:p>
        </p:txBody>
      </p:sp>
      <p:sp>
        <p:nvSpPr>
          <p:cNvPr id="4" name="Slide Number Placeholder 3"/>
          <p:cNvSpPr>
            <a:spLocks noGrp="1"/>
          </p:cNvSpPr>
          <p:nvPr>
            <p:ph type="sldNum" sz="quarter" idx="5"/>
          </p:nvPr>
        </p:nvSpPr>
        <p:spPr/>
        <p:txBody>
          <a:bodyPr/>
          <a:lstStyle/>
          <a:p>
            <a:fld id="{333ED091-FD52-6845-85FF-5BF434D968E3}" type="slidenum">
              <a:rPr lang="en-US" smtClean="0"/>
              <a:t>9</a:t>
            </a:fld>
            <a:endParaRPr lang="en-US"/>
          </a:p>
        </p:txBody>
      </p:sp>
    </p:spTree>
    <p:extLst>
      <p:ext uri="{BB962C8B-B14F-4D97-AF65-F5344CB8AC3E}">
        <p14:creationId xmlns:p14="http://schemas.microsoft.com/office/powerpoint/2010/main" val="17802226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10</a:t>
            </a:fld>
            <a:endParaRPr lang="en-US"/>
          </a:p>
        </p:txBody>
      </p:sp>
    </p:spTree>
    <p:extLst>
      <p:ext uri="{BB962C8B-B14F-4D97-AF65-F5344CB8AC3E}">
        <p14:creationId xmlns:p14="http://schemas.microsoft.com/office/powerpoint/2010/main" val="59872101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ro" sz="1200" b="0" i="0" strike="noStrike" cap="none" spc="0" baseline="0" dirty="0">
                <a:solidFill>
                  <a:srgbClr val="000000"/>
                </a:solidFill>
                <a:effectLst/>
                <a:latin typeface="+mn-lt"/>
                <a:ea typeface="Calibri"/>
                <a:cs typeface="Calibri"/>
              </a:rPr>
              <a:t>Acest video prezintă bune practici pentru activitățile de întreținere, service și reparații.</a:t>
            </a:r>
          </a:p>
          <a:p>
            <a:endParaRPr lang="en-US" sz="1200" dirty="0">
              <a:latin typeface="+mn-lt"/>
            </a:endParaRPr>
          </a:p>
          <a:p>
            <a:r>
              <a:rPr lang="ro" sz="1200" b="0" i="0" strike="noStrike" cap="none" spc="0" baseline="0" dirty="0">
                <a:solidFill>
                  <a:srgbClr val="000000"/>
                </a:solidFill>
                <a:effectLst/>
                <a:latin typeface="+mn-lt"/>
                <a:ea typeface="Calibri"/>
                <a:cs typeface="Calibri"/>
              </a:rPr>
              <a:t>Înainte de imaginea clipului video, puteți vedea un grafic și o bară roșie care ilustrează concentrația de praf, în mg/m3.</a:t>
            </a:r>
          </a:p>
          <a:p>
            <a:endParaRPr lang="en-GB" sz="1200" b="0" i="0" u="none" strike="noStrike" kern="1200" dirty="0">
              <a:solidFill>
                <a:schemeClr val="tx1"/>
              </a:solidFill>
              <a:effectLst/>
              <a:latin typeface="+mn-lt"/>
              <a:ea typeface="+mn-ea"/>
              <a:cs typeface="+mn-cs"/>
            </a:endParaRPr>
          </a:p>
          <a:p>
            <a:r>
              <a:rPr lang="ro" sz="1200" b="0" i="0" strike="noStrike" cap="none" spc="0" baseline="0" dirty="0">
                <a:solidFill>
                  <a:srgbClr val="000000"/>
                </a:solidFill>
                <a:effectLst/>
                <a:latin typeface="+mn-lt"/>
                <a:ea typeface="Calibri"/>
                <a:cs typeface="Calibri"/>
              </a:rPr>
              <a:t>Măsurarea concentrației de praf nu se referă la cristalele de silice respirabile, ci se bazează pe o măsurare semicantitativă. Esențială nu este valoarea concentrației de praf, ci diferanța relativă dintre nivelurile de expunere în timpul practicilor recomandate și a celorlalte practici.</a:t>
            </a:r>
          </a:p>
          <a:p>
            <a:endParaRPr lang="en-US" sz="1200" dirty="0">
              <a:latin typeface="+mn-lt"/>
            </a:endParaRPr>
          </a:p>
        </p:txBody>
      </p:sp>
      <p:sp>
        <p:nvSpPr>
          <p:cNvPr id="4" name="Slide Number Placeholder 3"/>
          <p:cNvSpPr>
            <a:spLocks noGrp="1"/>
          </p:cNvSpPr>
          <p:nvPr>
            <p:ph type="sldNum" sz="quarter" idx="5"/>
          </p:nvPr>
        </p:nvSpPr>
        <p:spPr/>
        <p:txBody>
          <a:bodyPr/>
          <a:lstStyle/>
          <a:p>
            <a:fld id="{333ED091-FD52-6845-85FF-5BF434D968E3}" type="slidenum">
              <a:rPr lang="en-US" smtClean="0"/>
              <a:t>11</a:t>
            </a:fld>
            <a:endParaRPr lang="en-US"/>
          </a:p>
        </p:txBody>
      </p:sp>
    </p:spTree>
    <p:extLst>
      <p:ext uri="{BB962C8B-B14F-4D97-AF65-F5344CB8AC3E}">
        <p14:creationId xmlns:p14="http://schemas.microsoft.com/office/powerpoint/2010/main" val="416261591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custDataLst>
              <p:tags r:id="rId1"/>
            </p:custDataLst>
          </p:nvPr>
        </p:nvSpPr>
        <p:spPr/>
      </p:sp>
      <p:sp>
        <p:nvSpPr>
          <p:cNvPr id="3" name="Notes Placeholder 2"/>
          <p:cNvSpPr>
            <a:spLocks noGrp="1"/>
          </p:cNvSpPr>
          <p:nvPr>
            <p:ph type="body" idx="1"/>
            <p:custDataLst>
              <p:tags r:id="rId2"/>
            </p:custDataLst>
          </p:nvPr>
        </p:nvSpPr>
        <p:spPr/>
        <p:txBody>
          <a:bodyPr/>
          <a:lstStyle/>
          <a:p>
            <a:endParaRPr lang="en-US"/>
          </a:p>
        </p:txBody>
      </p:sp>
      <p:sp>
        <p:nvSpPr>
          <p:cNvPr id="4" name="Slide Number Placeholder 3"/>
          <p:cNvSpPr>
            <a:spLocks noGrp="1"/>
          </p:cNvSpPr>
          <p:nvPr>
            <p:ph type="sldNum" sz="quarter" idx="5"/>
            <p:custDataLst>
              <p:tags r:id="rId3"/>
            </p:custDataLst>
          </p:nvPr>
        </p:nvSpPr>
        <p:spPr/>
        <p:txBody>
          <a:bodyPr/>
          <a:lstStyle/>
          <a:p>
            <a:fld id="{333ED091-FD52-6845-85FF-5BF434D968E3}" type="slidenum">
              <a:rPr lang="en-US" smtClean="0"/>
              <a:t>12</a:t>
            </a:fld>
            <a:endParaRPr lang="en-US"/>
          </a:p>
        </p:txBody>
      </p:sp>
    </p:spTree>
    <p:extLst>
      <p:ext uri="{BB962C8B-B14F-4D97-AF65-F5344CB8AC3E}">
        <p14:creationId xmlns:p14="http://schemas.microsoft.com/office/powerpoint/2010/main" val="110181586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custDataLst>
              <p:tags r:id="rId1"/>
            </p:custDataLst>
          </p:nvPr>
        </p:nvSpPr>
        <p:spPr/>
      </p:sp>
      <p:sp>
        <p:nvSpPr>
          <p:cNvPr id="3" name="Notes Placeholder 2"/>
          <p:cNvSpPr>
            <a:spLocks noGrp="1"/>
          </p:cNvSpPr>
          <p:nvPr>
            <p:ph type="body" idx="1"/>
            <p:custDataLst>
              <p:tags r:id="rId2"/>
            </p:custDataLst>
          </p:nvPr>
        </p:nvSpPr>
        <p:spPr/>
        <p:txBody>
          <a:bodyPr/>
          <a:lstStyle/>
          <a:p>
            <a:endParaRPr lang="en-US"/>
          </a:p>
        </p:txBody>
      </p:sp>
      <p:sp>
        <p:nvSpPr>
          <p:cNvPr id="4" name="Slide Number Placeholder 3"/>
          <p:cNvSpPr>
            <a:spLocks noGrp="1"/>
          </p:cNvSpPr>
          <p:nvPr>
            <p:ph type="sldNum" sz="quarter" idx="5"/>
            <p:custDataLst>
              <p:tags r:id="rId3"/>
            </p:custDataLst>
          </p:nvPr>
        </p:nvSpPr>
        <p:spPr/>
        <p:txBody>
          <a:bodyPr/>
          <a:lstStyle/>
          <a:p>
            <a:fld id="{333ED091-FD52-6845-85FF-5BF434D968E3}" type="slidenum">
              <a:rPr lang="en-US" smtClean="0"/>
              <a:t>13</a:t>
            </a:fld>
            <a:endParaRPr lang="en-US"/>
          </a:p>
        </p:txBody>
      </p:sp>
    </p:spTree>
    <p:extLst>
      <p:ext uri="{BB962C8B-B14F-4D97-AF65-F5344CB8AC3E}">
        <p14:creationId xmlns:p14="http://schemas.microsoft.com/office/powerpoint/2010/main" val="421135105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custDataLst>
              <p:tags r:id="rId1"/>
            </p:custDataLst>
          </p:nvPr>
        </p:nvSpPr>
        <p:spPr/>
      </p:sp>
      <p:sp>
        <p:nvSpPr>
          <p:cNvPr id="3" name="Notes Placeholder 2"/>
          <p:cNvSpPr>
            <a:spLocks noGrp="1"/>
          </p:cNvSpPr>
          <p:nvPr>
            <p:ph type="body" idx="1"/>
            <p:custDataLst>
              <p:tags r:id="rId2"/>
            </p:custDataLst>
          </p:nvPr>
        </p:nvSpPr>
        <p:spPr/>
        <p:txBody>
          <a:bodyPr/>
          <a:lstStyle/>
          <a:p>
            <a:r>
              <a:rPr lang="ro" sz="1200" b="0" i="0" strike="noStrike" cap="none" spc="0" baseline="0" dirty="0">
                <a:solidFill>
                  <a:srgbClr val="000000"/>
                </a:solidFill>
                <a:effectLst/>
                <a:latin typeface="+mn-lt"/>
                <a:ea typeface="Calibri"/>
                <a:cs typeface="Calibri"/>
              </a:rPr>
              <a:t>Activitățile de întreținere, service și reparații sunt proceduri de rutină necesare pentru toate industriile. Verificați și implementați măsuri pentru a susține lucrătorii </a:t>
            </a:r>
          </a:p>
        </p:txBody>
      </p:sp>
      <p:sp>
        <p:nvSpPr>
          <p:cNvPr id="4" name="Slide Number Placeholder 3"/>
          <p:cNvSpPr>
            <a:spLocks noGrp="1"/>
          </p:cNvSpPr>
          <p:nvPr>
            <p:ph type="sldNum" sz="quarter" idx="5"/>
            <p:custDataLst>
              <p:tags r:id="rId3"/>
            </p:custDataLst>
          </p:nvPr>
        </p:nvSpPr>
        <p:spPr/>
        <p:txBody>
          <a:bodyPr/>
          <a:lstStyle/>
          <a:p>
            <a:fld id="{333ED091-FD52-6845-85FF-5BF434D968E3}" type="slidenum">
              <a:rPr lang="en-US" smtClean="0"/>
              <a:t>14</a:t>
            </a:fld>
            <a:endParaRPr lang="en-US"/>
          </a:p>
        </p:txBody>
      </p:sp>
    </p:spTree>
    <p:extLst>
      <p:ext uri="{BB962C8B-B14F-4D97-AF65-F5344CB8AC3E}">
        <p14:creationId xmlns:p14="http://schemas.microsoft.com/office/powerpoint/2010/main" val="294657807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custDataLst>
              <p:tags r:id="rId1"/>
            </p:custDataLst>
          </p:nvPr>
        </p:nvSpPr>
        <p:spPr/>
      </p:sp>
      <p:sp>
        <p:nvSpPr>
          <p:cNvPr id="3" name="Notes Placeholder 2"/>
          <p:cNvSpPr>
            <a:spLocks noGrp="1"/>
          </p:cNvSpPr>
          <p:nvPr>
            <p:ph type="body" idx="1"/>
            <p:custDataLst>
              <p:tags r:id="rId2"/>
            </p:custDataLst>
          </p:nvPr>
        </p:nvSpPr>
        <p:spPr/>
        <p:txBody>
          <a:bodyPr/>
          <a:lstStyle/>
          <a:p>
            <a:pPr marL="0" marR="0" lvl="0" indent="0" algn="l" defTabSz="914400" rtl="0" eaLnBrk="1" fontAlgn="auto" latinLnBrk="0" hangingPunct="1">
              <a:lnSpc>
                <a:spcPts val="2300"/>
              </a:lnSpc>
              <a:spcBef>
                <a:spcPts val="600"/>
              </a:spcBef>
              <a:spcAft>
                <a:spcPts val="600"/>
              </a:spcAft>
              <a:buClrTx/>
              <a:buSzTx/>
              <a:buFontTx/>
              <a:buNone/>
              <a:defRPr/>
            </a:pPr>
            <a:endParaRPr lang="en-GB" sz="1200" b="0" i="0" kern="1200">
              <a:solidFill>
                <a:schemeClr val="tx1"/>
              </a:solidFill>
              <a:effectLst/>
              <a:latin typeface="Helvetica" pitchFamily="2" charset="0"/>
              <a:ea typeface="+mn-ea"/>
              <a:cs typeface="+mn-cs"/>
            </a:endParaRPr>
          </a:p>
        </p:txBody>
      </p:sp>
      <p:sp>
        <p:nvSpPr>
          <p:cNvPr id="4" name="Slide Number Placeholder 3"/>
          <p:cNvSpPr>
            <a:spLocks noGrp="1"/>
          </p:cNvSpPr>
          <p:nvPr>
            <p:ph type="sldNum" sz="quarter" idx="5"/>
            <p:custDataLst>
              <p:tags r:id="rId3"/>
            </p:custDataLst>
          </p:nvPr>
        </p:nvSpPr>
        <p:spPr/>
        <p:txBody>
          <a:bodyPr/>
          <a:lstStyle/>
          <a:p>
            <a:fld id="{333ED091-FD52-6845-85FF-5BF434D968E3}" type="slidenum">
              <a:rPr lang="en-US" smtClean="0"/>
              <a:t>15</a:t>
            </a:fld>
            <a:endParaRPr lang="en-US"/>
          </a:p>
        </p:txBody>
      </p:sp>
    </p:spTree>
    <p:extLst>
      <p:ext uri="{BB962C8B-B14F-4D97-AF65-F5344CB8AC3E}">
        <p14:creationId xmlns:p14="http://schemas.microsoft.com/office/powerpoint/2010/main" val="4185876233"/>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4334EC76-F13F-9E44-B53C-FA6C908E4372}"/>
              </a:ext>
            </a:extLst>
          </p:cNvPr>
          <p:cNvSpPr/>
          <p:nvPr userDrawn="1"/>
        </p:nvSpPr>
        <p:spPr>
          <a:xfrm>
            <a:off x="406304" y="1275644"/>
            <a:ext cx="11411322" cy="4763912"/>
          </a:xfrm>
          <a:prstGeom prst="rect">
            <a:avLst/>
          </a:prstGeom>
          <a:solidFill>
            <a:srgbClr val="F6A3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3" name="Picture 42">
            <a:extLst>
              <a:ext uri="{FF2B5EF4-FFF2-40B4-BE49-F238E27FC236}">
                <a16:creationId xmlns:a16="http://schemas.microsoft.com/office/drawing/2014/main" id="{0087D4E1-2B13-D24C-95C9-A2A32A704CE1}"/>
              </a:ext>
            </a:extLst>
          </p:cNvPr>
          <p:cNvPicPr>
            <a:picLocks noChangeAspect="1"/>
          </p:cNvPicPr>
          <p:nvPr userDrawn="1"/>
        </p:nvPicPr>
        <p:blipFill>
          <a:blip r:embed="rId2"/>
          <a:stretch>
            <a:fillRect/>
          </a:stretch>
        </p:blipFill>
        <p:spPr>
          <a:xfrm>
            <a:off x="11256975" y="6184495"/>
            <a:ext cx="570035" cy="324787"/>
          </a:xfrm>
          <a:prstGeom prst="rect">
            <a:avLst/>
          </a:prstGeom>
        </p:spPr>
      </p:pic>
      <p:sp>
        <p:nvSpPr>
          <p:cNvPr id="5" name="Text Placeholder 4">
            <a:extLst>
              <a:ext uri="{FF2B5EF4-FFF2-40B4-BE49-F238E27FC236}">
                <a16:creationId xmlns:a16="http://schemas.microsoft.com/office/drawing/2014/main" id="{FEBB0CC3-3343-434A-92B9-70FC47D209E5}"/>
              </a:ext>
            </a:extLst>
          </p:cNvPr>
          <p:cNvSpPr>
            <a:spLocks noGrp="1"/>
          </p:cNvSpPr>
          <p:nvPr>
            <p:ph type="body" sz="quarter" idx="10" hasCustomPrompt="1"/>
          </p:nvPr>
        </p:nvSpPr>
        <p:spPr>
          <a:xfrm>
            <a:off x="1096032" y="2902987"/>
            <a:ext cx="7534275" cy="850900"/>
          </a:xfrm>
          <a:prstGeom prst="rect">
            <a:avLst/>
          </a:prstGeom>
        </p:spPr>
        <p:txBody>
          <a:bodyPr/>
          <a:lstStyle>
            <a:lvl1pPr marL="0" indent="0">
              <a:buFontTx/>
              <a:buNone/>
              <a:defRPr sz="3200" b="1" i="0">
                <a:solidFill>
                  <a:schemeClr val="bg1"/>
                </a:solidFill>
                <a:latin typeface="Helvetica" pitchFamily="2" charset="0"/>
              </a:defRPr>
            </a:lvl1pPr>
          </a:lstStyle>
          <a:p>
            <a:pPr lvl="0"/>
            <a:r>
              <a:rPr lang="en-GB"/>
              <a:t>GOOD PRACTICES TRAINING </a:t>
            </a:r>
            <a:br>
              <a:rPr lang="en-GB"/>
            </a:br>
            <a:r>
              <a:rPr lang="en-GB"/>
              <a:t>FOR TOPIC HEADING</a:t>
            </a:r>
            <a:endParaRPr lang="en-US"/>
          </a:p>
        </p:txBody>
      </p:sp>
      <p:sp>
        <p:nvSpPr>
          <p:cNvPr id="9" name="Text Placeholder 4">
            <a:extLst>
              <a:ext uri="{FF2B5EF4-FFF2-40B4-BE49-F238E27FC236}">
                <a16:creationId xmlns:a16="http://schemas.microsoft.com/office/drawing/2014/main" id="{14CA27C6-C209-A845-B8E3-193A5E6CE9E0}"/>
              </a:ext>
            </a:extLst>
          </p:cNvPr>
          <p:cNvSpPr>
            <a:spLocks noGrp="1"/>
          </p:cNvSpPr>
          <p:nvPr>
            <p:ph type="body" sz="quarter" idx="11" hasCustomPrompt="1"/>
          </p:nvPr>
        </p:nvSpPr>
        <p:spPr>
          <a:xfrm>
            <a:off x="1096032" y="4045821"/>
            <a:ext cx="7534275" cy="850900"/>
          </a:xfrm>
          <a:prstGeom prst="rect">
            <a:avLst/>
          </a:prstGeom>
        </p:spPr>
        <p:txBody>
          <a:bodyPr/>
          <a:lstStyle>
            <a:lvl1pPr marL="0" indent="0">
              <a:buFontTx/>
              <a:buNone/>
              <a:defRPr sz="1400" b="0" i="0">
                <a:solidFill>
                  <a:schemeClr val="bg1"/>
                </a:solidFill>
                <a:latin typeface="Helvetica" pitchFamily="2" charset="0"/>
              </a:defRPr>
            </a:lvl1pPr>
          </a:lstStyle>
          <a:p>
            <a:pPr lvl="0"/>
            <a:r>
              <a:rPr lang="en-GB"/>
              <a:t>Date:</a:t>
            </a:r>
          </a:p>
          <a:p>
            <a:pPr lvl="0"/>
            <a:r>
              <a:rPr lang="en-GB"/>
              <a:t>Details:</a:t>
            </a:r>
            <a:endParaRPr lang="en-US"/>
          </a:p>
        </p:txBody>
      </p:sp>
    </p:spTree>
    <p:extLst>
      <p:ext uri="{BB962C8B-B14F-4D97-AF65-F5344CB8AC3E}">
        <p14:creationId xmlns:p14="http://schemas.microsoft.com/office/powerpoint/2010/main" val="487795867"/>
      </p:ext>
    </p:extLst>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ext">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E748082C-CC9B-AB48-BD61-920B28F2A329}"/>
              </a:ext>
            </a:extLst>
          </p:cNvPr>
          <p:cNvSpPr>
            <a:spLocks noGrp="1"/>
          </p:cNvSpPr>
          <p:nvPr>
            <p:ph type="body" sz="quarter" idx="10" hasCustomPrompt="1"/>
          </p:nvPr>
        </p:nvSpPr>
        <p:spPr>
          <a:xfrm>
            <a:off x="777244" y="1640901"/>
            <a:ext cx="10333121"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HEADING</a:t>
            </a:r>
            <a:endParaRPr lang="en-US"/>
          </a:p>
        </p:txBody>
      </p:sp>
      <p:sp>
        <p:nvSpPr>
          <p:cNvPr id="5" name="Text Placeholder 4">
            <a:extLst>
              <a:ext uri="{FF2B5EF4-FFF2-40B4-BE49-F238E27FC236}">
                <a16:creationId xmlns:a16="http://schemas.microsoft.com/office/drawing/2014/main" id="{DE6844B5-C065-754D-B429-AFE9E68D70D8}"/>
              </a:ext>
            </a:extLst>
          </p:cNvPr>
          <p:cNvSpPr>
            <a:spLocks noGrp="1"/>
          </p:cNvSpPr>
          <p:nvPr>
            <p:ph type="body" sz="quarter" idx="11" hasCustomPrompt="1"/>
          </p:nvPr>
        </p:nvSpPr>
        <p:spPr>
          <a:xfrm>
            <a:off x="777243" y="2362676"/>
            <a:ext cx="10333122" cy="3601153"/>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Tree>
    <p:extLst>
      <p:ext uri="{BB962C8B-B14F-4D97-AF65-F5344CB8AC3E}">
        <p14:creationId xmlns:p14="http://schemas.microsoft.com/office/powerpoint/2010/main" val="3959414856"/>
      </p:ext>
    </p:extLst>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ext and image">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2BF2A751-0B5F-074C-91B2-A74C8E7AB09D}"/>
              </a:ext>
            </a:extLst>
          </p:cNvPr>
          <p:cNvSpPr>
            <a:spLocks noGrp="1"/>
          </p:cNvSpPr>
          <p:nvPr>
            <p:ph type="body" sz="quarter" idx="10" hasCustomPrompt="1"/>
          </p:nvPr>
        </p:nvSpPr>
        <p:spPr>
          <a:xfrm>
            <a:off x="777244" y="1640901"/>
            <a:ext cx="5453623"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HEADING</a:t>
            </a:r>
            <a:endParaRPr lang="en-US"/>
          </a:p>
        </p:txBody>
      </p:sp>
      <p:sp>
        <p:nvSpPr>
          <p:cNvPr id="6" name="Text Placeholder 4">
            <a:extLst>
              <a:ext uri="{FF2B5EF4-FFF2-40B4-BE49-F238E27FC236}">
                <a16:creationId xmlns:a16="http://schemas.microsoft.com/office/drawing/2014/main" id="{B06366EC-2B28-8C4D-98A6-805C70162820}"/>
              </a:ext>
            </a:extLst>
          </p:cNvPr>
          <p:cNvSpPr>
            <a:spLocks noGrp="1"/>
          </p:cNvSpPr>
          <p:nvPr>
            <p:ph type="body" sz="quarter" idx="11" hasCustomPrompt="1"/>
          </p:nvPr>
        </p:nvSpPr>
        <p:spPr>
          <a:xfrm>
            <a:off x="777243" y="2362676"/>
            <a:ext cx="5453624" cy="3682369"/>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
        <p:nvSpPr>
          <p:cNvPr id="3" name="Picture Placeholder 2">
            <a:extLst>
              <a:ext uri="{FF2B5EF4-FFF2-40B4-BE49-F238E27FC236}">
                <a16:creationId xmlns:a16="http://schemas.microsoft.com/office/drawing/2014/main" id="{95AE49C1-4763-1D46-86E6-7FA4962E9CFC}"/>
              </a:ext>
            </a:extLst>
          </p:cNvPr>
          <p:cNvSpPr>
            <a:spLocks noGrp="1"/>
          </p:cNvSpPr>
          <p:nvPr>
            <p:ph type="pic" sz="quarter" idx="12"/>
          </p:nvPr>
        </p:nvSpPr>
        <p:spPr>
          <a:xfrm>
            <a:off x="6592888" y="1608138"/>
            <a:ext cx="5224462" cy="4437062"/>
          </a:xfrm>
          <a:prstGeom prst="rect">
            <a:avLst/>
          </a:prstGeom>
        </p:spPr>
        <p:txBody>
          <a:bodyPr/>
          <a:lstStyle>
            <a:lvl1pPr>
              <a:defRPr sz="1600">
                <a:latin typeface="Helvetica" pitchFamily="2" charset="0"/>
              </a:defRPr>
            </a:lvl1pPr>
          </a:lstStyle>
          <a:p>
            <a:r>
              <a:rPr lang="en-GB"/>
              <a:t>Click icon to add picture</a:t>
            </a:r>
            <a:endParaRPr lang="en-US"/>
          </a:p>
        </p:txBody>
      </p:sp>
    </p:spTree>
    <p:extLst>
      <p:ext uri="{BB962C8B-B14F-4D97-AF65-F5344CB8AC3E}">
        <p14:creationId xmlns:p14="http://schemas.microsoft.com/office/powerpoint/2010/main" val="1091667891"/>
      </p:ext>
    </p:extLst>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Bullet points">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C382C2BB-E259-FB47-9A52-B495131B9653}"/>
              </a:ext>
            </a:extLst>
          </p:cNvPr>
          <p:cNvSpPr>
            <a:spLocks noGrp="1"/>
          </p:cNvSpPr>
          <p:nvPr>
            <p:ph type="body" sz="quarter" idx="10" hasCustomPrompt="1"/>
          </p:nvPr>
        </p:nvSpPr>
        <p:spPr>
          <a:xfrm>
            <a:off x="777244" y="1640901"/>
            <a:ext cx="5453623"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BULLET POINTS</a:t>
            </a:r>
            <a:endParaRPr lang="en-US"/>
          </a:p>
        </p:txBody>
      </p:sp>
      <p:sp>
        <p:nvSpPr>
          <p:cNvPr id="5" name="Text Placeholder 4">
            <a:extLst>
              <a:ext uri="{FF2B5EF4-FFF2-40B4-BE49-F238E27FC236}">
                <a16:creationId xmlns:a16="http://schemas.microsoft.com/office/drawing/2014/main" id="{13B58B15-7863-8542-BFF3-B0337ED51ED3}"/>
              </a:ext>
            </a:extLst>
          </p:cNvPr>
          <p:cNvSpPr>
            <a:spLocks noGrp="1"/>
          </p:cNvSpPr>
          <p:nvPr>
            <p:ph type="body" sz="quarter" idx="11" hasCustomPrompt="1"/>
          </p:nvPr>
        </p:nvSpPr>
        <p:spPr>
          <a:xfrm>
            <a:off x="777242" y="2362677"/>
            <a:ext cx="10745815" cy="3568786"/>
          </a:xfrm>
          <a:prstGeom prst="rect">
            <a:avLst/>
          </a:prstGeom>
        </p:spPr>
        <p:txBody>
          <a:bodyPr numCol="2"/>
          <a:lstStyle>
            <a:lvl1pPr marL="285750" indent="-285750">
              <a:buFont typeface="Arial" panose="020B0604020202020204" pitchFamily="34" charset="0"/>
              <a:buChar char="•"/>
              <a:defRPr sz="1600" b="0" i="0">
                <a:solidFill>
                  <a:schemeClr val="tx1"/>
                </a:solidFill>
                <a:latin typeface="Helvetica" pitchFamily="2" charset="0"/>
              </a:defRPr>
            </a:lvl1pPr>
          </a:lstStyle>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endParaRPr lang="en-US"/>
          </a:p>
          <a:p>
            <a:pPr lvl="0"/>
            <a:r>
              <a:rPr lang="en-GB"/>
              <a:t>Bullet</a:t>
            </a:r>
          </a:p>
          <a:p>
            <a:pPr lvl="0"/>
            <a:r>
              <a:rPr lang="en-GB"/>
              <a:t>Bullet</a:t>
            </a:r>
          </a:p>
          <a:p>
            <a:pPr lvl="0"/>
            <a:r>
              <a:rPr lang="en-GB"/>
              <a:t>Bullet</a:t>
            </a:r>
          </a:p>
          <a:p>
            <a:pPr lvl="0"/>
            <a:r>
              <a:rPr lang="en-GB"/>
              <a:t>Bullet</a:t>
            </a:r>
          </a:p>
          <a:p>
            <a:pPr lvl="0"/>
            <a:r>
              <a:rPr lang="en-GB"/>
              <a:t>Bullet</a:t>
            </a:r>
            <a:endParaRPr lang="en-US"/>
          </a:p>
          <a:p>
            <a:pPr lvl="0"/>
            <a:r>
              <a:rPr lang="en-GB"/>
              <a:t>Bullet</a:t>
            </a:r>
          </a:p>
          <a:p>
            <a:pPr lvl="0"/>
            <a:r>
              <a:rPr lang="en-GB"/>
              <a:t>Bullet</a:t>
            </a:r>
          </a:p>
          <a:p>
            <a:pPr lvl="0"/>
            <a:r>
              <a:rPr lang="en-GB"/>
              <a:t>Bullet</a:t>
            </a:r>
          </a:p>
          <a:p>
            <a:pPr lvl="0"/>
            <a:r>
              <a:rPr lang="en-GB"/>
              <a:t>Bullet</a:t>
            </a:r>
          </a:p>
          <a:p>
            <a:pPr lvl="0"/>
            <a:r>
              <a:rPr lang="en-GB"/>
              <a:t>Bullet</a:t>
            </a:r>
            <a:endParaRPr lang="en-US"/>
          </a:p>
          <a:p>
            <a:pPr lvl="0"/>
            <a:endParaRPr lang="en-US"/>
          </a:p>
        </p:txBody>
      </p:sp>
    </p:spTree>
    <p:extLst>
      <p:ext uri="{BB962C8B-B14F-4D97-AF65-F5344CB8AC3E}">
        <p14:creationId xmlns:p14="http://schemas.microsoft.com/office/powerpoint/2010/main" val="685002768"/>
      </p:ext>
    </p:extLst>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hecklist">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85A97084-C1EA-B74C-8BAC-F1401D6091F1}"/>
              </a:ext>
            </a:extLst>
          </p:cNvPr>
          <p:cNvSpPr>
            <a:spLocks noGrp="1"/>
          </p:cNvSpPr>
          <p:nvPr>
            <p:ph type="body" sz="quarter" idx="10" hasCustomPrompt="1"/>
          </p:nvPr>
        </p:nvSpPr>
        <p:spPr>
          <a:xfrm>
            <a:off x="777244" y="1640901"/>
            <a:ext cx="10333121"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CHECKLIST</a:t>
            </a:r>
            <a:endParaRPr lang="en-US"/>
          </a:p>
        </p:txBody>
      </p:sp>
      <p:sp>
        <p:nvSpPr>
          <p:cNvPr id="5" name="Text Placeholder 4">
            <a:extLst>
              <a:ext uri="{FF2B5EF4-FFF2-40B4-BE49-F238E27FC236}">
                <a16:creationId xmlns:a16="http://schemas.microsoft.com/office/drawing/2014/main" id="{9AFE9360-42D4-C049-A636-9B760981C6AF}"/>
              </a:ext>
            </a:extLst>
          </p:cNvPr>
          <p:cNvSpPr>
            <a:spLocks noGrp="1"/>
          </p:cNvSpPr>
          <p:nvPr>
            <p:ph type="body" sz="quarter" idx="11" hasCustomPrompt="1"/>
          </p:nvPr>
        </p:nvSpPr>
        <p:spPr>
          <a:xfrm>
            <a:off x="777243" y="2362676"/>
            <a:ext cx="10333122" cy="3601153"/>
          </a:xfrm>
          <a:prstGeom prst="rect">
            <a:avLst/>
          </a:prstGeom>
        </p:spPr>
        <p:txBody>
          <a:bodyPr/>
          <a:lstStyle>
            <a:lvl1pPr marL="285750" indent="-285750" algn="l">
              <a:lnSpc>
                <a:spcPts val="2300"/>
              </a:lnSpc>
              <a:spcBef>
                <a:spcPts val="600"/>
              </a:spcBef>
              <a:spcAft>
                <a:spcPts val="600"/>
              </a:spcAft>
              <a:buClr>
                <a:srgbClr val="A57F51"/>
              </a:buClr>
              <a:buSzPct val="120000"/>
              <a:buFont typeface="Wingdings" pitchFamily="2" charset="2"/>
              <a:buChar char="q"/>
              <a:defRPr sz="1600" b="0" i="0">
                <a:solidFill>
                  <a:schemeClr val="tx1"/>
                </a:solidFill>
                <a:latin typeface="Helvetica" pitchFamily="2" charset="0"/>
              </a:defRPr>
            </a:lvl1pPr>
          </a:lstStyle>
          <a:p>
            <a:pPr algn="l">
              <a:lnSpc>
                <a:spcPts val="2300"/>
              </a:lnSpc>
              <a:spcBef>
                <a:spcPts val="600"/>
              </a:spcBef>
              <a:spcAft>
                <a:spcPts val="600"/>
              </a:spcAft>
            </a:pPr>
            <a:r>
              <a:rPr lang="en-GB" sz="1600" b="0" i="0" kern="1200">
                <a:solidFill>
                  <a:schemeClr val="tx1"/>
                </a:solidFill>
                <a:effectLst/>
                <a:latin typeface="Helvetica" pitchFamily="2" charset="0"/>
                <a:ea typeface="+mn-ea"/>
                <a:cs typeface="+mn-cs"/>
              </a:rPr>
              <a:t>Lorem ipsum dolor sit amet, consectetur adipiscing elit:</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Sed do eiusmod tempor incididunt ut labore et dolore magna aliqua </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Uternas enim ad minim veniam, quis nostrud nisi ut aliquip ex earterste art commododare consequat. Duis aute irure dolor in reprehenderit in voluptate velit esse cillum dolore eu fugiat nulla pariatur. </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Excepteur sint occaecat cupidatat non proident, sunt in culpa qui officia deserunt mollit anim.</a:t>
            </a:r>
          </a:p>
        </p:txBody>
      </p:sp>
    </p:spTree>
    <p:extLst>
      <p:ext uri="{BB962C8B-B14F-4D97-AF65-F5344CB8AC3E}">
        <p14:creationId xmlns:p14="http://schemas.microsoft.com/office/powerpoint/2010/main" val="823952103"/>
      </p:ext>
    </p:extLst>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Double image">
    <p:spTree>
      <p:nvGrpSpPr>
        <p:cNvPr id="1" name=""/>
        <p:cNvGrpSpPr/>
        <p:nvPr/>
      </p:nvGrpSpPr>
      <p:grpSpPr>
        <a:xfrm>
          <a:off x="0" y="0"/>
          <a:ext cx="0" cy="0"/>
          <a:chOff x="0" y="0"/>
          <a:chExt cx="0" cy="0"/>
        </a:xfrm>
      </p:grpSpPr>
      <p:sp>
        <p:nvSpPr>
          <p:cNvPr id="4" name="Picture Placeholder 2">
            <a:extLst>
              <a:ext uri="{FF2B5EF4-FFF2-40B4-BE49-F238E27FC236}">
                <a16:creationId xmlns:a16="http://schemas.microsoft.com/office/drawing/2014/main" id="{D62AFA78-38F7-EC42-9DE4-B2D7308DC139}"/>
              </a:ext>
            </a:extLst>
          </p:cNvPr>
          <p:cNvSpPr>
            <a:spLocks noGrp="1"/>
          </p:cNvSpPr>
          <p:nvPr>
            <p:ph type="pic" sz="quarter" idx="12"/>
          </p:nvPr>
        </p:nvSpPr>
        <p:spPr>
          <a:xfrm>
            <a:off x="408774" y="1608138"/>
            <a:ext cx="5608205" cy="4437062"/>
          </a:xfrm>
          <a:prstGeom prst="rect">
            <a:avLst/>
          </a:prstGeom>
        </p:spPr>
        <p:txBody>
          <a:bodyPr/>
          <a:lstStyle>
            <a:lvl1pPr>
              <a:defRPr sz="1600">
                <a:latin typeface="Helvetica" pitchFamily="2" charset="0"/>
              </a:defRPr>
            </a:lvl1pPr>
          </a:lstStyle>
          <a:p>
            <a:r>
              <a:rPr lang="en-GB"/>
              <a:t>Click icon to add picture</a:t>
            </a:r>
            <a:endParaRPr lang="en-US"/>
          </a:p>
        </p:txBody>
      </p:sp>
      <p:sp>
        <p:nvSpPr>
          <p:cNvPr id="5" name="Picture Placeholder 2">
            <a:extLst>
              <a:ext uri="{FF2B5EF4-FFF2-40B4-BE49-F238E27FC236}">
                <a16:creationId xmlns:a16="http://schemas.microsoft.com/office/drawing/2014/main" id="{36A2846B-5A8B-2B4B-B7BA-42C86CE123CE}"/>
              </a:ext>
            </a:extLst>
          </p:cNvPr>
          <p:cNvSpPr>
            <a:spLocks noGrp="1"/>
          </p:cNvSpPr>
          <p:nvPr>
            <p:ph type="pic" sz="quarter" idx="13"/>
          </p:nvPr>
        </p:nvSpPr>
        <p:spPr>
          <a:xfrm>
            <a:off x="6202672" y="1608138"/>
            <a:ext cx="5608205" cy="4437062"/>
          </a:xfrm>
          <a:prstGeom prst="rect">
            <a:avLst/>
          </a:prstGeom>
        </p:spPr>
        <p:txBody>
          <a:bodyPr/>
          <a:lstStyle>
            <a:lvl1pPr>
              <a:defRPr sz="1600">
                <a:latin typeface="Helvetica" pitchFamily="2" charset="0"/>
              </a:defRPr>
            </a:lvl1pPr>
          </a:lstStyle>
          <a:p>
            <a:r>
              <a:rPr lang="en-GB"/>
              <a:t>Click icon to add picture</a:t>
            </a:r>
            <a:endParaRPr lang="en-US"/>
          </a:p>
        </p:txBody>
      </p:sp>
    </p:spTree>
    <p:extLst>
      <p:ext uri="{BB962C8B-B14F-4D97-AF65-F5344CB8AC3E}">
        <p14:creationId xmlns:p14="http://schemas.microsoft.com/office/powerpoint/2010/main" val="471360412"/>
      </p:ext>
    </p:extLst>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Video">
    <p:spTree>
      <p:nvGrpSpPr>
        <p:cNvPr id="1" name=""/>
        <p:cNvGrpSpPr/>
        <p:nvPr/>
      </p:nvGrpSpPr>
      <p:grpSpPr>
        <a:xfrm>
          <a:off x="0" y="0"/>
          <a:ext cx="0" cy="0"/>
          <a:chOff x="0" y="0"/>
          <a:chExt cx="0" cy="0"/>
        </a:xfrm>
      </p:grpSpPr>
      <p:sp>
        <p:nvSpPr>
          <p:cNvPr id="4" name="Media Placeholder 3">
            <a:extLst>
              <a:ext uri="{FF2B5EF4-FFF2-40B4-BE49-F238E27FC236}">
                <a16:creationId xmlns:a16="http://schemas.microsoft.com/office/drawing/2014/main" id="{5B1DF181-0294-304E-AE4A-33D8B535E42B}"/>
              </a:ext>
            </a:extLst>
          </p:cNvPr>
          <p:cNvSpPr>
            <a:spLocks noGrp="1"/>
          </p:cNvSpPr>
          <p:nvPr>
            <p:ph type="media" sz="quarter" idx="10" hasCustomPrompt="1"/>
          </p:nvPr>
        </p:nvSpPr>
        <p:spPr>
          <a:xfrm>
            <a:off x="3927475" y="1608138"/>
            <a:ext cx="7875588" cy="4437062"/>
          </a:xfrm>
          <a:prstGeom prst="rect">
            <a:avLst/>
          </a:prstGeom>
        </p:spPr>
        <p:txBody>
          <a:bodyPr/>
          <a:lstStyle>
            <a:lvl1pPr>
              <a:defRPr sz="1600">
                <a:latin typeface="Helvetica" pitchFamily="2" charset="0"/>
              </a:defRPr>
            </a:lvl1pPr>
          </a:lstStyle>
          <a:p>
            <a:r>
              <a:rPr lang="en-US"/>
              <a:t>Media/video</a:t>
            </a:r>
          </a:p>
        </p:txBody>
      </p:sp>
      <p:sp>
        <p:nvSpPr>
          <p:cNvPr id="10" name="Text Placeholder 4">
            <a:extLst>
              <a:ext uri="{FF2B5EF4-FFF2-40B4-BE49-F238E27FC236}">
                <a16:creationId xmlns:a16="http://schemas.microsoft.com/office/drawing/2014/main" id="{933159BB-8CEB-D54F-8C98-3AB22A594DCF}"/>
              </a:ext>
            </a:extLst>
          </p:cNvPr>
          <p:cNvSpPr>
            <a:spLocks noGrp="1"/>
          </p:cNvSpPr>
          <p:nvPr>
            <p:ph type="body" sz="quarter" idx="11" hasCustomPrompt="1"/>
          </p:nvPr>
        </p:nvSpPr>
        <p:spPr>
          <a:xfrm>
            <a:off x="777245" y="1640901"/>
            <a:ext cx="2928908"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VIDEO</a:t>
            </a:r>
            <a:endParaRPr lang="en-US"/>
          </a:p>
        </p:txBody>
      </p:sp>
      <p:sp>
        <p:nvSpPr>
          <p:cNvPr id="11" name="Text Placeholder 4">
            <a:extLst>
              <a:ext uri="{FF2B5EF4-FFF2-40B4-BE49-F238E27FC236}">
                <a16:creationId xmlns:a16="http://schemas.microsoft.com/office/drawing/2014/main" id="{D91A637F-9B88-9A4A-9225-F8DAB3254AD8}"/>
              </a:ext>
            </a:extLst>
          </p:cNvPr>
          <p:cNvSpPr>
            <a:spLocks noGrp="1"/>
          </p:cNvSpPr>
          <p:nvPr>
            <p:ph type="body" sz="quarter" idx="12" hasCustomPrompt="1"/>
          </p:nvPr>
        </p:nvSpPr>
        <p:spPr>
          <a:xfrm>
            <a:off x="777243" y="2362676"/>
            <a:ext cx="2928909" cy="3682369"/>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Tree>
    <p:extLst>
      <p:ext uri="{BB962C8B-B14F-4D97-AF65-F5344CB8AC3E}">
        <p14:creationId xmlns:p14="http://schemas.microsoft.com/office/powerpoint/2010/main" val="3670979433"/>
      </p:ext>
    </p:extLst>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List relevant task sheets">
    <p:spTree>
      <p:nvGrpSpPr>
        <p:cNvPr id="1" name=""/>
        <p:cNvGrpSpPr/>
        <p:nvPr/>
      </p:nvGrpSpPr>
      <p:grpSpPr>
        <a:xfrm>
          <a:off x="0" y="0"/>
          <a:ext cx="0" cy="0"/>
          <a:chOff x="0" y="0"/>
          <a:chExt cx="0" cy="0"/>
        </a:xfrm>
      </p:grpSpPr>
      <p:sp>
        <p:nvSpPr>
          <p:cNvPr id="3" name="Text Placeholder 4">
            <a:extLst>
              <a:ext uri="{FF2B5EF4-FFF2-40B4-BE49-F238E27FC236}">
                <a16:creationId xmlns:a16="http://schemas.microsoft.com/office/drawing/2014/main" id="{B1FCB6BD-7FDE-174C-87C5-231D460885D2}"/>
              </a:ext>
            </a:extLst>
          </p:cNvPr>
          <p:cNvSpPr>
            <a:spLocks noGrp="1"/>
          </p:cNvSpPr>
          <p:nvPr>
            <p:ph type="body" sz="quarter" idx="10" hasCustomPrompt="1"/>
          </p:nvPr>
        </p:nvSpPr>
        <p:spPr>
          <a:xfrm>
            <a:off x="777244" y="1640901"/>
            <a:ext cx="9483457"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LIST RELEVANT TASK SHEETS</a:t>
            </a:r>
            <a:endParaRPr lang="en-US"/>
          </a:p>
        </p:txBody>
      </p:sp>
      <p:sp>
        <p:nvSpPr>
          <p:cNvPr id="4" name="Text Placeholder 4">
            <a:extLst>
              <a:ext uri="{FF2B5EF4-FFF2-40B4-BE49-F238E27FC236}">
                <a16:creationId xmlns:a16="http://schemas.microsoft.com/office/drawing/2014/main" id="{E3BB6AF1-D396-8648-BB4B-66EC2E5BD9BC}"/>
              </a:ext>
            </a:extLst>
          </p:cNvPr>
          <p:cNvSpPr>
            <a:spLocks noGrp="1"/>
          </p:cNvSpPr>
          <p:nvPr>
            <p:ph type="body" sz="quarter" idx="11" hasCustomPrompt="1"/>
          </p:nvPr>
        </p:nvSpPr>
        <p:spPr>
          <a:xfrm>
            <a:off x="777242" y="2362677"/>
            <a:ext cx="10745815" cy="3568786"/>
          </a:xfrm>
          <a:prstGeom prst="rect">
            <a:avLst/>
          </a:prstGeom>
        </p:spPr>
        <p:txBody>
          <a:bodyPr numCol="1"/>
          <a:lstStyle>
            <a:lvl1pPr marL="285750" indent="-285750">
              <a:buFont typeface="Arial" panose="020B0604020202020204" pitchFamily="34" charset="0"/>
              <a:buChar char="•"/>
              <a:defRPr sz="1600" b="0" i="0">
                <a:solidFill>
                  <a:schemeClr val="tx1"/>
                </a:solidFill>
                <a:latin typeface="Helvetica" pitchFamily="2" charset="0"/>
              </a:defRPr>
            </a:lvl1pPr>
          </a:lstStyle>
          <a:p>
            <a:r>
              <a:rPr lang="en-US"/>
              <a:t>List relevant task sheets and link to download bundle</a:t>
            </a:r>
          </a:p>
        </p:txBody>
      </p:sp>
    </p:spTree>
    <p:extLst>
      <p:ext uri="{BB962C8B-B14F-4D97-AF65-F5344CB8AC3E}">
        <p14:creationId xmlns:p14="http://schemas.microsoft.com/office/powerpoint/2010/main" val="3704189371"/>
      </p:ext>
    </p:extLst>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image" Target="../media/image1.emf"/><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3C3123B6-0F67-0E48-895E-734B361B1F57}"/>
              </a:ext>
            </a:extLst>
          </p:cNvPr>
          <p:cNvSpPr txBox="1"/>
          <p:nvPr userDrawn="1"/>
        </p:nvSpPr>
        <p:spPr>
          <a:xfrm>
            <a:off x="319834" y="6327115"/>
            <a:ext cx="9489186" cy="244084"/>
          </a:xfrm>
          <a:prstGeom prst="rect">
            <a:avLst/>
          </a:prstGeom>
          <a:noFill/>
        </p:spPr>
        <p:txBody>
          <a:bodyPr wrap="square" rtlCol="0" anchor="b">
            <a:spAutoFit/>
          </a:bodyPr>
          <a:lstStyle/>
          <a:p>
            <a:pPr algn="l"/>
            <a:r>
              <a:rPr lang="ro" sz="1000" b="0" i="0" strike="noStrike" cap="none" spc="0" baseline="0">
                <a:solidFill>
                  <a:srgbClr val="000000"/>
                </a:solidFill>
                <a:effectLst/>
                <a:latin typeface="Helvetica"/>
                <a:ea typeface="Helvetica"/>
                <a:cs typeface="Helvetica"/>
              </a:rPr>
              <a:t>Acest pachet de materiale de formare a fost elaborat ca parte din Ghidul NEPSI de bune practici – vizitați guide.nepsi.eu</a:t>
            </a:r>
          </a:p>
        </p:txBody>
      </p:sp>
      <p:cxnSp>
        <p:nvCxnSpPr>
          <p:cNvPr id="6" name="Straight Connector 5">
            <a:extLst>
              <a:ext uri="{FF2B5EF4-FFF2-40B4-BE49-F238E27FC236}">
                <a16:creationId xmlns:a16="http://schemas.microsoft.com/office/drawing/2014/main" id="{EEF89B71-CE49-9241-9006-BD45EFB60699}"/>
              </a:ext>
            </a:extLst>
          </p:cNvPr>
          <p:cNvCxnSpPr/>
          <p:nvPr userDrawn="1"/>
        </p:nvCxnSpPr>
        <p:spPr>
          <a:xfrm>
            <a:off x="395111" y="1275645"/>
            <a:ext cx="11413067" cy="0"/>
          </a:xfrm>
          <a:prstGeom prst="line">
            <a:avLst/>
          </a:prstGeom>
          <a:ln w="19050">
            <a:solidFill>
              <a:srgbClr val="F6A317"/>
            </a:solidFill>
          </a:ln>
        </p:spPr>
        <p:style>
          <a:lnRef idx="1">
            <a:schemeClr val="accent1"/>
          </a:lnRef>
          <a:fillRef idx="0">
            <a:schemeClr val="accent1"/>
          </a:fillRef>
          <a:effectRef idx="0">
            <a:schemeClr val="accent1"/>
          </a:effectRef>
          <a:fontRef idx="minor">
            <a:schemeClr val="tx1"/>
          </a:fontRef>
        </p:style>
      </p:cxnSp>
      <p:pic>
        <p:nvPicPr>
          <p:cNvPr id="7" name="Picture 6">
            <a:extLst>
              <a:ext uri="{FF2B5EF4-FFF2-40B4-BE49-F238E27FC236}">
                <a16:creationId xmlns:a16="http://schemas.microsoft.com/office/drawing/2014/main" id="{413F6C85-61B6-714A-AA5E-9744FB5D6C79}"/>
              </a:ext>
            </a:extLst>
          </p:cNvPr>
          <p:cNvPicPr>
            <a:picLocks noChangeAspect="1"/>
          </p:cNvPicPr>
          <p:nvPr userDrawn="1"/>
        </p:nvPicPr>
        <p:blipFill>
          <a:blip r:embed="rId10"/>
          <a:stretch>
            <a:fillRect/>
          </a:stretch>
        </p:blipFill>
        <p:spPr>
          <a:xfrm>
            <a:off x="406346" y="366936"/>
            <a:ext cx="1000588" cy="630000"/>
          </a:xfrm>
          <a:prstGeom prst="rect">
            <a:avLst/>
          </a:prstGeom>
        </p:spPr>
      </p:pic>
      <p:sp>
        <p:nvSpPr>
          <p:cNvPr id="8" name="Text Placeholder 4">
            <a:extLst>
              <a:ext uri="{FF2B5EF4-FFF2-40B4-BE49-F238E27FC236}">
                <a16:creationId xmlns:a16="http://schemas.microsoft.com/office/drawing/2014/main" id="{73262F70-A16D-944E-B24A-4BAF8E82FECB}"/>
              </a:ext>
            </a:extLst>
          </p:cNvPr>
          <p:cNvSpPr txBox="1"/>
          <p:nvPr userDrawn="1"/>
        </p:nvSpPr>
        <p:spPr>
          <a:xfrm>
            <a:off x="7791717" y="429114"/>
            <a:ext cx="4025633" cy="850900"/>
          </a:xfrm>
          <a:prstGeom prst="rect">
            <a:avLst/>
          </a:prstGeom>
        </p:spPr>
        <p:txBody>
          <a:bodyPr/>
          <a:lstStyle>
            <a:lvl1pPr marL="0" indent="0" algn="r" defTabSz="914400" rtl="0" eaLnBrk="1" latinLnBrk="0" hangingPunct="1">
              <a:lnSpc>
                <a:spcPct val="90000"/>
              </a:lnSpc>
              <a:spcBef>
                <a:spcPts val="1000"/>
              </a:spcBef>
              <a:buFontTx/>
              <a:buNone/>
              <a:defRPr sz="1400" b="1" i="0" kern="1200">
                <a:solidFill>
                  <a:srgbClr val="F6A317"/>
                </a:solidFill>
                <a:latin typeface="Helvetica"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ro" sz="1400" b="1" i="0" strike="noStrike" cap="none" spc="0" baseline="0" dirty="0">
                <a:solidFill>
                  <a:srgbClr val="F6A317"/>
                </a:solidFill>
                <a:effectLst/>
                <a:latin typeface="Helvetica"/>
                <a:ea typeface="Helvetica"/>
                <a:cs typeface="Helvetica"/>
              </a:rPr>
              <a:t>FORMARE PE TEMA BUNELOR PRACTICI PENTRU ACTIVITĂȚILE DE ÎNTREȚINERE, SERVICE ȘI REPARAȚII</a:t>
            </a:r>
          </a:p>
        </p:txBody>
      </p:sp>
    </p:spTree>
    <p:extLst>
      <p:ext uri="{BB962C8B-B14F-4D97-AF65-F5344CB8AC3E}">
        <p14:creationId xmlns:p14="http://schemas.microsoft.com/office/powerpoint/2010/main" val="3320638671"/>
      </p:ext>
    </p:extLst>
  </p:cSld>
  <p:clrMap bg1="lt1" tx1="dk1" bg2="lt2" tx2="dk2" accent1="accent1" accent2="accent2" accent3="accent3" accent4="accent4" accent5="accent5" accent6="accent6" hlink="hlink" folHlink="folHlink"/>
  <p:sldLayoutIdLst>
    <p:sldLayoutId id="2147483649" r:id="rId1"/>
    <p:sldLayoutId id="2147483656" r:id="rId2"/>
    <p:sldLayoutId id="2147483650" r:id="rId3"/>
    <p:sldLayoutId id="2147483654" r:id="rId4"/>
    <p:sldLayoutId id="2147483657" r:id="rId5"/>
    <p:sldLayoutId id="2147483653" r:id="rId6"/>
    <p:sldLayoutId id="2147483658" r:id="rId7"/>
    <p:sldLayoutId id="2147483655" r:id="rId8"/>
  </p:sldLayoutIdLst>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3.xml"/><Relationship Id="rId4" Type="http://schemas.openxmlformats.org/officeDocument/2006/relationships/image" Target="../media/image4.tiff"/></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4.xml"/><Relationship Id="rId1" Type="http://schemas.openxmlformats.org/officeDocument/2006/relationships/slideLayout" Target="../slideLayouts/slideLayout3.xml"/><Relationship Id="rId4" Type="http://schemas.openxmlformats.org/officeDocument/2006/relationships/image" Target="../media/image7.jpeg"/></Relationships>
</file>

<file path=ppt/slides/_rels/slide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xml"/><Relationship Id="rId1" Type="http://schemas.openxmlformats.org/officeDocument/2006/relationships/slideLayout" Target="../slideLayouts/slideLayout3.xml"/><Relationship Id="rId4" Type="http://schemas.openxmlformats.org/officeDocument/2006/relationships/image" Target="../media/image8.jpeg"/></Relationships>
</file>

<file path=ppt/slides/_rels/slide8.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tags" Target="../tags/tag2.xml"/><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11.png"/><Relationship Id="rId5" Type="http://schemas.openxmlformats.org/officeDocument/2006/relationships/notesSlide" Target="../notesSlides/notesSlide9.xml"/><Relationship Id="rId4"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tags" Target="../tags/tag4.xml"/><Relationship Id="rId1" Type="http://schemas.openxmlformats.org/officeDocument/2006/relationships/tags" Target="../tags/tag3.xml"/><Relationship Id="rId4" Type="http://schemas.openxmlformats.org/officeDocument/2006/relationships/notesSlide" Target="../notesSlides/notesSlide10.xml"/></Relationships>
</file>

<file path=ppt/slides/_rels/slide13.xml.rels><?xml version="1.0" encoding="UTF-8" standalone="yes"?>
<Relationships xmlns="http://schemas.openxmlformats.org/package/2006/relationships"><Relationship Id="rId3" Type="http://schemas.openxmlformats.org/officeDocument/2006/relationships/tags" Target="../tags/tag10.xml"/><Relationship Id="rId2" Type="http://schemas.openxmlformats.org/officeDocument/2006/relationships/tags" Target="../tags/tag9.xml"/><Relationship Id="rId1" Type="http://schemas.openxmlformats.org/officeDocument/2006/relationships/tags" Target="../tags/tag8.xml"/><Relationship Id="rId6" Type="http://schemas.openxmlformats.org/officeDocument/2006/relationships/image" Target="../media/image12.tiff"/><Relationship Id="rId5" Type="http://schemas.openxmlformats.org/officeDocument/2006/relationships/notesSlide" Target="../notesSlides/notesSlide11.xml"/><Relationship Id="rId4"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3" Type="http://schemas.openxmlformats.org/officeDocument/2006/relationships/tags" Target="../tags/tag16.xml"/><Relationship Id="rId2" Type="http://schemas.openxmlformats.org/officeDocument/2006/relationships/tags" Target="../tags/tag15.xml"/><Relationship Id="rId1" Type="http://schemas.openxmlformats.org/officeDocument/2006/relationships/tags" Target="../tags/tag14.xml"/><Relationship Id="rId6" Type="http://schemas.openxmlformats.org/officeDocument/2006/relationships/image" Target="../media/image13.tiff"/><Relationship Id="rId5" Type="http://schemas.openxmlformats.org/officeDocument/2006/relationships/notesSlide" Target="../notesSlides/notesSlide12.xml"/><Relationship Id="rId4"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8" Type="http://schemas.openxmlformats.org/officeDocument/2006/relationships/hyperlink" Target="https://guide.nepsi.eu/" TargetMode="External"/><Relationship Id="rId3" Type="http://schemas.openxmlformats.org/officeDocument/2006/relationships/tags" Target="../tags/tag22.xml"/><Relationship Id="rId7" Type="http://schemas.openxmlformats.org/officeDocument/2006/relationships/hyperlink" Target="https://guide.nepsi.eu/sheets" TargetMode="External"/><Relationship Id="rId2" Type="http://schemas.openxmlformats.org/officeDocument/2006/relationships/tags" Target="../tags/tag21.xml"/><Relationship Id="rId1" Type="http://schemas.openxmlformats.org/officeDocument/2006/relationships/tags" Target="../tags/tag20.xml"/><Relationship Id="rId6" Type="http://schemas.openxmlformats.org/officeDocument/2006/relationships/notesSlide" Target="../notesSlides/notesSlide13.xml"/><Relationship Id="rId5" Type="http://schemas.openxmlformats.org/officeDocument/2006/relationships/slideLayout" Target="../slideLayouts/slideLayout3.xml"/><Relationship Id="rId10" Type="http://schemas.openxmlformats.org/officeDocument/2006/relationships/hyperlink" Target="https://training.nepsi.eu/" TargetMode="External"/><Relationship Id="rId4" Type="http://schemas.openxmlformats.org/officeDocument/2006/relationships/tags" Target="../tags/tag23.xml"/><Relationship Id="rId9" Type="http://schemas.openxmlformats.org/officeDocument/2006/relationships/hyperlink" Target="https://toolkit.nepsi.eu/"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43302E89-B061-3248-A4DD-EEC96D8F9285}"/>
              </a:ext>
            </a:extLst>
          </p:cNvPr>
          <p:cNvSpPr>
            <a:spLocks noGrp="1"/>
          </p:cNvSpPr>
          <p:nvPr>
            <p:ph type="body" sz="quarter" idx="10"/>
          </p:nvPr>
        </p:nvSpPr>
        <p:spPr>
          <a:xfrm>
            <a:off x="1096033" y="2622849"/>
            <a:ext cx="7534274" cy="1691348"/>
          </a:xfrm>
        </p:spPr>
        <p:txBody>
          <a:bodyPr anchor="t"/>
          <a:lstStyle/>
          <a:p>
            <a:pPr>
              <a:lnSpc>
                <a:spcPct val="100000"/>
              </a:lnSpc>
            </a:pPr>
            <a:r>
              <a:rPr lang="ro" sz="2800" b="1" i="0" strike="noStrike" cap="none" spc="0" baseline="0" dirty="0">
                <a:solidFill>
                  <a:srgbClr val="FFFFFF"/>
                </a:solidFill>
                <a:effectLst/>
                <a:latin typeface="Helvetica"/>
                <a:ea typeface="Helvetica"/>
                <a:cs typeface="Helvetica"/>
              </a:rPr>
              <a:t>FORMARE PE TEMA BUNELOR PRACTICI PENTRU ACTIVITĂȚILE DE ÎNTREȚINERE, SERVICE ȘI REPARAȚII</a:t>
            </a:r>
          </a:p>
        </p:txBody>
      </p:sp>
      <p:sp>
        <p:nvSpPr>
          <p:cNvPr id="4" name="Text Placeholder 3">
            <a:extLst>
              <a:ext uri="{FF2B5EF4-FFF2-40B4-BE49-F238E27FC236}">
                <a16:creationId xmlns:a16="http://schemas.microsoft.com/office/drawing/2014/main" id="{99B3863F-47E7-0946-AB9D-9520355AE3B7}"/>
              </a:ext>
            </a:extLst>
          </p:cNvPr>
          <p:cNvSpPr>
            <a:spLocks noGrp="1"/>
          </p:cNvSpPr>
          <p:nvPr>
            <p:ph type="body" sz="quarter" idx="11"/>
          </p:nvPr>
        </p:nvSpPr>
        <p:spPr>
          <a:xfrm>
            <a:off x="1096032" y="4314197"/>
            <a:ext cx="7534275" cy="850900"/>
          </a:xfrm>
        </p:spPr>
        <p:txBody>
          <a:bodyPr/>
          <a:lstStyle/>
          <a:p>
            <a:endParaRPr lang="en-US"/>
          </a:p>
        </p:txBody>
      </p:sp>
      <p:sp>
        <p:nvSpPr>
          <p:cNvPr id="2" name="Rectangle 1">
            <a:extLst>
              <a:ext uri="{FF2B5EF4-FFF2-40B4-BE49-F238E27FC236}">
                <a16:creationId xmlns:a16="http://schemas.microsoft.com/office/drawing/2014/main" id="{38DA2A35-C7D5-2D42-BBF6-9ECD4BF6FA32}"/>
              </a:ext>
            </a:extLst>
          </p:cNvPr>
          <p:cNvSpPr/>
          <p:nvPr/>
        </p:nvSpPr>
        <p:spPr>
          <a:xfrm>
            <a:off x="7871011" y="257175"/>
            <a:ext cx="3930463" cy="74295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695964686"/>
      </p:ext>
    </p:extLst>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FEA709F-2BB7-4845-8773-7B61985F5DB2}"/>
              </a:ext>
            </a:extLst>
          </p:cNvPr>
          <p:cNvSpPr>
            <a:spLocks noGrp="1"/>
          </p:cNvSpPr>
          <p:nvPr>
            <p:ph type="body" sz="quarter" idx="10"/>
          </p:nvPr>
        </p:nvSpPr>
        <p:spPr/>
        <p:txBody>
          <a:bodyPr/>
          <a:lstStyle/>
          <a:p>
            <a:pPr>
              <a:lnSpc>
                <a:spcPct val="100000"/>
              </a:lnSpc>
            </a:pPr>
            <a:r>
              <a:rPr lang="ro-RO" sz="2800" dirty="0"/>
              <a:t>PREAMBUL (PENTRU FORMATOR)</a:t>
            </a:r>
          </a:p>
        </p:txBody>
      </p:sp>
      <p:sp>
        <p:nvSpPr>
          <p:cNvPr id="3" name="Text Placeholder 2">
            <a:extLst>
              <a:ext uri="{FF2B5EF4-FFF2-40B4-BE49-F238E27FC236}">
                <a16:creationId xmlns:a16="http://schemas.microsoft.com/office/drawing/2014/main" id="{778F63C9-1C70-4F4D-9234-7DEE4FC33B21}"/>
              </a:ext>
            </a:extLst>
          </p:cNvPr>
          <p:cNvSpPr>
            <a:spLocks noGrp="1"/>
          </p:cNvSpPr>
          <p:nvPr>
            <p:ph type="body" sz="quarter" idx="11"/>
          </p:nvPr>
        </p:nvSpPr>
        <p:spPr/>
        <p:txBody>
          <a:bodyPr anchor="t"/>
          <a:lstStyle/>
          <a:p>
            <a:pPr>
              <a:lnSpc>
                <a:spcPts val="2400"/>
              </a:lnSpc>
            </a:pPr>
            <a:r>
              <a:rPr lang="ro-RO" sz="1800" dirty="0">
                <a:latin typeface="Helvetica"/>
                <a:cs typeface="Helvetica"/>
              </a:rPr>
              <a:t>În cadrul etapei de educație din implementarea Bunelor Practici NEPSI, NEPSI a elaborat o serie de resurse educaționale.</a:t>
            </a:r>
          </a:p>
          <a:p>
            <a:pPr>
              <a:lnSpc>
                <a:spcPts val="2400"/>
              </a:lnSpc>
            </a:pPr>
            <a:r>
              <a:rPr lang="ro-RO" sz="1800" dirty="0">
                <a:latin typeface="Helvetica"/>
                <a:cs typeface="Helvetica"/>
              </a:rPr>
              <a:t>Fiecare pachet de cursuri PowerPoint vizează o temă relevantă pentru lucrătorii din toate industriile, care folosesc materiale ce conțin cristale de silice. Pachetele oferă informații despre riscurile expunerii la praf, asociate cu tema, precum și despre bunele practici și măsurile existente pentru a le reduce. Scopul cursurilor este să informeze și să educe lucrătorii, pentru a îi ajuta să folosească eficient măsurile de control și să își reducă expunerea la cristale de silice respirabile (RCS) la locul de muncă.</a:t>
            </a:r>
          </a:p>
          <a:p>
            <a:pPr>
              <a:lnSpc>
                <a:spcPts val="2400"/>
              </a:lnSpc>
            </a:pPr>
            <a:r>
              <a:rPr lang="ro-RO" sz="1800" dirty="0">
                <a:latin typeface="Helvetica"/>
                <a:cs typeface="Helvetica"/>
              </a:rPr>
              <a:t>Folosiți șablonul blanc și spațiile prevăzute pentru a adăuga informații suplimentare la acest pachet de cursuri, după cum este necesar.</a:t>
            </a:r>
          </a:p>
        </p:txBody>
      </p:sp>
    </p:spTree>
    <p:extLst>
      <p:ext uri="{BB962C8B-B14F-4D97-AF65-F5344CB8AC3E}">
        <p14:creationId xmlns:p14="http://schemas.microsoft.com/office/powerpoint/2010/main" val="2934335539"/>
      </p:ext>
    </p:extLst>
  </p:cSld>
  <p:clrMapOvr>
    <a:masterClrMapping/>
  </p:clrMapOv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FEA709F-2BB7-4845-8773-7B61985F5DB2}"/>
              </a:ext>
            </a:extLst>
          </p:cNvPr>
          <p:cNvSpPr>
            <a:spLocks noGrp="1"/>
          </p:cNvSpPr>
          <p:nvPr>
            <p:ph type="body" sz="quarter" idx="10"/>
          </p:nvPr>
        </p:nvSpPr>
        <p:spPr/>
        <p:txBody>
          <a:bodyPr/>
          <a:lstStyle/>
          <a:p>
            <a:pPr>
              <a:lnSpc>
                <a:spcPct val="100000"/>
              </a:lnSpc>
            </a:pPr>
            <a:r>
              <a:rPr lang="ro" sz="2800" b="1" i="0" strike="noStrike" cap="none" spc="0" baseline="0">
                <a:solidFill>
                  <a:srgbClr val="F6A317"/>
                </a:solidFill>
                <a:effectLst/>
                <a:latin typeface="Helvetica"/>
                <a:ea typeface="Helvetica"/>
                <a:cs typeface="Helvetica"/>
              </a:rPr>
              <a:t>REȚINEȚI</a:t>
            </a:r>
          </a:p>
        </p:txBody>
      </p:sp>
      <p:sp>
        <p:nvSpPr>
          <p:cNvPr id="7" name="Text Placeholder 2">
            <a:extLst>
              <a:ext uri="{FF2B5EF4-FFF2-40B4-BE49-F238E27FC236}">
                <a16:creationId xmlns:a16="http://schemas.microsoft.com/office/drawing/2014/main" id="{11EB7C82-4052-B846-89A4-42945DBEBA56}"/>
              </a:ext>
            </a:extLst>
          </p:cNvPr>
          <p:cNvSpPr txBox="1">
            <a:spLocks noGrp="1"/>
          </p:cNvSpPr>
          <p:nvPr>
            <p:ph type="body" sz="quarter" idx="11"/>
          </p:nvPr>
        </p:nvSpPr>
        <p:spPr>
          <a:prstGeom prst="rect">
            <a:avLst/>
          </a:prstGeom>
        </p:spPr>
        <p:txBody>
          <a:bodyPr/>
          <a:lstStyle>
            <a:lvl1pPr marL="0" indent="0" algn="l" defTabSz="914400" rtl="0" eaLnBrk="1" latinLnBrk="0" hangingPunct="1">
              <a:lnSpc>
                <a:spcPct val="90000"/>
              </a:lnSpc>
              <a:spcBef>
                <a:spcPts val="1000"/>
              </a:spcBef>
              <a:buFontTx/>
              <a:buNone/>
              <a:defRPr sz="1400" b="0" i="0" kern="1200">
                <a:solidFill>
                  <a:schemeClr val="bg1"/>
                </a:solidFill>
                <a:latin typeface="Helvetica"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ts val="2400"/>
              </a:lnSpc>
            </a:pPr>
            <a:r>
              <a:rPr lang="ro" sz="1800" b="0" i="0" strike="noStrike" cap="none" spc="0" baseline="0">
                <a:solidFill>
                  <a:srgbClr val="000000"/>
                </a:solidFill>
                <a:effectLst/>
                <a:latin typeface="Helvetica"/>
                <a:ea typeface="Helvetica"/>
                <a:cs typeface="Helvetica"/>
              </a:rPr>
              <a:t>Informațiile din acest curs PowerPoint sunt de natură consultativă și au conținut informativ. Ele nu reprezintă un standard sau o reglementare și nu creează noi obligații legale, nici nu modifică obligațiile existente create de legislația și politicile de sănătate.</a:t>
            </a:r>
          </a:p>
        </p:txBody>
      </p:sp>
    </p:spTree>
    <p:extLst>
      <p:ext uri="{BB962C8B-B14F-4D97-AF65-F5344CB8AC3E}">
        <p14:creationId xmlns:p14="http://schemas.microsoft.com/office/powerpoint/2010/main" val="3358073172"/>
      </p:ext>
    </p:extLst>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78393A7-7F64-45CE-B402-5FAFC6475E47}"/>
              </a:ext>
            </a:extLst>
          </p:cNvPr>
          <p:cNvSpPr>
            <a:spLocks noGrp="1"/>
          </p:cNvSpPr>
          <p:nvPr>
            <p:ph type="body" sz="quarter" idx="10"/>
          </p:nvPr>
        </p:nvSpPr>
        <p:spPr/>
        <p:txBody>
          <a:bodyPr/>
          <a:lstStyle/>
          <a:p>
            <a:pPr>
              <a:lnSpc>
                <a:spcPct val="100000"/>
              </a:lnSpc>
            </a:pPr>
            <a:r>
              <a:rPr lang="ro" sz="2800" b="1" i="0" strike="noStrike" cap="none" spc="0" baseline="0">
                <a:solidFill>
                  <a:srgbClr val="F6A317"/>
                </a:solidFill>
                <a:effectLst/>
                <a:latin typeface="Helvetica"/>
                <a:ea typeface="Helvetica"/>
                <a:cs typeface="Helvetica"/>
              </a:rPr>
              <a:t>INTRODUCERE</a:t>
            </a:r>
          </a:p>
        </p:txBody>
      </p:sp>
      <p:sp>
        <p:nvSpPr>
          <p:cNvPr id="3" name="Text Placeholder 2">
            <a:extLst>
              <a:ext uri="{FF2B5EF4-FFF2-40B4-BE49-F238E27FC236}">
                <a16:creationId xmlns:a16="http://schemas.microsoft.com/office/drawing/2014/main" id="{2A7895A4-A370-4F49-96A1-B01D9EBAEF69}"/>
              </a:ext>
            </a:extLst>
          </p:cNvPr>
          <p:cNvSpPr>
            <a:spLocks noGrp="1"/>
          </p:cNvSpPr>
          <p:nvPr>
            <p:ph type="body" sz="quarter" idx="11"/>
          </p:nvPr>
        </p:nvSpPr>
        <p:spPr/>
        <p:txBody>
          <a:bodyPr/>
          <a:lstStyle/>
          <a:p>
            <a:pPr>
              <a:lnSpc>
                <a:spcPts val="2400"/>
              </a:lnSpc>
              <a:spcBef>
                <a:spcPts val="600"/>
              </a:spcBef>
            </a:pPr>
            <a:r>
              <a:rPr lang="ro" sz="1800" b="1" i="0" strike="noStrike" cap="none" spc="0" baseline="0" dirty="0">
                <a:solidFill>
                  <a:srgbClr val="000000"/>
                </a:solidFill>
                <a:effectLst/>
                <a:latin typeface="Helvetica"/>
                <a:ea typeface="Helvetica"/>
                <a:cs typeface="Helvetica"/>
              </a:rPr>
              <a:t>Este o prioritate să învățăm să ne protejăm de pericolele asociate cu munca.</a:t>
            </a:r>
          </a:p>
          <a:p>
            <a:pPr>
              <a:lnSpc>
                <a:spcPts val="2400"/>
              </a:lnSpc>
              <a:spcBef>
                <a:spcPts val="600"/>
              </a:spcBef>
            </a:pPr>
            <a:r>
              <a:rPr lang="ro" sz="1800" b="0" i="0" strike="noStrike" cap="none" spc="0" baseline="0" dirty="0">
                <a:solidFill>
                  <a:srgbClr val="000000"/>
                </a:solidFill>
                <a:effectLst/>
                <a:latin typeface="Helvetica"/>
                <a:ea typeface="Helvetica"/>
                <a:cs typeface="Helvetica"/>
              </a:rPr>
              <a:t>În acest curs PowerPoint veți învăța despre:</a:t>
            </a:r>
          </a:p>
          <a:p>
            <a:pPr marL="285750" indent="-285750">
              <a:lnSpc>
                <a:spcPts val="2400"/>
              </a:lnSpc>
              <a:spcBef>
                <a:spcPts val="600"/>
              </a:spcBef>
              <a:buFont typeface="Arial" panose="020B0604020202020204" pitchFamily="34" charset="0"/>
              <a:buChar char="•"/>
            </a:pPr>
            <a:r>
              <a:rPr lang="ro" sz="1800" b="0" i="0" strike="noStrike" cap="none" spc="0" baseline="0" dirty="0">
                <a:solidFill>
                  <a:srgbClr val="000000"/>
                </a:solidFill>
                <a:effectLst/>
                <a:latin typeface="Helvetica"/>
                <a:ea typeface="Helvetica"/>
                <a:cs typeface="Helvetica"/>
              </a:rPr>
              <a:t>Cum să minimizați expunerea la praf dăunător de cristale de silice respirabile (RCS) atunci când efectuați activități de întreținere, service și reparații</a:t>
            </a:r>
          </a:p>
          <a:p>
            <a:pPr marL="285750" indent="-285750">
              <a:lnSpc>
                <a:spcPts val="2400"/>
              </a:lnSpc>
              <a:spcBef>
                <a:spcPts val="600"/>
              </a:spcBef>
              <a:buFont typeface="Arial" panose="020B0604020202020204" pitchFamily="34" charset="0"/>
              <a:buChar char="•"/>
            </a:pPr>
            <a:r>
              <a:rPr lang="ro" sz="1800" b="0" i="0" strike="noStrike" cap="none" spc="0" baseline="0" dirty="0">
                <a:solidFill>
                  <a:srgbClr val="000000"/>
                </a:solidFill>
                <a:effectLst/>
                <a:latin typeface="Helvetica"/>
                <a:ea typeface="Helvetica"/>
                <a:cs typeface="Helvetica"/>
              </a:rPr>
              <a:t>Alte pericole la locul de muncă</a:t>
            </a:r>
          </a:p>
          <a:p>
            <a:pPr marL="285750" indent="-285750">
              <a:lnSpc>
                <a:spcPts val="2400"/>
              </a:lnSpc>
              <a:spcBef>
                <a:spcPts val="600"/>
              </a:spcBef>
              <a:buFont typeface="Arial" panose="020B0604020202020204" pitchFamily="34" charset="0"/>
              <a:buChar char="•"/>
            </a:pPr>
            <a:r>
              <a:rPr lang="ro" sz="1800" b="0" i="0" strike="noStrike" cap="none" spc="0" baseline="0" dirty="0">
                <a:solidFill>
                  <a:srgbClr val="FF0000"/>
                </a:solidFill>
                <a:effectLst/>
                <a:latin typeface="Helvetica"/>
                <a:ea typeface="Helvetica"/>
                <a:cs typeface="Helvetica"/>
              </a:rPr>
              <a:t>Text de completat pentru formator - dacă ați adăugat un slide personalizat, introduceți o scurtă prezentare a materialului contextual</a:t>
            </a:r>
          </a:p>
          <a:p>
            <a:pPr marL="285750" indent="-285750">
              <a:lnSpc>
                <a:spcPts val="2400"/>
              </a:lnSpc>
              <a:spcBef>
                <a:spcPts val="600"/>
              </a:spcBef>
              <a:buFont typeface="Arial" panose="020B0604020202020204" pitchFamily="34" charset="0"/>
              <a:buChar char="•"/>
            </a:pPr>
            <a:endParaRPr lang="en-US" sz="1800" dirty="0"/>
          </a:p>
        </p:txBody>
      </p:sp>
      <p:pic>
        <p:nvPicPr>
          <p:cNvPr id="1027" name="Picture 3" descr="page1image1800773776">
            <a:extLst>
              <a:ext uri="{FF2B5EF4-FFF2-40B4-BE49-F238E27FC236}">
                <a16:creationId xmlns:a16="http://schemas.microsoft.com/office/drawing/2014/main" id="{F193EC80-B5EB-7840-8854-22197ACED089}"/>
              </a:ext>
            </a:extLst>
          </p:cNvPr>
          <p:cNvPicPr>
            <a:picLocks noChangeAspect="1" noChangeArrowheads="1"/>
          </p:cNvPicPr>
          <p:nvPr/>
        </p:nvPicPr>
        <p:blipFill>
          <a:blip r:embed="rId3">
            <a:extLst>
              <a:ext uri="{28A0092B-C50C-407E-A947-70E740481C1C}">
                <a14:useLocalDpi xmlns:a14="http://schemas.microsoft.com/office/drawing/2010/main"/>
              </a:ext>
            </a:extLst>
          </a:blip>
          <a:stretch>
            <a:fillRect/>
          </a:stretch>
        </p:blipFill>
        <p:spPr bwMode="auto">
          <a:xfrm>
            <a:off x="0" y="0"/>
            <a:ext cx="6858000" cy="25400"/>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Placeholder 7">
            <a:extLst>
              <a:ext uri="{FF2B5EF4-FFF2-40B4-BE49-F238E27FC236}">
                <a16:creationId xmlns:a16="http://schemas.microsoft.com/office/drawing/2014/main" id="{E598D708-AE9F-F74E-B43E-1F73CD50AB5C}"/>
              </a:ext>
            </a:extLst>
          </p:cNvPr>
          <p:cNvPicPr>
            <a:picLocks noGrp="1" noChangeAspect="1"/>
          </p:cNvPicPr>
          <p:nvPr>
            <p:ph type="pic" sz="quarter" idx="12"/>
          </p:nvPr>
        </p:nvPicPr>
        <p:blipFill>
          <a:blip r:embed="rId4"/>
          <a:srcRect l="10796" r="10796"/>
          <a:stretch>
            <a:fillRect/>
          </a:stretch>
        </p:blipFill>
        <p:spPr>
          <a:prstGeom prst="rect">
            <a:avLst/>
          </a:prstGeom>
        </p:spPr>
      </p:pic>
    </p:spTree>
    <p:extLst>
      <p:ext uri="{BB962C8B-B14F-4D97-AF65-F5344CB8AC3E}">
        <p14:creationId xmlns:p14="http://schemas.microsoft.com/office/powerpoint/2010/main" val="1606046626"/>
      </p:ext>
    </p:extLst>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365DD5F-04E6-6D4E-A885-E2746522BBFE}"/>
              </a:ext>
            </a:extLst>
          </p:cNvPr>
          <p:cNvSpPr>
            <a:spLocks noGrp="1"/>
          </p:cNvSpPr>
          <p:nvPr>
            <p:ph type="body" sz="quarter" idx="10"/>
          </p:nvPr>
        </p:nvSpPr>
        <p:spPr>
          <a:xfrm>
            <a:off x="777244" y="1640901"/>
            <a:ext cx="4484341" cy="1043870"/>
          </a:xfrm>
        </p:spPr>
        <p:txBody>
          <a:bodyPr/>
          <a:lstStyle/>
          <a:p>
            <a:pPr>
              <a:lnSpc>
                <a:spcPct val="100000"/>
              </a:lnSpc>
            </a:pPr>
            <a:r>
              <a:rPr lang="ro" sz="2800" b="1" i="0" strike="noStrike" cap="none" spc="0" baseline="0">
                <a:solidFill>
                  <a:srgbClr val="F6A317"/>
                </a:solidFill>
                <a:effectLst/>
                <a:latin typeface="Helvetica"/>
                <a:ea typeface="Helvetica"/>
                <a:cs typeface="Helvetica"/>
              </a:rPr>
              <a:t>TEHNICI DE CONTROLUL PRAFULUI</a:t>
            </a:r>
          </a:p>
        </p:txBody>
      </p:sp>
      <p:sp>
        <p:nvSpPr>
          <p:cNvPr id="3" name="Text Placeholder 2">
            <a:extLst>
              <a:ext uri="{FF2B5EF4-FFF2-40B4-BE49-F238E27FC236}">
                <a16:creationId xmlns:a16="http://schemas.microsoft.com/office/drawing/2014/main" id="{A7CCF503-854B-AB4F-95DE-9FA9D3D5EB19}"/>
              </a:ext>
            </a:extLst>
          </p:cNvPr>
          <p:cNvSpPr>
            <a:spLocks noGrp="1"/>
          </p:cNvSpPr>
          <p:nvPr>
            <p:ph type="body" sz="quarter" idx="11"/>
          </p:nvPr>
        </p:nvSpPr>
        <p:spPr>
          <a:xfrm>
            <a:off x="777243" y="2719864"/>
            <a:ext cx="4594857" cy="3682369"/>
          </a:xfrm>
        </p:spPr>
        <p:txBody>
          <a:bodyPr/>
          <a:lstStyle/>
          <a:p>
            <a:pPr>
              <a:lnSpc>
                <a:spcPts val="2400"/>
              </a:lnSpc>
            </a:pPr>
            <a:r>
              <a:rPr lang="ro" sz="1800" b="0" i="0" strike="noStrike" cap="none" spc="0" baseline="0">
                <a:solidFill>
                  <a:srgbClr val="000000"/>
                </a:solidFill>
                <a:effectLst/>
                <a:latin typeface="Helvetica"/>
                <a:ea typeface="Helvetica"/>
                <a:cs typeface="Helvetica"/>
              </a:rPr>
              <a:t>Activitățile de întreținere, service și reparații sunt susținute de o bună igienă și gospodărire, aceasta reprezentând una dintre cele cinci tehnici principale de control al prafului.</a:t>
            </a:r>
          </a:p>
        </p:txBody>
      </p:sp>
      <p:pic>
        <p:nvPicPr>
          <p:cNvPr id="22" name="Picture 21" descr="A screenshot of a cell phone&#10;&#10;Description automatically generated">
            <a:extLst>
              <a:ext uri="{FF2B5EF4-FFF2-40B4-BE49-F238E27FC236}">
                <a16:creationId xmlns:a16="http://schemas.microsoft.com/office/drawing/2014/main" id="{392BF60B-4F8B-D041-983A-8F7FA03DEA08}"/>
              </a:ext>
            </a:extLst>
          </p:cNvPr>
          <p:cNvPicPr>
            <a:picLocks noChangeAspect="1"/>
          </p:cNvPicPr>
          <p:nvPr/>
        </p:nvPicPr>
        <p:blipFill>
          <a:blip r:embed="rId3"/>
          <a:srcRect l="6858" t="62670" r="77165" b="13177"/>
          <a:stretch>
            <a:fillRect/>
          </a:stretch>
        </p:blipFill>
        <p:spPr>
          <a:xfrm>
            <a:off x="8647437" y="3330000"/>
            <a:ext cx="1073251" cy="1043870"/>
          </a:xfrm>
          <a:prstGeom prst="rect">
            <a:avLst/>
          </a:prstGeom>
        </p:spPr>
      </p:pic>
      <p:pic>
        <p:nvPicPr>
          <p:cNvPr id="23" name="Picture 22" descr="A screenshot of a cell phone&#10;&#10;Description automatically generated">
            <a:extLst>
              <a:ext uri="{FF2B5EF4-FFF2-40B4-BE49-F238E27FC236}">
                <a16:creationId xmlns:a16="http://schemas.microsoft.com/office/drawing/2014/main" id="{36F96ADB-D417-1A4D-A2FA-4797E585D355}"/>
              </a:ext>
            </a:extLst>
          </p:cNvPr>
          <p:cNvPicPr>
            <a:picLocks noChangeAspect="1"/>
          </p:cNvPicPr>
          <p:nvPr/>
        </p:nvPicPr>
        <p:blipFill>
          <a:blip r:embed="rId3"/>
          <a:srcRect l="32512" t="34616" r="51513" b="40760"/>
          <a:stretch>
            <a:fillRect/>
          </a:stretch>
        </p:blipFill>
        <p:spPr>
          <a:xfrm>
            <a:off x="8647438" y="1640901"/>
            <a:ext cx="1073250" cy="1064204"/>
          </a:xfrm>
          <a:prstGeom prst="rect">
            <a:avLst/>
          </a:prstGeom>
        </p:spPr>
      </p:pic>
      <p:pic>
        <p:nvPicPr>
          <p:cNvPr id="24" name="Picture 23" descr="A screenshot of a cell phone&#10;&#10;Description automatically generated">
            <a:extLst>
              <a:ext uri="{FF2B5EF4-FFF2-40B4-BE49-F238E27FC236}">
                <a16:creationId xmlns:a16="http://schemas.microsoft.com/office/drawing/2014/main" id="{2CFEF042-1FE5-674D-8A12-9FB735588EC6}"/>
              </a:ext>
            </a:extLst>
          </p:cNvPr>
          <p:cNvPicPr>
            <a:picLocks noChangeAspect="1"/>
          </p:cNvPicPr>
          <p:nvPr/>
        </p:nvPicPr>
        <p:blipFill>
          <a:blip r:embed="rId3"/>
          <a:srcRect l="7057" t="9146" r="76967" b="66230"/>
          <a:stretch>
            <a:fillRect/>
          </a:stretch>
        </p:blipFill>
        <p:spPr>
          <a:xfrm>
            <a:off x="5365058" y="3330000"/>
            <a:ext cx="1073250" cy="1064204"/>
          </a:xfrm>
          <a:prstGeom prst="rect">
            <a:avLst/>
          </a:prstGeom>
        </p:spPr>
      </p:pic>
      <p:pic>
        <p:nvPicPr>
          <p:cNvPr id="25" name="Picture 24" descr="A screenshot of a cell phone&#10;&#10;Description automatically generated">
            <a:extLst>
              <a:ext uri="{FF2B5EF4-FFF2-40B4-BE49-F238E27FC236}">
                <a16:creationId xmlns:a16="http://schemas.microsoft.com/office/drawing/2014/main" id="{1F07057F-8ABA-4147-A0E5-F9030C0DD712}"/>
              </a:ext>
            </a:extLst>
          </p:cNvPr>
          <p:cNvPicPr>
            <a:picLocks noChangeAspect="1"/>
          </p:cNvPicPr>
          <p:nvPr/>
        </p:nvPicPr>
        <p:blipFill>
          <a:blip r:embed="rId3">
            <a:alphaModFix/>
          </a:blip>
          <a:srcRect l="57729" t="62602" r="26295" b="13245"/>
          <a:stretch>
            <a:fillRect/>
          </a:stretch>
        </p:blipFill>
        <p:spPr>
          <a:xfrm>
            <a:off x="5383925" y="1679231"/>
            <a:ext cx="1073250" cy="1043870"/>
          </a:xfrm>
          <a:prstGeom prst="rect">
            <a:avLst/>
          </a:prstGeom>
        </p:spPr>
      </p:pic>
      <p:pic>
        <p:nvPicPr>
          <p:cNvPr id="26" name="Picture 25" descr="A screenshot of a cell phone&#10;&#10;Description automatically generated">
            <a:extLst>
              <a:ext uri="{FF2B5EF4-FFF2-40B4-BE49-F238E27FC236}">
                <a16:creationId xmlns:a16="http://schemas.microsoft.com/office/drawing/2014/main" id="{68EF1F2E-C6A3-7045-AC38-2F66C12102E6}"/>
              </a:ext>
            </a:extLst>
          </p:cNvPr>
          <p:cNvPicPr>
            <a:picLocks noChangeAspect="1"/>
          </p:cNvPicPr>
          <p:nvPr/>
        </p:nvPicPr>
        <p:blipFill>
          <a:blip r:embed="rId3"/>
          <a:srcRect l="58184" t="9878" r="26749" b="66739"/>
          <a:stretch>
            <a:fillRect/>
          </a:stretch>
        </p:blipFill>
        <p:spPr>
          <a:xfrm>
            <a:off x="5395588" y="4852473"/>
            <a:ext cx="1012189" cy="1010607"/>
          </a:xfrm>
          <a:prstGeom prst="rect">
            <a:avLst/>
          </a:prstGeom>
        </p:spPr>
      </p:pic>
      <p:sp>
        <p:nvSpPr>
          <p:cNvPr id="27" name="TextBox 26">
            <a:extLst>
              <a:ext uri="{FF2B5EF4-FFF2-40B4-BE49-F238E27FC236}">
                <a16:creationId xmlns:a16="http://schemas.microsoft.com/office/drawing/2014/main" id="{CC5133B2-26CC-B948-914C-17AADA88EE2C}"/>
              </a:ext>
            </a:extLst>
          </p:cNvPr>
          <p:cNvSpPr txBox="1"/>
          <p:nvPr/>
        </p:nvSpPr>
        <p:spPr>
          <a:xfrm>
            <a:off x="6579514" y="1702138"/>
            <a:ext cx="2134063" cy="1823002"/>
          </a:xfrm>
          <a:prstGeom prst="rect">
            <a:avLst/>
          </a:prstGeom>
          <a:noFill/>
        </p:spPr>
        <p:txBody>
          <a:bodyPr wrap="square" rtlCol="0">
            <a:spAutoFit/>
          </a:bodyPr>
          <a:lstStyle/>
          <a:p>
            <a:pPr>
              <a:spcAft>
                <a:spcPts val="300"/>
              </a:spcAft>
            </a:pPr>
            <a:r>
              <a:rPr lang="ro" sz="1050" b="1" i="0" strike="noStrike" cap="none" spc="50" baseline="0">
                <a:solidFill>
                  <a:srgbClr val="EF9A2E"/>
                </a:solidFill>
                <a:effectLst/>
                <a:latin typeface="Futura Medium"/>
                <a:ea typeface="Futura Medium"/>
                <a:cs typeface="Futura Medium"/>
              </a:rPr>
              <a:t>BUNĂ IGIENĂ / GOSPODĂRIRE</a:t>
            </a:r>
          </a:p>
          <a:p>
            <a:r>
              <a:rPr lang="ro" sz="1200" b="0" i="0" strike="noStrike" cap="none" spc="0" baseline="0">
                <a:solidFill>
                  <a:srgbClr val="000000"/>
                </a:solidFill>
                <a:effectLst/>
                <a:latin typeface="Calibri"/>
                <a:ea typeface="Calibri"/>
                <a:cs typeface="Calibri"/>
              </a:rPr>
              <a:t>Spălarea hainelor de lucru și aspirarea prafului produs în cursul proceselor împiedică acumularea prafului în timp - un spațiu de lucru curat este un spațiu sigur</a:t>
            </a:r>
          </a:p>
          <a:p>
            <a:endParaRPr lang="en-US"/>
          </a:p>
        </p:txBody>
      </p:sp>
      <p:sp>
        <p:nvSpPr>
          <p:cNvPr id="28" name="TextBox 27">
            <a:extLst>
              <a:ext uri="{FF2B5EF4-FFF2-40B4-BE49-F238E27FC236}">
                <a16:creationId xmlns:a16="http://schemas.microsoft.com/office/drawing/2014/main" id="{D4C963E3-A9CF-9543-B08F-381C8F95D59A}"/>
              </a:ext>
            </a:extLst>
          </p:cNvPr>
          <p:cNvSpPr txBox="1"/>
          <p:nvPr/>
        </p:nvSpPr>
        <p:spPr>
          <a:xfrm>
            <a:off x="6579514" y="3330000"/>
            <a:ext cx="2134063" cy="1334834"/>
          </a:xfrm>
          <a:prstGeom prst="rect">
            <a:avLst/>
          </a:prstGeom>
          <a:noFill/>
        </p:spPr>
        <p:txBody>
          <a:bodyPr wrap="square" rtlCol="0">
            <a:spAutoFit/>
          </a:bodyPr>
          <a:lstStyle/>
          <a:p>
            <a:pPr>
              <a:spcAft>
                <a:spcPts val="300"/>
              </a:spcAft>
            </a:pPr>
            <a:r>
              <a:rPr lang="ro" sz="1050" b="1" i="0" strike="noStrike" cap="none" spc="50" baseline="0">
                <a:solidFill>
                  <a:srgbClr val="EF9A2E"/>
                </a:solidFill>
                <a:effectLst/>
                <a:latin typeface="Futura Medium"/>
                <a:ea typeface="Futura Medium"/>
                <a:cs typeface="Futura Medium"/>
              </a:rPr>
              <a:t>SPAȚIU ÎNCHIS</a:t>
            </a:r>
          </a:p>
          <a:p>
            <a:pPr>
              <a:spcAft>
                <a:spcPts val="300"/>
              </a:spcAft>
            </a:pPr>
            <a:r>
              <a:rPr lang="ro" sz="1200" b="0" i="0" strike="noStrike" cap="none" spc="0" baseline="0">
                <a:solidFill>
                  <a:srgbClr val="000000"/>
                </a:solidFill>
                <a:effectLst/>
                <a:latin typeface="Calibri"/>
                <a:ea typeface="Calibri"/>
                <a:cs typeface="Calibri"/>
              </a:rPr>
              <a:t>Desfășurarea proceselor care produc RCS într-un mediu închis împiedică expunerea la praf la sursă</a:t>
            </a:r>
          </a:p>
          <a:p>
            <a:pPr>
              <a:spcAft>
                <a:spcPts val="300"/>
              </a:spcAft>
            </a:pPr>
            <a:endParaRPr lang="en-US"/>
          </a:p>
        </p:txBody>
      </p:sp>
      <p:sp>
        <p:nvSpPr>
          <p:cNvPr id="29" name="TextBox 28">
            <a:extLst>
              <a:ext uri="{FF2B5EF4-FFF2-40B4-BE49-F238E27FC236}">
                <a16:creationId xmlns:a16="http://schemas.microsoft.com/office/drawing/2014/main" id="{9B6CC14D-78F9-7A4D-ABC3-60AA33C7D016}"/>
              </a:ext>
            </a:extLst>
          </p:cNvPr>
          <p:cNvSpPr txBox="1"/>
          <p:nvPr/>
        </p:nvSpPr>
        <p:spPr>
          <a:xfrm>
            <a:off x="6579515" y="4852474"/>
            <a:ext cx="2134063" cy="1151771"/>
          </a:xfrm>
          <a:prstGeom prst="rect">
            <a:avLst/>
          </a:prstGeom>
          <a:noFill/>
        </p:spPr>
        <p:txBody>
          <a:bodyPr wrap="square" rtlCol="0">
            <a:spAutoFit/>
          </a:bodyPr>
          <a:lstStyle/>
          <a:p>
            <a:pPr>
              <a:spcAft>
                <a:spcPts val="300"/>
              </a:spcAft>
            </a:pPr>
            <a:r>
              <a:rPr lang="ro" sz="1050" b="1" i="0" strike="noStrike" cap="none" spc="50" baseline="0">
                <a:solidFill>
                  <a:srgbClr val="EF9A2E"/>
                </a:solidFill>
                <a:effectLst/>
                <a:latin typeface="Futura Medium"/>
                <a:ea typeface="Futura Medium"/>
                <a:cs typeface="Futura Medium"/>
              </a:rPr>
              <a:t>EXTRACȚIA / VENTILAȚIA</a:t>
            </a:r>
          </a:p>
          <a:p>
            <a:pPr>
              <a:spcAft>
                <a:spcPts val="300"/>
              </a:spcAft>
            </a:pPr>
            <a:r>
              <a:rPr lang="ro" sz="1200" b="0" i="0" strike="noStrike" cap="none" spc="0" baseline="0">
                <a:solidFill>
                  <a:srgbClr val="000000"/>
                </a:solidFill>
                <a:effectLst/>
                <a:latin typeface="Calibri"/>
                <a:ea typeface="Calibri"/>
                <a:cs typeface="Calibri"/>
              </a:rPr>
              <a:t>Captarea RCS la sursă, înainte de a fi expuși la ele și înlocuirea aerului contaminat cu aer curat.</a:t>
            </a:r>
          </a:p>
          <a:p>
            <a:endParaRPr lang="en-US"/>
          </a:p>
        </p:txBody>
      </p:sp>
      <p:sp>
        <p:nvSpPr>
          <p:cNvPr id="30" name="TextBox 29">
            <a:extLst>
              <a:ext uri="{FF2B5EF4-FFF2-40B4-BE49-F238E27FC236}">
                <a16:creationId xmlns:a16="http://schemas.microsoft.com/office/drawing/2014/main" id="{AF9784E2-9AB4-1249-B272-3DE93AC59001}"/>
              </a:ext>
            </a:extLst>
          </p:cNvPr>
          <p:cNvSpPr txBox="1"/>
          <p:nvPr/>
        </p:nvSpPr>
        <p:spPr>
          <a:xfrm>
            <a:off x="9787266" y="3330000"/>
            <a:ext cx="2134062" cy="2006065"/>
          </a:xfrm>
          <a:prstGeom prst="rect">
            <a:avLst/>
          </a:prstGeom>
          <a:noFill/>
        </p:spPr>
        <p:txBody>
          <a:bodyPr wrap="square" rtlCol="0">
            <a:spAutoFit/>
          </a:bodyPr>
          <a:lstStyle/>
          <a:p>
            <a:pPr>
              <a:spcAft>
                <a:spcPts val="300"/>
              </a:spcAft>
            </a:pPr>
            <a:r>
              <a:rPr lang="ro" sz="1050" b="1" i="0" strike="noStrike" cap="none" spc="50" baseline="0" dirty="0">
                <a:solidFill>
                  <a:srgbClr val="EF9A2E"/>
                </a:solidFill>
                <a:effectLst/>
                <a:latin typeface="Futura Medium"/>
                <a:ea typeface="Futura Medium"/>
                <a:cs typeface="Futura Medium"/>
              </a:rPr>
              <a:t>ECHIPAMENT DE PROTECȚIE</a:t>
            </a:r>
          </a:p>
          <a:p>
            <a:r>
              <a:rPr lang="ro" sz="1200" b="0" i="0" strike="noStrike" cap="none" spc="0" baseline="0" dirty="0">
                <a:solidFill>
                  <a:srgbClr val="000000"/>
                </a:solidFill>
                <a:effectLst/>
                <a:latin typeface="Calibri"/>
                <a:ea typeface="Calibri"/>
                <a:cs typeface="Calibri"/>
              </a:rPr>
              <a:t>Echipamentele personale de protecție (de ex. măști faciale) protejează lucrătorii de praf atunci când toate celelalte măsuri de control sunt insuficiente pentru a controla riscul de expunere</a:t>
            </a:r>
          </a:p>
          <a:p>
            <a:endParaRPr lang="en-US" dirty="0"/>
          </a:p>
        </p:txBody>
      </p:sp>
      <p:sp>
        <p:nvSpPr>
          <p:cNvPr id="31" name="TextBox 30">
            <a:extLst>
              <a:ext uri="{FF2B5EF4-FFF2-40B4-BE49-F238E27FC236}">
                <a16:creationId xmlns:a16="http://schemas.microsoft.com/office/drawing/2014/main" id="{EF2AB30E-081B-2948-B263-EE0008671187}"/>
              </a:ext>
            </a:extLst>
          </p:cNvPr>
          <p:cNvSpPr txBox="1"/>
          <p:nvPr/>
        </p:nvSpPr>
        <p:spPr>
          <a:xfrm>
            <a:off x="9787266" y="1679231"/>
            <a:ext cx="2134062" cy="1334833"/>
          </a:xfrm>
          <a:prstGeom prst="rect">
            <a:avLst/>
          </a:prstGeom>
          <a:noFill/>
        </p:spPr>
        <p:txBody>
          <a:bodyPr wrap="square" rtlCol="0">
            <a:spAutoFit/>
          </a:bodyPr>
          <a:lstStyle/>
          <a:p>
            <a:pPr>
              <a:spcAft>
                <a:spcPts val="300"/>
              </a:spcAft>
            </a:pPr>
            <a:r>
              <a:rPr lang="ro" sz="1050" b="1" i="0" strike="noStrike" cap="none" spc="50" baseline="0">
                <a:solidFill>
                  <a:srgbClr val="EF9A2E"/>
                </a:solidFill>
                <a:effectLst/>
                <a:latin typeface="Futura Medium"/>
                <a:ea typeface="Futura Medium"/>
                <a:cs typeface="Futura Medium"/>
              </a:rPr>
              <a:t>APA</a:t>
            </a:r>
          </a:p>
          <a:p>
            <a:pPr>
              <a:spcAft>
                <a:spcPts val="300"/>
              </a:spcAft>
            </a:pPr>
            <a:r>
              <a:rPr lang="ro" sz="1200" b="0" i="0" strike="noStrike" cap="none" spc="0" baseline="0">
                <a:solidFill>
                  <a:srgbClr val="000000"/>
                </a:solidFill>
                <a:effectLst/>
                <a:latin typeface="Calibri"/>
                <a:ea typeface="Calibri"/>
                <a:cs typeface="Calibri"/>
              </a:rPr>
              <a:t>Menținerea umezelii în procese împiedică ridicarea prafului în aer, particulele fiind captate cu apă</a:t>
            </a:r>
          </a:p>
          <a:p>
            <a:pPr>
              <a:spcAft>
                <a:spcPts val="300"/>
              </a:spcAft>
            </a:pPr>
            <a:endParaRPr lang="en-US"/>
          </a:p>
        </p:txBody>
      </p:sp>
    </p:spTree>
    <p:extLst>
      <p:ext uri="{BB962C8B-B14F-4D97-AF65-F5344CB8AC3E}">
        <p14:creationId xmlns:p14="http://schemas.microsoft.com/office/powerpoint/2010/main" val="232212885"/>
      </p:ext>
    </p:extLst>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78393A7-7F64-45CE-B402-5FAFC6475E47}"/>
              </a:ext>
            </a:extLst>
          </p:cNvPr>
          <p:cNvSpPr>
            <a:spLocks noGrp="1"/>
          </p:cNvSpPr>
          <p:nvPr>
            <p:ph type="body" sz="quarter" idx="10"/>
          </p:nvPr>
        </p:nvSpPr>
        <p:spPr>
          <a:xfrm>
            <a:off x="777245" y="1616076"/>
            <a:ext cx="5453623" cy="850900"/>
          </a:xfrm>
        </p:spPr>
        <p:txBody>
          <a:bodyPr/>
          <a:lstStyle/>
          <a:p>
            <a:pPr>
              <a:lnSpc>
                <a:spcPct val="100000"/>
              </a:lnSpc>
            </a:pPr>
            <a:r>
              <a:rPr lang="ro" sz="2800" b="1" i="0" strike="noStrike" cap="none" spc="0" baseline="0">
                <a:solidFill>
                  <a:srgbClr val="F6A317"/>
                </a:solidFill>
                <a:effectLst/>
                <a:latin typeface="Helvetica"/>
                <a:ea typeface="Helvetica"/>
                <a:cs typeface="Helvetica"/>
              </a:rPr>
              <a:t>RISCURILE CREATE DE ACEASTĂ ACTIVITATE</a:t>
            </a:r>
          </a:p>
        </p:txBody>
      </p:sp>
      <p:sp>
        <p:nvSpPr>
          <p:cNvPr id="3" name="Text Placeholder 2">
            <a:extLst>
              <a:ext uri="{FF2B5EF4-FFF2-40B4-BE49-F238E27FC236}">
                <a16:creationId xmlns:a16="http://schemas.microsoft.com/office/drawing/2014/main" id="{2A7895A4-A370-4F49-96A1-B01D9EBAEF69}"/>
              </a:ext>
            </a:extLst>
          </p:cNvPr>
          <p:cNvSpPr>
            <a:spLocks noGrp="1"/>
          </p:cNvSpPr>
          <p:nvPr>
            <p:ph type="body" sz="quarter" idx="11"/>
          </p:nvPr>
        </p:nvSpPr>
        <p:spPr>
          <a:xfrm>
            <a:off x="777243" y="2677432"/>
            <a:ext cx="5910427" cy="2938988"/>
          </a:xfrm>
        </p:spPr>
        <p:txBody>
          <a:bodyPr anchor="t"/>
          <a:lstStyle/>
          <a:p>
            <a:pPr marL="342900" indent="-342900">
              <a:lnSpc>
                <a:spcPts val="2400"/>
              </a:lnSpc>
              <a:buFont typeface="Arial" panose="020B0604020202020204" pitchFamily="34" charset="0"/>
              <a:buChar char="•"/>
            </a:pPr>
            <a:r>
              <a:rPr lang="ro" sz="1800" b="0" i="0" strike="noStrike" cap="none" spc="0" baseline="0" dirty="0">
                <a:solidFill>
                  <a:srgbClr val="000000"/>
                </a:solidFill>
                <a:effectLst/>
                <a:latin typeface="Helvetica"/>
                <a:ea typeface="Helvetica"/>
                <a:cs typeface="Helvetica"/>
              </a:rPr>
              <a:t>Această activitate poate genera foarte mult praf</a:t>
            </a:r>
          </a:p>
          <a:p>
            <a:pPr marL="342900" indent="-342900">
              <a:lnSpc>
                <a:spcPts val="2400"/>
              </a:lnSpc>
              <a:buFont typeface="Arial" panose="020B0604020202020204" pitchFamily="34" charset="0"/>
              <a:buChar char="•"/>
            </a:pPr>
            <a:r>
              <a:rPr lang="ro" sz="1800" b="0" i="0" strike="noStrike" cap="none" spc="0" baseline="0" dirty="0">
                <a:solidFill>
                  <a:srgbClr val="000000"/>
                </a:solidFill>
                <a:effectLst/>
                <a:latin typeface="Helvetica"/>
                <a:ea typeface="Helvetica"/>
                <a:cs typeface="Helvetica"/>
              </a:rPr>
              <a:t>Expunerea îndelungată la niveluri ridicate de RCS poate cauza boli pulmonare care creează dizabilitate</a:t>
            </a:r>
          </a:p>
          <a:p>
            <a:pPr>
              <a:lnSpc>
                <a:spcPts val="2400"/>
              </a:lnSpc>
            </a:pPr>
            <a:r>
              <a:rPr lang="ro" sz="1800" b="0" i="0" strike="noStrike" cap="none" spc="0" baseline="0" dirty="0">
                <a:solidFill>
                  <a:srgbClr val="000000"/>
                </a:solidFill>
                <a:effectLst/>
                <a:latin typeface="Helvetica"/>
                <a:ea typeface="Helvetica"/>
                <a:cs typeface="Helvetica"/>
              </a:rPr>
              <a:t>Este important să ne protejăm în fiecare zi de expunerea la acest praf ridicat în aer. </a:t>
            </a:r>
          </a:p>
          <a:p>
            <a:pPr>
              <a:lnSpc>
                <a:spcPts val="2400"/>
              </a:lnSpc>
            </a:pPr>
            <a:r>
              <a:rPr lang="ro" sz="1800" b="0" i="0" strike="noStrike" cap="none" spc="0" baseline="0" dirty="0">
                <a:solidFill>
                  <a:srgbClr val="000000"/>
                </a:solidFill>
                <a:effectLst/>
                <a:latin typeface="Helvetica"/>
                <a:ea typeface="Helvetica"/>
                <a:cs typeface="Helvetica"/>
              </a:rPr>
              <a:t>Urmând bune practici astăzi, ne protejăm sănătatea în viitor.</a:t>
            </a:r>
          </a:p>
          <a:p>
            <a:pPr>
              <a:lnSpc>
                <a:spcPts val="2400"/>
              </a:lnSpc>
            </a:pPr>
            <a:r>
              <a:rPr lang="ro" sz="1800" b="0" i="0" strike="noStrike" cap="none" spc="0" baseline="0" dirty="0">
                <a:solidFill>
                  <a:srgbClr val="000000"/>
                </a:solidFill>
                <a:effectLst/>
                <a:latin typeface="Helvetica"/>
                <a:ea typeface="Helvetica"/>
                <a:cs typeface="Helvetica"/>
              </a:rPr>
              <a:t>Cum vă veți petrece anii de pensie?</a:t>
            </a:r>
          </a:p>
        </p:txBody>
      </p:sp>
      <p:pic>
        <p:nvPicPr>
          <p:cNvPr id="7" name="Picture Placeholder 6" descr="A picture containing a sick person in bed.">
            <a:extLst>
              <a:ext uri="{FF2B5EF4-FFF2-40B4-BE49-F238E27FC236}">
                <a16:creationId xmlns:a16="http://schemas.microsoft.com/office/drawing/2014/main" id="{A754756E-DF66-1845-AC99-E6DF716A9054}"/>
              </a:ext>
            </a:extLst>
          </p:cNvPr>
          <p:cNvPicPr>
            <a:picLocks noChangeAspect="1"/>
          </p:cNvPicPr>
          <p:nvPr/>
        </p:nvPicPr>
        <p:blipFill>
          <a:blip r:embed="rId3" cstate="print">
            <a:extLst>
              <a:ext uri="{28A0092B-C50C-407E-A947-70E740481C1C}">
                <a14:useLocalDpi xmlns:a14="http://schemas.microsoft.com/office/drawing/2010/main"/>
              </a:ext>
            </a:extLst>
          </a:blip>
          <a:srcRect l="8011" t="31627" r="13491" b="1053"/>
          <a:stretch>
            <a:fillRect/>
          </a:stretch>
        </p:blipFill>
        <p:spPr>
          <a:xfrm>
            <a:off x="7252479" y="1742972"/>
            <a:ext cx="3548990" cy="2029091"/>
          </a:xfrm>
          <a:prstGeom prst="rect">
            <a:avLst/>
          </a:prstGeom>
        </p:spPr>
      </p:pic>
      <p:pic>
        <p:nvPicPr>
          <p:cNvPr id="8" name="Picture 7" descr="An old man riding a wave on a surfboard in the ocean.">
            <a:extLst>
              <a:ext uri="{FF2B5EF4-FFF2-40B4-BE49-F238E27FC236}">
                <a16:creationId xmlns:a16="http://schemas.microsoft.com/office/drawing/2014/main" id="{229E5784-BF93-2C48-9EF5-254842ADC57E}"/>
              </a:ext>
            </a:extLst>
          </p:cNvPr>
          <p:cNvPicPr>
            <a:picLocks noChangeAspect="1"/>
          </p:cNvPicPr>
          <p:nvPr/>
        </p:nvPicPr>
        <p:blipFill>
          <a:blip r:embed="rId4" cstate="print">
            <a:extLst>
              <a:ext uri="{28A0092B-C50C-407E-A947-70E740481C1C}">
                <a14:useLocalDpi xmlns:a14="http://schemas.microsoft.com/office/drawing/2010/main"/>
              </a:ext>
            </a:extLst>
          </a:blip>
          <a:srcRect l="30771" t="34278" r="13784" b="18172"/>
          <a:stretch>
            <a:fillRect/>
          </a:stretch>
        </p:blipFill>
        <p:spPr>
          <a:xfrm>
            <a:off x="7255341" y="3976608"/>
            <a:ext cx="3606232" cy="2061818"/>
          </a:xfrm>
          <a:prstGeom prst="rect">
            <a:avLst/>
          </a:prstGeom>
        </p:spPr>
      </p:pic>
    </p:spTree>
    <p:extLst>
      <p:ext uri="{BB962C8B-B14F-4D97-AF65-F5344CB8AC3E}">
        <p14:creationId xmlns:p14="http://schemas.microsoft.com/office/powerpoint/2010/main" val="1277173191"/>
      </p:ext>
    </p:extLst>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78393A7-7F64-45CE-B402-5FAFC6475E47}"/>
              </a:ext>
            </a:extLst>
          </p:cNvPr>
          <p:cNvSpPr>
            <a:spLocks noGrp="1"/>
          </p:cNvSpPr>
          <p:nvPr>
            <p:ph type="body" sz="quarter" idx="10"/>
          </p:nvPr>
        </p:nvSpPr>
        <p:spPr/>
        <p:txBody>
          <a:bodyPr/>
          <a:lstStyle/>
          <a:p>
            <a:pPr>
              <a:lnSpc>
                <a:spcPct val="100000"/>
              </a:lnSpc>
            </a:pPr>
            <a:r>
              <a:rPr lang="ro" sz="2800" b="1" i="0" strike="noStrike" cap="none" spc="0" baseline="0">
                <a:solidFill>
                  <a:srgbClr val="F6A317"/>
                </a:solidFill>
                <a:effectLst/>
                <a:latin typeface="Helvetica"/>
                <a:ea typeface="Helvetica"/>
                <a:cs typeface="Helvetica"/>
              </a:rPr>
              <a:t>TIPURI DE ÎNTREȚINERE, SERVICE ȘI REPARAȚII</a:t>
            </a:r>
          </a:p>
        </p:txBody>
      </p:sp>
      <p:sp>
        <p:nvSpPr>
          <p:cNvPr id="3" name="Text Placeholder 2">
            <a:extLst>
              <a:ext uri="{FF2B5EF4-FFF2-40B4-BE49-F238E27FC236}">
                <a16:creationId xmlns:a16="http://schemas.microsoft.com/office/drawing/2014/main" id="{2A7895A4-A370-4F49-96A1-B01D9EBAEF69}"/>
              </a:ext>
            </a:extLst>
          </p:cNvPr>
          <p:cNvSpPr>
            <a:spLocks noGrp="1"/>
          </p:cNvSpPr>
          <p:nvPr>
            <p:ph type="body" sz="quarter" idx="11"/>
          </p:nvPr>
        </p:nvSpPr>
        <p:spPr>
          <a:xfrm>
            <a:off x="777243" y="2808288"/>
            <a:ext cx="5453624" cy="3236757"/>
          </a:xfrm>
        </p:spPr>
        <p:txBody>
          <a:bodyPr/>
          <a:lstStyle/>
          <a:p>
            <a:pPr marL="285750" indent="-285750">
              <a:lnSpc>
                <a:spcPts val="2400"/>
              </a:lnSpc>
              <a:buFont typeface="Arial" panose="020B0604020202020204" pitchFamily="34" charset="0"/>
              <a:buChar char="•"/>
            </a:pPr>
            <a:r>
              <a:rPr lang="ro" sz="1800" b="0" i="0" strike="noStrike" cap="none" spc="0" baseline="0">
                <a:solidFill>
                  <a:srgbClr val="000000"/>
                </a:solidFill>
                <a:effectLst/>
                <a:latin typeface="Helvetica"/>
                <a:ea typeface="Helvetica"/>
                <a:cs typeface="Helvetica"/>
              </a:rPr>
              <a:t>Întreținere / service / reparații preventive zilnice programate</a:t>
            </a:r>
          </a:p>
          <a:p>
            <a:pPr marL="285750" indent="-285750">
              <a:lnSpc>
                <a:spcPts val="2400"/>
              </a:lnSpc>
              <a:buFont typeface="Arial" panose="020B0604020202020204" pitchFamily="34" charset="0"/>
              <a:buChar char="•"/>
            </a:pPr>
            <a:r>
              <a:rPr lang="ro" sz="1800" b="0" i="0" strike="noStrike" cap="none" spc="0" baseline="0">
                <a:solidFill>
                  <a:srgbClr val="000000"/>
                </a:solidFill>
                <a:effectLst/>
                <a:latin typeface="Helvetica"/>
                <a:ea typeface="Helvetica"/>
                <a:cs typeface="Helvetica"/>
              </a:rPr>
              <a:t>Întreținere / service / reparații preventive de rutină programate</a:t>
            </a:r>
          </a:p>
          <a:p>
            <a:pPr marL="285750" indent="-285750">
              <a:lnSpc>
                <a:spcPts val="2400"/>
              </a:lnSpc>
              <a:buFont typeface="Arial" panose="020B0604020202020204" pitchFamily="34" charset="0"/>
              <a:buChar char="•"/>
            </a:pPr>
            <a:r>
              <a:rPr lang="ro" sz="1800" b="0" i="0" strike="noStrike" cap="none" spc="0" baseline="0">
                <a:solidFill>
                  <a:srgbClr val="000000"/>
                </a:solidFill>
                <a:effectLst/>
                <a:latin typeface="Helvetica"/>
                <a:ea typeface="Helvetica"/>
                <a:cs typeface="Helvetica"/>
              </a:rPr>
              <a:t>Defecțiuni și urgențe</a:t>
            </a:r>
          </a:p>
          <a:p>
            <a:pPr>
              <a:lnSpc>
                <a:spcPts val="2400"/>
              </a:lnSpc>
            </a:pPr>
            <a:endParaRPr lang="en-US" sz="1800">
              <a:solidFill>
                <a:schemeClr val="bg1">
                  <a:lumMod val="65000"/>
                </a:schemeClr>
              </a:solidFill>
            </a:endParaRPr>
          </a:p>
          <a:p>
            <a:pPr>
              <a:lnSpc>
                <a:spcPts val="2400"/>
              </a:lnSpc>
            </a:pPr>
            <a:r>
              <a:rPr lang="ro" sz="1800" b="0" i="0" strike="noStrike" cap="none" spc="0" baseline="0">
                <a:solidFill>
                  <a:srgbClr val="A6A6A6"/>
                </a:solidFill>
                <a:effectLst/>
                <a:latin typeface="Helvetica"/>
                <a:ea typeface="Helvetica"/>
                <a:cs typeface="Helvetica"/>
              </a:rPr>
              <a:t>    (Lista nu este exhaustivă)</a:t>
            </a:r>
          </a:p>
          <a:p>
            <a:pPr>
              <a:lnSpc>
                <a:spcPts val="2400"/>
              </a:lnSpc>
            </a:pPr>
            <a:endParaRPr lang="en-US" sz="1800"/>
          </a:p>
        </p:txBody>
      </p:sp>
      <p:pic>
        <p:nvPicPr>
          <p:cNvPr id="1027" name="Picture 3" descr="page1image1800773776">
            <a:extLst>
              <a:ext uri="{FF2B5EF4-FFF2-40B4-BE49-F238E27FC236}">
                <a16:creationId xmlns:a16="http://schemas.microsoft.com/office/drawing/2014/main" id="{F193EC80-B5EB-7840-8854-22197ACED089}"/>
              </a:ext>
            </a:extLst>
          </p:cNvPr>
          <p:cNvPicPr>
            <a:picLocks noChangeAspect="1" noChangeArrowheads="1"/>
          </p:cNvPicPr>
          <p:nvPr/>
        </p:nvPicPr>
        <p:blipFill>
          <a:blip r:embed="rId3">
            <a:extLst>
              <a:ext uri="{28A0092B-C50C-407E-A947-70E740481C1C}">
                <a14:useLocalDpi xmlns:a14="http://schemas.microsoft.com/office/drawing/2010/main"/>
              </a:ext>
            </a:extLst>
          </a:blip>
          <a:stretch>
            <a:fillRect/>
          </a:stretch>
        </p:blipFill>
        <p:spPr bwMode="auto">
          <a:xfrm>
            <a:off x="0" y="0"/>
            <a:ext cx="6858000" cy="25400"/>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Placeholder 5">
            <a:extLst>
              <a:ext uri="{FF2B5EF4-FFF2-40B4-BE49-F238E27FC236}">
                <a16:creationId xmlns:a16="http://schemas.microsoft.com/office/drawing/2014/main" id="{3E211259-1BED-6143-BCD2-AD222D26CAE0}"/>
              </a:ext>
            </a:extLst>
          </p:cNvPr>
          <p:cNvPicPr>
            <a:picLocks noGrp="1" noChangeAspect="1"/>
          </p:cNvPicPr>
          <p:nvPr>
            <p:ph type="pic" sz="quarter" idx="12"/>
          </p:nvPr>
        </p:nvPicPr>
        <p:blipFill>
          <a:blip r:embed="rId4" cstate="print">
            <a:extLst>
              <a:ext uri="{28A0092B-C50C-407E-A947-70E740481C1C}">
                <a14:useLocalDpi xmlns:a14="http://schemas.microsoft.com/office/drawing/2010/main"/>
              </a:ext>
            </a:extLst>
          </a:blip>
          <a:srcRect l="22467" t="-738" r="-12" b="738"/>
          <a:stretch>
            <a:fillRect/>
          </a:stretch>
        </p:blipFill>
        <p:spPr>
          <a:xfrm>
            <a:off x="6592888" y="1608138"/>
            <a:ext cx="5224462" cy="4437062"/>
          </a:xfrm>
          <a:prstGeom prst="rect">
            <a:avLst/>
          </a:prstGeom>
        </p:spPr>
      </p:pic>
    </p:spTree>
    <p:extLst>
      <p:ext uri="{BB962C8B-B14F-4D97-AF65-F5344CB8AC3E}">
        <p14:creationId xmlns:p14="http://schemas.microsoft.com/office/powerpoint/2010/main" val="1653469592"/>
      </p:ext>
    </p:extLst>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78393A7-7F64-45CE-B402-5FAFC6475E47}"/>
              </a:ext>
            </a:extLst>
          </p:cNvPr>
          <p:cNvSpPr>
            <a:spLocks noGrp="1"/>
          </p:cNvSpPr>
          <p:nvPr>
            <p:ph type="body" sz="quarter" idx="10"/>
          </p:nvPr>
        </p:nvSpPr>
        <p:spPr>
          <a:xfrm>
            <a:off x="777244" y="1640901"/>
            <a:ext cx="5936072" cy="850900"/>
          </a:xfrm>
        </p:spPr>
        <p:txBody>
          <a:bodyPr/>
          <a:lstStyle/>
          <a:p>
            <a:pPr>
              <a:lnSpc>
                <a:spcPct val="100000"/>
              </a:lnSpc>
            </a:pPr>
            <a:r>
              <a:rPr lang="ro" sz="2800" b="1" i="0" strike="noStrike" cap="none" spc="0" baseline="0">
                <a:solidFill>
                  <a:srgbClr val="F6A317"/>
                </a:solidFill>
                <a:effectLst/>
                <a:latin typeface="Helvetica"/>
                <a:ea typeface="Helvetica"/>
                <a:cs typeface="Helvetica"/>
              </a:rPr>
              <a:t>FACTORI DE MEDIU</a:t>
            </a:r>
          </a:p>
        </p:txBody>
      </p:sp>
      <p:sp>
        <p:nvSpPr>
          <p:cNvPr id="3" name="Text Placeholder 2">
            <a:extLst>
              <a:ext uri="{FF2B5EF4-FFF2-40B4-BE49-F238E27FC236}">
                <a16:creationId xmlns:a16="http://schemas.microsoft.com/office/drawing/2014/main" id="{2A7895A4-A370-4F49-96A1-B01D9EBAEF69}"/>
              </a:ext>
            </a:extLst>
          </p:cNvPr>
          <p:cNvSpPr>
            <a:spLocks noGrp="1"/>
          </p:cNvSpPr>
          <p:nvPr>
            <p:ph type="body" sz="quarter" idx="11"/>
          </p:nvPr>
        </p:nvSpPr>
        <p:spPr>
          <a:xfrm>
            <a:off x="777244" y="2295032"/>
            <a:ext cx="5815644" cy="3301845"/>
          </a:xfrm>
        </p:spPr>
        <p:txBody>
          <a:bodyPr/>
          <a:lstStyle/>
          <a:p>
            <a:pPr>
              <a:lnSpc>
                <a:spcPct val="95000"/>
              </a:lnSpc>
              <a:spcBef>
                <a:spcPts val="300"/>
              </a:spcBef>
              <a:spcAft>
                <a:spcPts val="600"/>
              </a:spcAft>
            </a:pPr>
            <a:r>
              <a:rPr lang="ro" sz="1600" b="0" i="0" strike="noStrike" cap="none" spc="0" baseline="0" dirty="0">
                <a:solidFill>
                  <a:srgbClr val="000000"/>
                </a:solidFill>
                <a:effectLst/>
                <a:latin typeface="Helvetica"/>
                <a:ea typeface="Helvetica"/>
                <a:cs typeface="Helvetica"/>
              </a:rPr>
              <a:t>Ajutor, în felul următor:</a:t>
            </a:r>
          </a:p>
          <a:p>
            <a:pPr marL="285750" indent="-285750">
              <a:lnSpc>
                <a:spcPct val="95000"/>
              </a:lnSpc>
              <a:spcBef>
                <a:spcPts val="300"/>
              </a:spcBef>
              <a:buFont typeface="Arial" panose="020B0604020202020204" pitchFamily="34" charset="0"/>
              <a:buChar char="•"/>
            </a:pPr>
            <a:r>
              <a:rPr lang="ro" sz="1600" b="0" i="0" strike="noStrike" cap="none" spc="0" baseline="0" dirty="0">
                <a:solidFill>
                  <a:srgbClr val="000000"/>
                </a:solidFill>
                <a:effectLst/>
                <a:latin typeface="Helvetica"/>
                <a:ea typeface="Helvetica"/>
                <a:cs typeface="Helvetica"/>
              </a:rPr>
              <a:t>Planificarea în avans, pentru a avea la îndemână procedurile și echipamentele necesare (inclusiv echipamentele personale de protecție) pentru a se ocupa în condiții de siguranță de defecțiuni, avarii și scurgeri</a:t>
            </a:r>
          </a:p>
          <a:p>
            <a:pPr marL="285750" indent="-285750">
              <a:lnSpc>
                <a:spcPct val="95000"/>
              </a:lnSpc>
              <a:spcBef>
                <a:spcPts val="300"/>
              </a:spcBef>
              <a:buFont typeface="Arial" panose="020B0604020202020204" pitchFamily="34" charset="0"/>
              <a:buChar char="•"/>
            </a:pPr>
            <a:r>
              <a:rPr lang="ro" sz="1600" b="0" i="0" strike="noStrike" cap="none" spc="0" baseline="0" dirty="0">
                <a:solidFill>
                  <a:srgbClr val="000000"/>
                </a:solidFill>
                <a:effectLst/>
                <a:latin typeface="Helvetica"/>
                <a:ea typeface="Helvetica"/>
                <a:cs typeface="Helvetica"/>
              </a:rPr>
              <a:t>Asigurarea curățeniei la locul de muncă, folosind metode de curățenie adecvate</a:t>
            </a:r>
          </a:p>
          <a:p>
            <a:pPr marL="285750" indent="-285750">
              <a:lnSpc>
                <a:spcPct val="95000"/>
              </a:lnSpc>
              <a:spcBef>
                <a:spcPts val="300"/>
              </a:spcBef>
              <a:buFont typeface="Arial" panose="020B0604020202020204" pitchFamily="34" charset="0"/>
              <a:buChar char="•"/>
            </a:pPr>
            <a:r>
              <a:rPr lang="ro" sz="1600" b="0" i="0" strike="noStrike" cap="none" spc="0" baseline="0" dirty="0">
                <a:solidFill>
                  <a:srgbClr val="000000"/>
                </a:solidFill>
                <a:effectLst/>
                <a:latin typeface="Helvetica"/>
                <a:ea typeface="Helvetica"/>
                <a:cs typeface="Helvetica"/>
              </a:rPr>
              <a:t>Curățarea podelelor și a echipamentelor folosind furtunuri cu presiune scăzută sau măturarea umedă - nu măturați praful cu o mătură uscată </a:t>
            </a:r>
          </a:p>
          <a:p>
            <a:pPr marL="285750" indent="-285750">
              <a:lnSpc>
                <a:spcPct val="95000"/>
              </a:lnSpc>
              <a:spcBef>
                <a:spcPts val="300"/>
              </a:spcBef>
              <a:buFont typeface="Arial" panose="020B0604020202020204" pitchFamily="34" charset="0"/>
              <a:buChar char="•"/>
            </a:pPr>
            <a:r>
              <a:rPr lang="ro" sz="1600" b="0" i="0" strike="noStrike" cap="none" spc="0" baseline="0" dirty="0">
                <a:solidFill>
                  <a:srgbClr val="000000"/>
                </a:solidFill>
                <a:effectLst/>
                <a:latin typeface="Helvetica"/>
                <a:ea typeface="Helvetica"/>
                <a:cs typeface="Helvetica"/>
              </a:rPr>
              <a:t>Curățarea scurgerilor uscate cu sisteme de aspirare cu vid cu filtre HEPA - nu curățați niciodată cu aer comprimat</a:t>
            </a:r>
          </a:p>
          <a:p>
            <a:pPr marL="285750" indent="-285750">
              <a:lnSpc>
                <a:spcPct val="95000"/>
              </a:lnSpc>
              <a:spcBef>
                <a:spcPts val="300"/>
              </a:spcBef>
              <a:buFont typeface="Arial" panose="020B0604020202020204" pitchFamily="34" charset="0"/>
              <a:buChar char="•"/>
            </a:pPr>
            <a:r>
              <a:rPr lang="ro" sz="1600" b="0" i="0" strike="noStrike" cap="none" spc="0" baseline="0" dirty="0">
                <a:solidFill>
                  <a:srgbClr val="000000"/>
                </a:solidFill>
                <a:effectLst/>
                <a:latin typeface="Helvetica"/>
                <a:ea typeface="Helvetica"/>
                <a:cs typeface="Helvetica"/>
              </a:rPr>
              <a:t>Verificați ca sistemele de extracție a aerului să fie pornite</a:t>
            </a:r>
          </a:p>
          <a:p>
            <a:pPr marL="285750" indent="-285750">
              <a:lnSpc>
                <a:spcPct val="95000"/>
              </a:lnSpc>
              <a:spcBef>
                <a:spcPts val="300"/>
              </a:spcBef>
              <a:buFont typeface="Arial" panose="020B0604020202020204" pitchFamily="34" charset="0"/>
              <a:buChar char="•"/>
            </a:pPr>
            <a:r>
              <a:rPr lang="ro" sz="1600" b="0" i="0" strike="noStrike" cap="none" spc="0" baseline="0" dirty="0">
                <a:solidFill>
                  <a:srgbClr val="000000"/>
                </a:solidFill>
                <a:effectLst/>
                <a:latin typeface="Helvetica"/>
                <a:ea typeface="Helvetica"/>
                <a:cs typeface="Helvetica"/>
              </a:rPr>
              <a:t>Asigurați dispozitive de curățare a benzii pentru transportoarele cu bandă</a:t>
            </a:r>
          </a:p>
        </p:txBody>
      </p:sp>
      <p:pic>
        <p:nvPicPr>
          <p:cNvPr id="5" name="Picture Placeholder 4">
            <a:extLst>
              <a:ext uri="{FF2B5EF4-FFF2-40B4-BE49-F238E27FC236}">
                <a16:creationId xmlns:a16="http://schemas.microsoft.com/office/drawing/2014/main" id="{CA762BA1-5BA8-4548-B232-2BEB41A1E1F8}"/>
              </a:ext>
            </a:extLst>
          </p:cNvPr>
          <p:cNvPicPr>
            <a:picLocks noGrp="1" noChangeAspect="1"/>
          </p:cNvPicPr>
          <p:nvPr>
            <p:ph type="pic" sz="quarter" idx="12"/>
          </p:nvPr>
        </p:nvPicPr>
        <p:blipFill>
          <a:blip r:embed="rId3" cstate="print">
            <a:extLst>
              <a:ext uri="{28A0092B-C50C-407E-A947-70E740481C1C}">
                <a14:useLocalDpi xmlns:a14="http://schemas.microsoft.com/office/drawing/2010/main"/>
              </a:ext>
            </a:extLst>
          </a:blip>
          <a:srcRect l="10876" r="10876"/>
          <a:stretch>
            <a:fillRect/>
          </a:stretch>
        </p:blipFill>
        <p:spPr>
          <a:prstGeom prst="rect">
            <a:avLst/>
          </a:prstGeom>
        </p:spPr>
      </p:pic>
    </p:spTree>
    <p:extLst>
      <p:ext uri="{BB962C8B-B14F-4D97-AF65-F5344CB8AC3E}">
        <p14:creationId xmlns:p14="http://schemas.microsoft.com/office/powerpoint/2010/main" val="1751283086"/>
      </p:ext>
    </p:extLst>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D8231808-E220-4096-BF3C-5214D029F957}"/>
              </a:ext>
            </a:extLst>
          </p:cNvPr>
          <p:cNvSpPr>
            <a:spLocks noGrp="1"/>
          </p:cNvSpPr>
          <p:nvPr>
            <p:ph type="body" sz="quarter" idx="10"/>
          </p:nvPr>
        </p:nvSpPr>
        <p:spPr/>
        <p:txBody>
          <a:bodyPr/>
          <a:lstStyle/>
          <a:p>
            <a:pPr>
              <a:lnSpc>
                <a:spcPct val="100000"/>
              </a:lnSpc>
            </a:pPr>
            <a:r>
              <a:rPr lang="ro" sz="2800" b="1" i="0" strike="noStrike" cap="none" spc="0" baseline="0">
                <a:solidFill>
                  <a:srgbClr val="F6A317"/>
                </a:solidFill>
                <a:effectLst/>
                <a:latin typeface="Helvetica"/>
                <a:ea typeface="Helvetica"/>
                <a:cs typeface="Helvetica"/>
              </a:rPr>
              <a:t>ALTE PERICOLE</a:t>
            </a:r>
          </a:p>
        </p:txBody>
      </p:sp>
      <p:sp>
        <p:nvSpPr>
          <p:cNvPr id="3" name="Text Placeholder 2">
            <a:extLst>
              <a:ext uri="{FF2B5EF4-FFF2-40B4-BE49-F238E27FC236}">
                <a16:creationId xmlns:a16="http://schemas.microsoft.com/office/drawing/2014/main" id="{4EA60F48-9DCE-4AB7-A29C-D1E19894E3FF}"/>
              </a:ext>
            </a:extLst>
          </p:cNvPr>
          <p:cNvSpPr>
            <a:spLocks noGrp="1"/>
          </p:cNvSpPr>
          <p:nvPr>
            <p:ph type="body" sz="quarter" idx="11"/>
          </p:nvPr>
        </p:nvSpPr>
        <p:spPr/>
        <p:txBody>
          <a:bodyPr/>
          <a:lstStyle/>
          <a:p>
            <a:pPr marL="0" indent="0">
              <a:lnSpc>
                <a:spcPts val="2400"/>
              </a:lnSpc>
              <a:buNone/>
            </a:pPr>
            <a:r>
              <a:rPr lang="ro" sz="1800" b="0" i="0" strike="noStrike" cap="none" spc="0" baseline="0" dirty="0">
                <a:solidFill>
                  <a:srgbClr val="000000"/>
                </a:solidFill>
                <a:effectLst/>
                <a:latin typeface="Helvetica"/>
                <a:ea typeface="Helvetica"/>
                <a:cs typeface="Helvetica"/>
              </a:rPr>
              <a:t>Înainte de a începe activitățile de întreținere, service și reparații, aveți în vedere următoarele pericole:</a:t>
            </a:r>
          </a:p>
          <a:p>
            <a:pPr>
              <a:lnSpc>
                <a:spcPts val="2400"/>
              </a:lnSpc>
            </a:pPr>
            <a:r>
              <a:rPr lang="ro" sz="1800" b="0" i="0" strike="noStrike" cap="none" spc="0" baseline="0" dirty="0">
                <a:solidFill>
                  <a:srgbClr val="000000"/>
                </a:solidFill>
                <a:effectLst/>
                <a:latin typeface="Helvetica"/>
                <a:ea typeface="Helvetica"/>
                <a:cs typeface="Helvetica"/>
              </a:rPr>
              <a:t>Zgomotul excesiv</a:t>
            </a:r>
          </a:p>
          <a:p>
            <a:pPr>
              <a:lnSpc>
                <a:spcPts val="2400"/>
              </a:lnSpc>
            </a:pPr>
            <a:r>
              <a:rPr lang="ro" sz="1800" b="0" i="0" strike="noStrike" cap="none" spc="0" baseline="0" dirty="0">
                <a:solidFill>
                  <a:srgbClr val="000000"/>
                </a:solidFill>
                <a:effectLst/>
                <a:latin typeface="Helvetica"/>
                <a:ea typeface="Helvetica"/>
                <a:cs typeface="Helvetica"/>
              </a:rPr>
              <a:t>Lucrul la înălțime</a:t>
            </a:r>
          </a:p>
          <a:p>
            <a:pPr>
              <a:lnSpc>
                <a:spcPts val="2400"/>
              </a:lnSpc>
            </a:pPr>
            <a:r>
              <a:rPr lang="ro" sz="1800" b="0" i="0" strike="noStrike" cap="none" spc="0" baseline="0" dirty="0">
                <a:solidFill>
                  <a:srgbClr val="000000"/>
                </a:solidFill>
                <a:effectLst/>
                <a:latin typeface="Helvetica"/>
                <a:ea typeface="Helvetica"/>
                <a:cs typeface="Helvetica"/>
              </a:rPr>
              <a:t>Utilajele în mișcare</a:t>
            </a:r>
          </a:p>
          <a:p>
            <a:pPr>
              <a:lnSpc>
                <a:spcPts val="2400"/>
              </a:lnSpc>
            </a:pPr>
            <a:r>
              <a:rPr lang="ro" sz="1800" b="0" i="0" strike="noStrike" cap="none" spc="0" baseline="0" dirty="0">
                <a:solidFill>
                  <a:srgbClr val="000000"/>
                </a:solidFill>
                <a:effectLst/>
                <a:latin typeface="Helvetica"/>
                <a:ea typeface="Helvetica"/>
                <a:cs typeface="Helvetica"/>
              </a:rPr>
              <a:t>Spațiile închise</a:t>
            </a:r>
          </a:p>
          <a:p>
            <a:pPr>
              <a:lnSpc>
                <a:spcPts val="2400"/>
              </a:lnSpc>
            </a:pPr>
            <a:r>
              <a:rPr lang="ro" sz="1800" b="0" i="0" strike="noStrike" cap="none" spc="0" baseline="0" dirty="0">
                <a:solidFill>
                  <a:srgbClr val="000000"/>
                </a:solidFill>
                <a:effectLst/>
                <a:latin typeface="Helvetica"/>
                <a:ea typeface="Helvetica"/>
                <a:cs typeface="Helvetica"/>
              </a:rPr>
              <a:t>Procesele de sudare, ardere, tăiere și polizare</a:t>
            </a:r>
          </a:p>
        </p:txBody>
      </p:sp>
      <p:pic>
        <p:nvPicPr>
          <p:cNvPr id="6" name="Picture 5">
            <a:extLst>
              <a:ext uri="{FF2B5EF4-FFF2-40B4-BE49-F238E27FC236}">
                <a16:creationId xmlns:a16="http://schemas.microsoft.com/office/drawing/2014/main" id="{8B107721-2844-BC4A-924A-E8FD8178FA3C}"/>
              </a:ext>
            </a:extLst>
          </p:cNvPr>
          <p:cNvPicPr>
            <a:picLocks noChangeAspect="1"/>
          </p:cNvPicPr>
          <p:nvPr/>
        </p:nvPicPr>
        <p:blipFill>
          <a:blip r:embed="rId3" cstate="print">
            <a:extLst>
              <a:ext uri="{28A0092B-C50C-407E-A947-70E740481C1C}">
                <a14:useLocalDpi xmlns:a14="http://schemas.microsoft.com/office/drawing/2010/main"/>
              </a:ext>
            </a:extLst>
          </a:blip>
          <a:srcRect l="11698"/>
          <a:stretch>
            <a:fillRect/>
          </a:stretch>
        </p:blipFill>
        <p:spPr>
          <a:xfrm>
            <a:off x="6592888" y="1608138"/>
            <a:ext cx="5224462" cy="4437459"/>
          </a:xfrm>
          <a:prstGeom prst="rect">
            <a:avLst/>
          </a:prstGeom>
        </p:spPr>
      </p:pic>
      <p:sp>
        <p:nvSpPr>
          <p:cNvPr id="4" name="Rectangle 3">
            <a:extLst>
              <a:ext uri="{FF2B5EF4-FFF2-40B4-BE49-F238E27FC236}">
                <a16:creationId xmlns:a16="http://schemas.microsoft.com/office/drawing/2014/main" id="{E8A7D836-0FBB-4BBD-94BA-0D9CD9537E3F}"/>
              </a:ext>
            </a:extLst>
          </p:cNvPr>
          <p:cNvSpPr/>
          <p:nvPr/>
        </p:nvSpPr>
        <p:spPr>
          <a:xfrm>
            <a:off x="777242" y="5376106"/>
            <a:ext cx="5229687" cy="701741"/>
          </a:xfrm>
          <a:prstGeom prst="rect">
            <a:avLst/>
          </a:prstGeom>
        </p:spPr>
        <p:txBody>
          <a:bodyPr wrap="square">
            <a:spAutoFit/>
          </a:bodyPr>
          <a:lstStyle/>
          <a:p>
            <a:pPr lvl="0">
              <a:lnSpc>
                <a:spcPts val="2400"/>
              </a:lnSpc>
              <a:spcBef>
                <a:spcPts val="1000"/>
              </a:spcBef>
              <a:spcAft>
                <a:spcPts val="1000"/>
              </a:spcAft>
            </a:pPr>
            <a:r>
              <a:rPr lang="ro" sz="1800" b="0" i="0" strike="noStrike" cap="none" spc="0" baseline="0">
                <a:solidFill>
                  <a:srgbClr val="000000"/>
                </a:solidFill>
                <a:effectLst/>
                <a:latin typeface="Helvetica"/>
                <a:ea typeface="Helvetica"/>
                <a:cs typeface="Helvetica"/>
              </a:rPr>
              <a:t>Restricționați accesul și permiteți doar accesul personalului autorizat</a:t>
            </a:r>
          </a:p>
        </p:txBody>
      </p:sp>
    </p:spTree>
    <p:extLst>
      <p:ext uri="{BB962C8B-B14F-4D97-AF65-F5344CB8AC3E}">
        <p14:creationId xmlns:p14="http://schemas.microsoft.com/office/powerpoint/2010/main" val="1060919577"/>
      </p:ext>
    </p:extLst>
  </p:cSld>
  <p:clrMapOvr>
    <a:masterClrMapping/>
  </p:clrMapOv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78393A7-7F64-45CE-B402-5FAFC6475E47}"/>
              </a:ext>
            </a:extLst>
          </p:cNvPr>
          <p:cNvSpPr>
            <a:spLocks noGrp="1"/>
          </p:cNvSpPr>
          <p:nvPr>
            <p:ph type="body" sz="quarter" idx="10"/>
          </p:nvPr>
        </p:nvSpPr>
        <p:spPr>
          <a:xfrm>
            <a:off x="777244" y="1640901"/>
            <a:ext cx="4314709" cy="850900"/>
          </a:xfrm>
        </p:spPr>
        <p:txBody>
          <a:bodyPr/>
          <a:lstStyle/>
          <a:p>
            <a:pPr>
              <a:lnSpc>
                <a:spcPct val="100000"/>
              </a:lnSpc>
            </a:pPr>
            <a:r>
              <a:rPr lang="ro" sz="2800" b="1" i="0" strike="noStrike" cap="none" spc="0" baseline="0" dirty="0">
                <a:solidFill>
                  <a:srgbClr val="F6A317"/>
                </a:solidFill>
                <a:effectLst/>
                <a:latin typeface="Helvetica"/>
                <a:ea typeface="Helvetica"/>
                <a:cs typeface="Helvetica"/>
              </a:rPr>
              <a:t>PRACTICI ADECVATE DE IGIENĂ</a:t>
            </a:r>
          </a:p>
        </p:txBody>
      </p:sp>
      <p:sp>
        <p:nvSpPr>
          <p:cNvPr id="3" name="Text Placeholder 2">
            <a:extLst>
              <a:ext uri="{FF2B5EF4-FFF2-40B4-BE49-F238E27FC236}">
                <a16:creationId xmlns:a16="http://schemas.microsoft.com/office/drawing/2014/main" id="{2A7895A4-A370-4F49-96A1-B01D9EBAEF69}"/>
              </a:ext>
            </a:extLst>
          </p:cNvPr>
          <p:cNvSpPr>
            <a:spLocks noGrp="1"/>
          </p:cNvSpPr>
          <p:nvPr>
            <p:ph type="body" sz="quarter" idx="11"/>
          </p:nvPr>
        </p:nvSpPr>
        <p:spPr>
          <a:xfrm>
            <a:off x="777243" y="2743200"/>
            <a:ext cx="5453624" cy="3301845"/>
          </a:xfrm>
        </p:spPr>
        <p:txBody>
          <a:bodyPr/>
          <a:lstStyle/>
          <a:p>
            <a:pPr marL="285750" indent="-285750">
              <a:lnSpc>
                <a:spcPts val="2400"/>
              </a:lnSpc>
              <a:spcAft>
                <a:spcPts val="1000"/>
              </a:spcAft>
              <a:buFont typeface="Arial" panose="020B0604020202020204" pitchFamily="34" charset="0"/>
              <a:buChar char="•"/>
            </a:pPr>
            <a:r>
              <a:rPr lang="ro" sz="1800" b="0" i="0" strike="noStrike" cap="none" spc="0" baseline="0">
                <a:solidFill>
                  <a:srgbClr val="000000"/>
                </a:solidFill>
                <a:effectLst/>
                <a:latin typeface="Helvetica"/>
                <a:ea typeface="Helvetica"/>
                <a:cs typeface="Helvetica"/>
              </a:rPr>
              <a:t>Mâncați într-o zonă departe de procesele de lucru care implică posibilă expunere la RCS</a:t>
            </a:r>
          </a:p>
          <a:p>
            <a:pPr marL="285750" indent="-285750">
              <a:lnSpc>
                <a:spcPts val="2400"/>
              </a:lnSpc>
              <a:spcAft>
                <a:spcPts val="1000"/>
              </a:spcAft>
              <a:buFont typeface="Arial" panose="020B0604020202020204" pitchFamily="34" charset="0"/>
              <a:buChar char="•"/>
            </a:pPr>
            <a:r>
              <a:rPr lang="ro" sz="1800" b="0" i="0" strike="noStrike" cap="none" spc="0" baseline="0">
                <a:solidFill>
                  <a:srgbClr val="000000"/>
                </a:solidFill>
                <a:effectLst/>
                <a:latin typeface="Helvetica"/>
                <a:ea typeface="Helvetica"/>
                <a:cs typeface="Helvetica"/>
              </a:rPr>
              <a:t>Înainte de a mânca, de a bea sau de a fuma, lucrătorii trebuie să se spele pe mâini și pe față și să își schimbe hainele</a:t>
            </a:r>
          </a:p>
          <a:p>
            <a:pPr marL="285750" indent="-285750">
              <a:lnSpc>
                <a:spcPts val="2400"/>
              </a:lnSpc>
              <a:spcAft>
                <a:spcPts val="1000"/>
              </a:spcAft>
              <a:buFont typeface="Arial" panose="020B0604020202020204" pitchFamily="34" charset="0"/>
              <a:buChar char="•"/>
            </a:pPr>
            <a:r>
              <a:rPr lang="ro" sz="1800" b="0" i="0" strike="noStrike" cap="none" spc="0" baseline="0">
                <a:solidFill>
                  <a:srgbClr val="000000"/>
                </a:solidFill>
                <a:effectLst/>
                <a:latin typeface="Helvetica"/>
                <a:ea typeface="Helvetica"/>
                <a:cs typeface="Helvetica"/>
              </a:rPr>
              <a:t>Fumatul este dăunător sănătății și poate agrava deteriorarea sănătății, asociată cu praful de cristale de silice.</a:t>
            </a:r>
          </a:p>
        </p:txBody>
      </p:sp>
    </p:spTree>
    <p:extLst>
      <p:ext uri="{BB962C8B-B14F-4D97-AF65-F5344CB8AC3E}">
        <p14:creationId xmlns:p14="http://schemas.microsoft.com/office/powerpoint/2010/main" val="1649028996"/>
      </p:ext>
    </p:extLst>
  </p:cSld>
  <p:clrMapOvr>
    <a:masterClrMapping/>
  </p:clrMapOv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MaintenanceServicesRepair.mp4" descr="MaintenanceServicesRepair.mp4">
            <a:hlinkClick r:id="" action="ppaction://media"/>
            <a:extLst>
              <a:ext uri="{FF2B5EF4-FFF2-40B4-BE49-F238E27FC236}">
                <a16:creationId xmlns:a16="http://schemas.microsoft.com/office/drawing/2014/main" id="{A1B0DBED-A470-1B4F-813C-DD533A889EC4}"/>
              </a:ext>
            </a:extLst>
          </p:cNvPr>
          <p:cNvPicPr>
            <a:picLocks noGrp="1" noChangeAspect="1"/>
          </p:cNvPicPr>
          <p:nvPr>
            <p:ph type="media" sz="quarter" idx="10"/>
            <a:videoFile r:link="rId2"/>
            <p:custDataLst>
              <p:tags r:id="rId3"/>
            </p:custDataLst>
            <p:extLst>
              <p:ext uri="{DAA4B4D4-6D71-4841-9C94-3DE7FCFB9230}">
                <p14:media xmlns:p14="http://schemas.microsoft.com/office/powerpoint/2010/main" r:embed="rId1"/>
              </p:ext>
            </p:extLst>
          </p:nvPr>
        </p:nvPicPr>
        <p:blipFill>
          <a:blip r:embed="rId6"/>
          <a:stretch>
            <a:fillRect/>
          </a:stretch>
        </p:blipFill>
        <p:spPr>
          <a:xfrm>
            <a:off x="3322638" y="1608138"/>
            <a:ext cx="5546725" cy="4437062"/>
          </a:xfrm>
          <a:prstGeom prst="rect">
            <a:avLst/>
          </a:prstGeom>
        </p:spPr>
      </p:pic>
    </p:spTree>
    <p:extLst>
      <p:ext uri="{BB962C8B-B14F-4D97-AF65-F5344CB8AC3E}">
        <p14:creationId xmlns:p14="http://schemas.microsoft.com/office/powerpoint/2010/main" val="3327312720"/>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1" presetClass="mediacall" presetSubtype="0" fill="hold" nodeType="clickEffect">
                                  <p:stCondLst>
                                    <p:cond delay="0"/>
                                  </p:stCondLst>
                                  <p:childTnLst>
                                    <p:cmd type="call" cmd="playFrom(0.0)">
                                      <p:cBhvr>
                                        <p:cTn id="6" dur="144426"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4"/>
                    </p:tgtEl>
                  </p:cond>
                </p:stCondLst>
                <p:endSync evt="end" delay="0">
                  <p:rtn val="all"/>
                </p:endSync>
                <p:childTnLst>
                  <p:par>
                    <p:cTn id="8" fill="hold" nodeType="clickPar">
                      <p:stCondLst>
                        <p:cond delay="indefinite"/>
                      </p:stCondLst>
                      <p:childTnLst>
                        <p:par>
                          <p:cTn id="9" fill="hold" nodeType="afterGroup">
                            <p:stCondLst>
                              <p:cond delay="0"/>
                            </p:stCondLst>
                            <p:childTnLst>
                              <p:par>
                                <p:cTn id="10" presetID="2" presetClass="mediacall" presetSubtype="0" fill="hold" nodeType="clickEffect">
                                  <p:stCondLst>
                                    <p:cond delay="0"/>
                                  </p:stCondLst>
                                  <p:childTnLst>
                                    <p:cmd type="call" cmd="togglePause">
                                      <p:cBhvr>
                                        <p:cTn id="11" dur="1" fill="hold"/>
                                        <p:tgtEl>
                                          <p:spTgt spid="4"/>
                                        </p:tgtEl>
                                      </p:cBhvr>
                                    </p:cmd>
                                  </p:childTnLst>
                                </p:cTn>
                              </p:par>
                            </p:childTnLst>
                          </p:cTn>
                        </p:par>
                      </p:childTnLst>
                    </p:cTn>
                  </p:par>
                </p:childTnLst>
              </p:cTn>
              <p:nextCondLst>
                <p:cond evt="onClick" delay="0">
                  <p:tgtEl>
                    <p:spTgt spid="4"/>
                  </p:tgtEl>
                </p:cond>
              </p:nextCondLst>
            </p:seq>
            <p:video>
              <p:cMediaNode>
                <p:cTn id="12" fill="hold" display="0">
                  <p:stCondLst>
                    <p:cond delay="indefinite"/>
                  </p:stCondLst>
                </p:cTn>
                <p:tgtEl>
                  <p:spTgt spid="4"/>
                </p:tgtEl>
              </p:cMediaNode>
            </p:video>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03C7B79F-A549-D34A-B351-A94C89AF8B0F}"/>
              </a:ext>
            </a:extLst>
          </p:cNvPr>
          <p:cNvSpPr>
            <a:spLocks noGrp="1"/>
          </p:cNvSpPr>
          <p:nvPr>
            <p:ph type="body" sz="quarter" idx="10"/>
            <p:custDataLst>
              <p:tags r:id="rId1"/>
            </p:custDataLst>
          </p:nvPr>
        </p:nvSpPr>
        <p:spPr>
          <a:xfrm>
            <a:off x="777244" y="1640901"/>
            <a:ext cx="9711462" cy="850900"/>
          </a:xfrm>
        </p:spPr>
        <p:txBody>
          <a:bodyPr/>
          <a:lstStyle/>
          <a:p>
            <a:pPr>
              <a:lnSpc>
                <a:spcPct val="100000"/>
              </a:lnSpc>
            </a:pPr>
            <a:r>
              <a:rPr lang="ro" sz="2800" b="1" i="0" strike="noStrike" cap="none" spc="0" baseline="0" dirty="0">
                <a:solidFill>
                  <a:srgbClr val="F6A317"/>
                </a:solidFill>
                <a:effectLst/>
                <a:latin typeface="Helvetica"/>
                <a:ea typeface="Helvetica"/>
                <a:cs typeface="Helvetica"/>
              </a:rPr>
              <a:t>CE SĂ FACEȚI ȘI CE SĂ NU FACEȚI ÎN OPERAȚIUNILE DE ÎNTREȚINERE, SERVICE ȘI REPARAȚII</a:t>
            </a:r>
          </a:p>
        </p:txBody>
      </p:sp>
      <p:sp>
        <p:nvSpPr>
          <p:cNvPr id="3" name="Text Placeholder 2">
            <a:extLst>
              <a:ext uri="{FF2B5EF4-FFF2-40B4-BE49-F238E27FC236}">
                <a16:creationId xmlns:a16="http://schemas.microsoft.com/office/drawing/2014/main" id="{D02FD246-F495-D545-93DD-1087536EA9F3}"/>
              </a:ext>
            </a:extLst>
          </p:cNvPr>
          <p:cNvSpPr>
            <a:spLocks noGrp="1"/>
          </p:cNvSpPr>
          <p:nvPr>
            <p:ph type="body" sz="quarter" idx="11"/>
            <p:custDataLst>
              <p:tags r:id="rId2"/>
            </p:custDataLst>
          </p:nvPr>
        </p:nvSpPr>
        <p:spPr>
          <a:xfrm>
            <a:off x="777242" y="2814638"/>
            <a:ext cx="9079989" cy="3230407"/>
          </a:xfrm>
        </p:spPr>
        <p:txBody>
          <a:bodyPr/>
          <a:lstStyle/>
          <a:p>
            <a:pPr>
              <a:lnSpc>
                <a:spcPct val="100000"/>
              </a:lnSpc>
              <a:spcBef>
                <a:spcPts val="600"/>
              </a:spcBef>
            </a:pPr>
            <a:r>
              <a:rPr lang="ro" sz="1600" b="1" i="0" strike="noStrike" cap="none" spc="0" baseline="0" dirty="0">
                <a:solidFill>
                  <a:srgbClr val="000000"/>
                </a:solidFill>
                <a:effectLst/>
                <a:latin typeface="Helvetica"/>
                <a:ea typeface="Helvetica"/>
                <a:cs typeface="Helvetica"/>
              </a:rPr>
              <a:t>CE SĂ FACEȚI</a:t>
            </a:r>
          </a:p>
          <a:p>
            <a:pPr marL="285750" indent="-285750">
              <a:lnSpc>
                <a:spcPct val="100000"/>
              </a:lnSpc>
              <a:spcBef>
                <a:spcPts val="600"/>
              </a:spcBef>
              <a:buSzPct val="85000"/>
              <a:buFont typeface=".Apple Color Emoji UI"/>
              <a:buChar char="✅"/>
            </a:pPr>
            <a:r>
              <a:rPr lang="ro" sz="1600" b="0" i="0" strike="noStrike" cap="none" spc="0" baseline="0" dirty="0">
                <a:solidFill>
                  <a:srgbClr val="000000"/>
                </a:solidFill>
                <a:effectLst/>
                <a:latin typeface="Helvetica"/>
                <a:ea typeface="Helvetica"/>
                <a:cs typeface="Helvetica"/>
              </a:rPr>
              <a:t>Planificați dinainte modul de a acționa în caz de defecțiuni, avarii și scurgeri</a:t>
            </a:r>
          </a:p>
          <a:p>
            <a:pPr marL="285750" indent="-285750">
              <a:lnSpc>
                <a:spcPct val="100000"/>
              </a:lnSpc>
              <a:spcBef>
                <a:spcPts val="600"/>
              </a:spcBef>
              <a:buSzPct val="85000"/>
              <a:buFont typeface=".Apple Color Emoji UI"/>
              <a:buChar char="✅"/>
            </a:pPr>
            <a:r>
              <a:rPr lang="ro" sz="1600" b="0" i="0" strike="noStrike" cap="none" spc="0" baseline="0" dirty="0">
                <a:solidFill>
                  <a:srgbClr val="000000"/>
                </a:solidFill>
                <a:effectLst/>
                <a:latin typeface="Helvetica"/>
                <a:ea typeface="Helvetica"/>
                <a:cs typeface="Helvetica"/>
              </a:rPr>
              <a:t>Asigurați-vă că la locul de muncă este curat</a:t>
            </a:r>
          </a:p>
          <a:p>
            <a:pPr marL="285750" indent="-285750">
              <a:lnSpc>
                <a:spcPct val="100000"/>
              </a:lnSpc>
              <a:spcBef>
                <a:spcPts val="600"/>
              </a:spcBef>
              <a:buSzPct val="85000"/>
              <a:buFont typeface=".Apple Color Emoji UI"/>
              <a:buChar char="✅"/>
            </a:pPr>
            <a:r>
              <a:rPr lang="ro" sz="1600" b="0" i="0" strike="noStrike" cap="none" spc="0" baseline="0" dirty="0">
                <a:solidFill>
                  <a:srgbClr val="000000"/>
                </a:solidFill>
                <a:effectLst/>
                <a:latin typeface="Helvetica"/>
                <a:ea typeface="Helvetica"/>
                <a:cs typeface="Helvetica"/>
              </a:rPr>
              <a:t>Curățați debordările imediat</a:t>
            </a:r>
          </a:p>
          <a:p>
            <a:pPr marL="285750" indent="-285750">
              <a:lnSpc>
                <a:spcPct val="100000"/>
              </a:lnSpc>
              <a:spcBef>
                <a:spcPts val="600"/>
              </a:spcBef>
              <a:spcAft>
                <a:spcPts val="1000"/>
              </a:spcAft>
              <a:buSzPct val="85000"/>
              <a:buFont typeface=".Apple Color Emoji UI"/>
              <a:buChar char="✅"/>
            </a:pPr>
            <a:r>
              <a:rPr lang="ro" sz="1600" b="0" i="0" strike="noStrike" cap="none" spc="0" baseline="0" dirty="0">
                <a:solidFill>
                  <a:srgbClr val="000000"/>
                </a:solidFill>
                <a:effectLst/>
                <a:latin typeface="Helvetica"/>
                <a:ea typeface="Helvetica"/>
                <a:cs typeface="Helvetica"/>
              </a:rPr>
              <a:t>Raportați cazurile de echipamente și infrastructură deteriorată</a:t>
            </a:r>
          </a:p>
          <a:p>
            <a:pPr>
              <a:lnSpc>
                <a:spcPct val="100000"/>
              </a:lnSpc>
              <a:spcBef>
                <a:spcPts val="600"/>
              </a:spcBef>
            </a:pPr>
            <a:r>
              <a:rPr lang="ro" sz="1600" b="1" i="0" strike="noStrike" cap="none" spc="0" baseline="0" dirty="0">
                <a:solidFill>
                  <a:srgbClr val="000000"/>
                </a:solidFill>
                <a:effectLst/>
                <a:latin typeface="Helvetica"/>
                <a:ea typeface="Helvetica"/>
                <a:cs typeface="Helvetica"/>
              </a:rPr>
              <a:t>CE SĂ NU FACEȚI</a:t>
            </a:r>
          </a:p>
          <a:p>
            <a:pPr marL="285750" indent="-285750">
              <a:lnSpc>
                <a:spcPct val="100000"/>
              </a:lnSpc>
              <a:spcBef>
                <a:spcPts val="600"/>
              </a:spcBef>
              <a:buSzPct val="85000"/>
              <a:buFont typeface=".Apple Color Emoji UI"/>
              <a:buChar char="❌"/>
            </a:pPr>
            <a:r>
              <a:rPr lang="ro" sz="1600" b="0" i="0" strike="noStrike" cap="none" spc="0" baseline="0" dirty="0">
                <a:solidFill>
                  <a:srgbClr val="000000"/>
                </a:solidFill>
                <a:effectLst/>
                <a:latin typeface="Helvetica"/>
                <a:ea typeface="Helvetica"/>
                <a:cs typeface="Helvetica"/>
              </a:rPr>
              <a:t>Nu folosiți echipamente deteriorate sau excesiv de uzate</a:t>
            </a:r>
          </a:p>
          <a:p>
            <a:pPr marL="285750" indent="-285750">
              <a:lnSpc>
                <a:spcPct val="100000"/>
              </a:lnSpc>
              <a:spcBef>
                <a:spcPts val="600"/>
              </a:spcBef>
              <a:buSzPct val="85000"/>
              <a:buFont typeface=".Apple Color Emoji UI"/>
              <a:buChar char="❌"/>
            </a:pPr>
            <a:r>
              <a:rPr lang="ro" sz="1600" b="0" i="0" strike="noStrike" cap="none" spc="0" baseline="0" dirty="0">
                <a:solidFill>
                  <a:srgbClr val="000000"/>
                </a:solidFill>
                <a:effectLst/>
                <a:latin typeface="Helvetica"/>
                <a:ea typeface="Helvetica"/>
                <a:cs typeface="Helvetica"/>
              </a:rPr>
              <a:t>Nu curățați folosind o perie uscată sau aer comprimat</a:t>
            </a:r>
          </a:p>
          <a:p>
            <a:pPr marL="285750" indent="-285750">
              <a:lnSpc>
                <a:spcPct val="100000"/>
              </a:lnSpc>
              <a:spcBef>
                <a:spcPts val="600"/>
              </a:spcBef>
              <a:buSzPct val="85000"/>
              <a:buFont typeface=".Apple Color Emoji UI"/>
              <a:buChar char="❌"/>
            </a:pPr>
            <a:r>
              <a:rPr lang="ro" sz="1600" b="0" i="0" strike="noStrike" cap="none" spc="0" baseline="0" dirty="0">
                <a:solidFill>
                  <a:srgbClr val="FF0000"/>
                </a:solidFill>
                <a:effectLst/>
                <a:latin typeface="Helvetica"/>
                <a:ea typeface="Helvetica"/>
                <a:cs typeface="Helvetica"/>
              </a:rPr>
              <a:t>Text pentru formator - Sunt necesare informații suplimentare</a:t>
            </a:r>
          </a:p>
          <a:p>
            <a:pPr>
              <a:lnSpc>
                <a:spcPct val="100000"/>
              </a:lnSpc>
              <a:spcBef>
                <a:spcPts val="600"/>
              </a:spcBef>
              <a:buSzPct val="85000"/>
            </a:pPr>
            <a:endParaRPr lang="en-US" dirty="0"/>
          </a:p>
          <a:p>
            <a:pPr marL="285750" indent="-285750">
              <a:lnSpc>
                <a:spcPct val="100000"/>
              </a:lnSpc>
              <a:spcBef>
                <a:spcPts val="600"/>
              </a:spcBef>
              <a:buSzPct val="85000"/>
              <a:buFont typeface=".Apple Color Emoji UI"/>
              <a:buChar char="✅"/>
            </a:pPr>
            <a:endParaRPr lang="en-US" dirty="0"/>
          </a:p>
        </p:txBody>
      </p:sp>
    </p:spTree>
    <p:extLst>
      <p:ext uri="{BB962C8B-B14F-4D97-AF65-F5344CB8AC3E}">
        <p14:creationId xmlns:p14="http://schemas.microsoft.com/office/powerpoint/2010/main" val="1358796535"/>
      </p:ext>
    </p:extLst>
  </p:cSld>
  <p:clrMapOvr>
    <a:masterClrMapping/>
  </p:clrMapOvr>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365DD5F-04E6-6D4E-A885-E2746522BBFE}"/>
              </a:ext>
            </a:extLst>
          </p:cNvPr>
          <p:cNvSpPr>
            <a:spLocks noGrp="1"/>
          </p:cNvSpPr>
          <p:nvPr>
            <p:ph type="body" sz="quarter" idx="10"/>
            <p:custDataLst>
              <p:tags r:id="rId1"/>
            </p:custDataLst>
          </p:nvPr>
        </p:nvSpPr>
        <p:spPr/>
        <p:txBody>
          <a:bodyPr/>
          <a:lstStyle/>
          <a:p>
            <a:pPr>
              <a:lnSpc>
                <a:spcPct val="100000"/>
              </a:lnSpc>
            </a:pPr>
            <a:r>
              <a:rPr lang="ro" sz="2800" b="1" i="0" strike="noStrike" cap="none" spc="0" baseline="0">
                <a:solidFill>
                  <a:srgbClr val="F6A317"/>
                </a:solidFill>
                <a:effectLst/>
                <a:latin typeface="Helvetica"/>
                <a:ea typeface="Helvetica"/>
                <a:cs typeface="Helvetica"/>
              </a:rPr>
              <a:t>SLIDE GOL</a:t>
            </a:r>
          </a:p>
        </p:txBody>
      </p:sp>
      <p:sp>
        <p:nvSpPr>
          <p:cNvPr id="3" name="Text Placeholder 2">
            <a:extLst>
              <a:ext uri="{FF2B5EF4-FFF2-40B4-BE49-F238E27FC236}">
                <a16:creationId xmlns:a16="http://schemas.microsoft.com/office/drawing/2014/main" id="{A7CCF503-854B-AB4F-95DE-9FA9D3D5EB19}"/>
              </a:ext>
            </a:extLst>
          </p:cNvPr>
          <p:cNvSpPr>
            <a:spLocks noGrp="1"/>
          </p:cNvSpPr>
          <p:nvPr>
            <p:ph type="body" sz="quarter" idx="11"/>
            <p:custDataLst>
              <p:tags r:id="rId2"/>
            </p:custDataLst>
          </p:nvPr>
        </p:nvSpPr>
        <p:spPr>
          <a:xfrm>
            <a:off x="777243" y="2362676"/>
            <a:ext cx="5605628" cy="3682369"/>
          </a:xfrm>
        </p:spPr>
        <p:txBody>
          <a:bodyPr/>
          <a:lstStyle/>
          <a:p>
            <a:pPr>
              <a:lnSpc>
                <a:spcPts val="2400"/>
              </a:lnSpc>
            </a:pPr>
            <a:r>
              <a:rPr lang="ro" sz="1800" b="0" i="0" strike="noStrike" cap="none" spc="0" baseline="0" dirty="0">
                <a:solidFill>
                  <a:srgbClr val="000000"/>
                </a:solidFill>
                <a:effectLst/>
                <a:latin typeface="Helvetica"/>
                <a:ea typeface="Helvetica"/>
                <a:cs typeface="Helvetica"/>
              </a:rPr>
              <a:t>Folosiți acest slide pentru a crea materiale de curs personalizate, specifice unui mediu/context de lucru.</a:t>
            </a:r>
          </a:p>
          <a:p>
            <a:pPr>
              <a:lnSpc>
                <a:spcPts val="2400"/>
              </a:lnSpc>
            </a:pPr>
            <a:r>
              <a:rPr lang="ro" sz="1800" b="0" i="0" strike="noStrike" cap="none" spc="0" baseline="0" dirty="0">
                <a:solidFill>
                  <a:srgbClr val="000000"/>
                </a:solidFill>
                <a:effectLst/>
                <a:latin typeface="Helvetica"/>
                <a:ea typeface="Helvetica"/>
                <a:cs typeface="Helvetica"/>
              </a:rPr>
              <a:t>Pentru a schimba imaginea, apăsați butonul din dreapta al mouse-ului  &gt; schimbă imaginea &gt; </a:t>
            </a:r>
            <a:br>
              <a:rPr lang="en-IN" sz="1800" b="0" i="0" strike="noStrike" cap="none" spc="0" baseline="0" dirty="0">
                <a:solidFill>
                  <a:srgbClr val="000000"/>
                </a:solidFill>
                <a:effectLst/>
                <a:latin typeface="Helvetica"/>
                <a:ea typeface="Helvetica"/>
                <a:cs typeface="Helvetica"/>
              </a:rPr>
            </a:br>
            <a:r>
              <a:rPr lang="ro" sz="1800" b="0" i="0" strike="noStrike" cap="none" spc="0" baseline="0" dirty="0">
                <a:solidFill>
                  <a:srgbClr val="000000"/>
                </a:solidFill>
                <a:effectLst/>
                <a:latin typeface="Helvetica"/>
                <a:ea typeface="Helvetica"/>
                <a:cs typeface="Helvetica"/>
              </a:rPr>
              <a:t>din fișier.</a:t>
            </a:r>
          </a:p>
          <a:p>
            <a:pPr>
              <a:lnSpc>
                <a:spcPts val="2400"/>
              </a:lnSpc>
            </a:pPr>
            <a:r>
              <a:rPr lang="ro" sz="1800" b="0" i="0" strike="noStrike" cap="none" spc="0" baseline="0" dirty="0">
                <a:solidFill>
                  <a:srgbClr val="000000"/>
                </a:solidFill>
                <a:effectLst/>
                <a:latin typeface="Helvetica"/>
                <a:ea typeface="Helvetica"/>
                <a:cs typeface="Helvetica"/>
              </a:rPr>
              <a:t>Pentru a crea mai multe slide-uri, apăsați pe câmpul „Slide nou” de mai sus.</a:t>
            </a:r>
          </a:p>
        </p:txBody>
      </p:sp>
      <p:pic>
        <p:nvPicPr>
          <p:cNvPr id="5" name="Picture 4">
            <a:extLst>
              <a:ext uri="{FF2B5EF4-FFF2-40B4-BE49-F238E27FC236}">
                <a16:creationId xmlns:a16="http://schemas.microsoft.com/office/drawing/2014/main" id="{CCBA8D20-98C2-1040-9A50-289B5FCF0FF1}"/>
              </a:ext>
            </a:extLst>
          </p:cNvPr>
          <p:cNvPicPr>
            <a:picLocks noChangeAspect="1"/>
          </p:cNvPicPr>
          <p:nvPr>
            <p:custDataLst>
              <p:tags r:id="rId3"/>
            </p:custDataLst>
          </p:nvPr>
        </p:nvPicPr>
        <p:blipFill>
          <a:blip r:embed="rId6"/>
          <a:srcRect l="5438" r="16056"/>
          <a:stretch>
            <a:fillRect/>
          </a:stretch>
        </p:blipFill>
        <p:spPr>
          <a:xfrm>
            <a:off x="6592708" y="1608531"/>
            <a:ext cx="5224384" cy="4436510"/>
          </a:xfrm>
          <a:prstGeom prst="rect">
            <a:avLst/>
          </a:prstGeom>
        </p:spPr>
      </p:pic>
    </p:spTree>
    <p:extLst>
      <p:ext uri="{BB962C8B-B14F-4D97-AF65-F5344CB8AC3E}">
        <p14:creationId xmlns:p14="http://schemas.microsoft.com/office/powerpoint/2010/main" val="2295009371"/>
      </p:ext>
    </p:extLst>
  </p:cSld>
  <p:clrMapOvr>
    <a:masterClrMapping/>
  </p:clrMapOvr>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9755A8C-0491-4D4D-B0C0-03C52FE6100C}"/>
              </a:ext>
            </a:extLst>
          </p:cNvPr>
          <p:cNvSpPr>
            <a:spLocks noGrp="1"/>
          </p:cNvSpPr>
          <p:nvPr>
            <p:ph type="body" sz="quarter" idx="10"/>
            <p:custDataLst>
              <p:tags r:id="rId1"/>
            </p:custDataLst>
          </p:nvPr>
        </p:nvSpPr>
        <p:spPr/>
        <p:txBody>
          <a:bodyPr/>
          <a:lstStyle/>
          <a:p>
            <a:pPr>
              <a:lnSpc>
                <a:spcPct val="100000"/>
              </a:lnSpc>
            </a:pPr>
            <a:r>
              <a:rPr lang="ro" sz="2800" b="1" i="0" strike="noStrike" cap="none" spc="0" baseline="0">
                <a:solidFill>
                  <a:srgbClr val="F6A317"/>
                </a:solidFill>
                <a:effectLst/>
                <a:latin typeface="Helvetica"/>
                <a:ea typeface="Helvetica"/>
                <a:cs typeface="Helvetica"/>
              </a:rPr>
              <a:t>CONCLUZIE</a:t>
            </a:r>
          </a:p>
        </p:txBody>
      </p:sp>
      <p:sp>
        <p:nvSpPr>
          <p:cNvPr id="3" name="Text Placeholder 2">
            <a:extLst>
              <a:ext uri="{FF2B5EF4-FFF2-40B4-BE49-F238E27FC236}">
                <a16:creationId xmlns:a16="http://schemas.microsoft.com/office/drawing/2014/main" id="{8D1981DF-FF6D-334E-A61C-977A636291F3}"/>
              </a:ext>
            </a:extLst>
          </p:cNvPr>
          <p:cNvSpPr>
            <a:spLocks noGrp="1"/>
          </p:cNvSpPr>
          <p:nvPr>
            <p:ph type="body" sz="quarter" idx="11"/>
            <p:custDataLst>
              <p:tags r:id="rId2"/>
            </p:custDataLst>
          </p:nvPr>
        </p:nvSpPr>
        <p:spPr/>
        <p:txBody>
          <a:bodyPr anchor="t"/>
          <a:lstStyle/>
          <a:p>
            <a:pPr>
              <a:lnSpc>
                <a:spcPts val="2400"/>
              </a:lnSpc>
              <a:spcBef>
                <a:spcPts val="600"/>
              </a:spcBef>
              <a:spcAft>
                <a:spcPts val="1000"/>
              </a:spcAft>
            </a:pPr>
            <a:r>
              <a:rPr lang="ro" sz="1800" b="0" i="0" strike="noStrike" cap="none" spc="0" baseline="0" dirty="0">
                <a:solidFill>
                  <a:srgbClr val="000000"/>
                </a:solidFill>
                <a:effectLst/>
                <a:latin typeface="Helvetica"/>
                <a:ea typeface="Helvetica"/>
                <a:cs typeface="Helvetica"/>
              </a:rPr>
              <a:t>Activitățile de întreținere, service și reparații sunt proceduri de rutină necesare pentru toate industriile. Rețineți:</a:t>
            </a:r>
          </a:p>
          <a:p>
            <a:pPr marL="285750" indent="-285750">
              <a:lnSpc>
                <a:spcPts val="2400"/>
              </a:lnSpc>
              <a:spcBef>
                <a:spcPts val="600"/>
              </a:spcBef>
              <a:spcAft>
                <a:spcPts val="600"/>
              </a:spcAft>
              <a:buClr>
                <a:srgbClr val="F1B600"/>
              </a:buClr>
              <a:buSzPct val="120000"/>
              <a:buFont typeface="Wingdings" pitchFamily="2" charset="2"/>
              <a:buChar char="q"/>
            </a:pPr>
            <a:r>
              <a:rPr lang="ro" sz="1800" b="0" i="0" strike="noStrike" cap="none" spc="0" baseline="0" dirty="0">
                <a:solidFill>
                  <a:srgbClr val="000000"/>
                </a:solidFill>
                <a:effectLst/>
                <a:latin typeface="Helvetica"/>
                <a:ea typeface="Helvetica"/>
                <a:cs typeface="Helvetica"/>
              </a:rPr>
              <a:t>Planificați dinainte modul de a acționa în caz de defecțiuni, avarii și scurgeri</a:t>
            </a:r>
          </a:p>
          <a:p>
            <a:pPr marL="285750" indent="-285750">
              <a:lnSpc>
                <a:spcPts val="2400"/>
              </a:lnSpc>
              <a:spcBef>
                <a:spcPts val="600"/>
              </a:spcBef>
              <a:spcAft>
                <a:spcPts val="600"/>
              </a:spcAft>
              <a:buClr>
                <a:srgbClr val="F1B600"/>
              </a:buClr>
              <a:buSzPct val="120000"/>
              <a:buFont typeface="Wingdings" pitchFamily="2" charset="2"/>
              <a:buChar char="q"/>
            </a:pPr>
            <a:r>
              <a:rPr lang="ro" sz="1800" b="0" i="0" strike="noStrike" cap="none" spc="0" baseline="0" dirty="0">
                <a:solidFill>
                  <a:srgbClr val="000000"/>
                </a:solidFill>
                <a:effectLst/>
                <a:latin typeface="Helvetica"/>
                <a:ea typeface="Helvetica"/>
                <a:cs typeface="Helvetica"/>
              </a:rPr>
              <a:t>Mențineți spațiul de lucru curat și bine ventilat </a:t>
            </a:r>
          </a:p>
          <a:p>
            <a:pPr marL="285750" indent="-285750">
              <a:lnSpc>
                <a:spcPts val="2400"/>
              </a:lnSpc>
              <a:spcBef>
                <a:spcPts val="600"/>
              </a:spcBef>
              <a:spcAft>
                <a:spcPts val="600"/>
              </a:spcAft>
              <a:buClr>
                <a:srgbClr val="F1B600"/>
              </a:buClr>
              <a:buSzPct val="120000"/>
              <a:buFont typeface="Wingdings" pitchFamily="2" charset="2"/>
              <a:buChar char="q"/>
            </a:pPr>
            <a:r>
              <a:rPr lang="ro" sz="1800" b="0" i="0" strike="noStrike" cap="none" spc="0" baseline="0" dirty="0">
                <a:solidFill>
                  <a:srgbClr val="000000"/>
                </a:solidFill>
                <a:effectLst/>
                <a:latin typeface="Helvetica"/>
                <a:ea typeface="Helvetica"/>
                <a:cs typeface="Helvetica"/>
              </a:rPr>
              <a:t>Aveți grijă la alte pericole din spațiul de lucru</a:t>
            </a:r>
          </a:p>
          <a:p>
            <a:pPr marL="285750" indent="-285750">
              <a:lnSpc>
                <a:spcPts val="2400"/>
              </a:lnSpc>
              <a:spcBef>
                <a:spcPts val="600"/>
              </a:spcBef>
              <a:spcAft>
                <a:spcPts val="600"/>
              </a:spcAft>
              <a:buClr>
                <a:srgbClr val="F1B600"/>
              </a:buClr>
              <a:buSzPct val="120000"/>
              <a:buFont typeface="Wingdings" pitchFamily="2" charset="2"/>
              <a:buChar char="q"/>
            </a:pPr>
            <a:r>
              <a:rPr lang="ro" sz="1800" b="0" i="0" strike="noStrike" cap="none" spc="0" baseline="0" dirty="0">
                <a:solidFill>
                  <a:srgbClr val="FF0000"/>
                </a:solidFill>
                <a:effectLst/>
                <a:latin typeface="Helvetica"/>
                <a:ea typeface="Helvetica"/>
                <a:cs typeface="Helvetica"/>
              </a:rPr>
              <a:t>Formatorul va adăuga concluzii contextuale</a:t>
            </a:r>
          </a:p>
          <a:p>
            <a:pPr marL="285750" indent="-285750">
              <a:lnSpc>
                <a:spcPts val="2400"/>
              </a:lnSpc>
              <a:spcBef>
                <a:spcPts val="600"/>
              </a:spcBef>
              <a:spcAft>
                <a:spcPts val="600"/>
              </a:spcAft>
              <a:buClr>
                <a:srgbClr val="F1B600"/>
              </a:buClr>
              <a:buSzPct val="120000"/>
              <a:buFont typeface="Wingdings" pitchFamily="2" charset="2"/>
              <a:buChar char="q"/>
            </a:pPr>
            <a:endParaRPr lang="en-GB" sz="1800" dirty="0"/>
          </a:p>
          <a:p>
            <a:pPr marL="285750" indent="-285750">
              <a:lnSpc>
                <a:spcPts val="2400"/>
              </a:lnSpc>
              <a:spcBef>
                <a:spcPts val="600"/>
              </a:spcBef>
              <a:spcAft>
                <a:spcPts val="600"/>
              </a:spcAft>
              <a:buClr>
                <a:srgbClr val="F1B600"/>
              </a:buClr>
              <a:buSzPct val="120000"/>
              <a:buFont typeface="Wingdings" pitchFamily="2" charset="2"/>
              <a:buChar char="q"/>
            </a:pPr>
            <a:endParaRPr lang="en-GB" sz="1800" dirty="0"/>
          </a:p>
          <a:p>
            <a:pPr marL="285750" indent="-285750">
              <a:lnSpc>
                <a:spcPts val="2400"/>
              </a:lnSpc>
              <a:spcBef>
                <a:spcPts val="600"/>
              </a:spcBef>
              <a:spcAft>
                <a:spcPts val="600"/>
              </a:spcAft>
              <a:buClr>
                <a:srgbClr val="F1B600"/>
              </a:buClr>
              <a:buSzPct val="120000"/>
              <a:buFont typeface="Wingdings" pitchFamily="2" charset="2"/>
              <a:buChar char="q"/>
            </a:pPr>
            <a:endParaRPr lang="en-GB" sz="1800" dirty="0"/>
          </a:p>
          <a:p>
            <a:pPr marL="285750" indent="-285750">
              <a:lnSpc>
                <a:spcPts val="2400"/>
              </a:lnSpc>
              <a:spcBef>
                <a:spcPts val="600"/>
              </a:spcBef>
              <a:spcAft>
                <a:spcPts val="600"/>
              </a:spcAft>
              <a:buClr>
                <a:srgbClr val="F1B600"/>
              </a:buClr>
              <a:buSzPct val="120000"/>
              <a:buFont typeface="Wingdings" pitchFamily="2" charset="2"/>
              <a:buChar char="q"/>
            </a:pPr>
            <a:endParaRPr lang="en-GB" sz="1800" dirty="0"/>
          </a:p>
          <a:p>
            <a:pPr marL="285750" indent="-285750">
              <a:lnSpc>
                <a:spcPts val="2400"/>
              </a:lnSpc>
              <a:spcBef>
                <a:spcPts val="600"/>
              </a:spcBef>
              <a:spcAft>
                <a:spcPts val="600"/>
              </a:spcAft>
              <a:buClr>
                <a:srgbClr val="F1B600"/>
              </a:buClr>
              <a:buSzPct val="120000"/>
              <a:buFont typeface="Wingdings" pitchFamily="2" charset="2"/>
              <a:buChar char="q"/>
            </a:pPr>
            <a:endParaRPr lang="en-GB" sz="1800" dirty="0"/>
          </a:p>
          <a:p>
            <a:pPr>
              <a:lnSpc>
                <a:spcPts val="2400"/>
              </a:lnSpc>
            </a:pPr>
            <a:endParaRPr lang="en-US" sz="1800" dirty="0"/>
          </a:p>
        </p:txBody>
      </p:sp>
      <p:pic>
        <p:nvPicPr>
          <p:cNvPr id="5" name="Picture 4">
            <a:extLst>
              <a:ext uri="{FF2B5EF4-FFF2-40B4-BE49-F238E27FC236}">
                <a16:creationId xmlns:a16="http://schemas.microsoft.com/office/drawing/2014/main" id="{0B390723-ECD8-4745-934F-06F7A23C5080}"/>
              </a:ext>
            </a:extLst>
          </p:cNvPr>
          <p:cNvPicPr>
            <a:picLocks noChangeAspect="1"/>
          </p:cNvPicPr>
          <p:nvPr>
            <p:custDataLst>
              <p:tags r:id="rId3"/>
            </p:custDataLst>
          </p:nvPr>
        </p:nvPicPr>
        <p:blipFill>
          <a:blip r:embed="rId6"/>
          <a:stretch>
            <a:fillRect/>
          </a:stretch>
        </p:blipFill>
        <p:spPr>
          <a:xfrm>
            <a:off x="7287256" y="1365250"/>
            <a:ext cx="4127500" cy="4127500"/>
          </a:xfrm>
          <a:prstGeom prst="rect">
            <a:avLst/>
          </a:prstGeom>
        </p:spPr>
      </p:pic>
    </p:spTree>
    <p:extLst>
      <p:ext uri="{BB962C8B-B14F-4D97-AF65-F5344CB8AC3E}">
        <p14:creationId xmlns:p14="http://schemas.microsoft.com/office/powerpoint/2010/main" val="893032605"/>
      </p:ext>
    </p:extLst>
  </p:cSld>
  <p:clrMapOvr>
    <a:masterClrMapping/>
  </p:clrMapOvr>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28040799-38CC-024D-885F-40D009CA9E71}"/>
              </a:ext>
            </a:extLst>
          </p:cNvPr>
          <p:cNvSpPr>
            <a:spLocks noGrp="1"/>
          </p:cNvSpPr>
          <p:nvPr>
            <p:ph type="body" sz="quarter" idx="10"/>
            <p:custDataLst>
              <p:tags r:id="rId1"/>
            </p:custDataLst>
          </p:nvPr>
        </p:nvSpPr>
        <p:spPr/>
        <p:txBody>
          <a:bodyPr/>
          <a:lstStyle/>
          <a:p>
            <a:pPr>
              <a:lnSpc>
                <a:spcPct val="100000"/>
              </a:lnSpc>
            </a:pPr>
            <a:r>
              <a:rPr lang="ro" sz="2800" b="1" i="0" strike="noStrike" cap="none" spc="0" baseline="0">
                <a:solidFill>
                  <a:srgbClr val="F6A317"/>
                </a:solidFill>
                <a:effectLst/>
                <a:latin typeface="Helvetica"/>
                <a:ea typeface="Helvetica"/>
                <a:cs typeface="Helvetica"/>
              </a:rPr>
              <a:t>ÎNVĂȚARE SUPLIMENTARĂ</a:t>
            </a:r>
          </a:p>
        </p:txBody>
      </p:sp>
      <p:sp>
        <p:nvSpPr>
          <p:cNvPr id="3" name="Text Placeholder 2">
            <a:extLst>
              <a:ext uri="{FF2B5EF4-FFF2-40B4-BE49-F238E27FC236}">
                <a16:creationId xmlns:a16="http://schemas.microsoft.com/office/drawing/2014/main" id="{E4F07BA6-6CD5-BD44-A586-339407333047}"/>
              </a:ext>
            </a:extLst>
          </p:cNvPr>
          <p:cNvSpPr>
            <a:spLocks noGrp="1"/>
          </p:cNvSpPr>
          <p:nvPr>
            <p:ph type="body" sz="quarter" idx="11"/>
            <p:custDataLst>
              <p:tags r:id="rId2"/>
            </p:custDataLst>
          </p:nvPr>
        </p:nvSpPr>
        <p:spPr/>
        <p:txBody>
          <a:bodyPr/>
          <a:lstStyle/>
          <a:p>
            <a:pPr marL="285750" indent="-285750">
              <a:lnSpc>
                <a:spcPts val="2300"/>
              </a:lnSpc>
              <a:spcBef>
                <a:spcPts val="600"/>
              </a:spcBef>
              <a:spcAft>
                <a:spcPts val="600"/>
              </a:spcAft>
              <a:buSzPct val="130000"/>
              <a:buFont typeface="Arial" panose="020B0604020202020204" pitchFamily="34" charset="0"/>
              <a:buChar char="•"/>
            </a:pPr>
            <a:r>
              <a:rPr lang="ro" sz="1600" b="0" i="0" strike="noStrike" cap="none" spc="0" baseline="0">
                <a:solidFill>
                  <a:srgbClr val="000000"/>
                </a:solidFill>
                <a:effectLst/>
                <a:latin typeface="Helvetica"/>
                <a:ea typeface="Helvetica"/>
                <a:cs typeface="Helvetica"/>
                <a:hlinkClick r:id="rId7" history="0"/>
              </a:rPr>
              <a:t>Bune practici pentru activitățile de întreținere, service și reparații (Fișa de sarcini 2.1.14)</a:t>
            </a:r>
          </a:p>
          <a:p>
            <a:pPr marL="285750" indent="-285750">
              <a:lnSpc>
                <a:spcPts val="2300"/>
              </a:lnSpc>
              <a:spcBef>
                <a:spcPts val="600"/>
              </a:spcBef>
              <a:spcAft>
                <a:spcPts val="600"/>
              </a:spcAft>
              <a:buSzPct val="130000"/>
              <a:buFont typeface="Arial" panose="020B0604020202020204" pitchFamily="34" charset="0"/>
              <a:buChar char="•"/>
            </a:pPr>
            <a:r>
              <a:rPr lang="ro" sz="1600" b="0" i="0" strike="noStrike" cap="none" spc="0" baseline="0">
                <a:solidFill>
                  <a:srgbClr val="000000"/>
                </a:solidFill>
                <a:effectLst/>
                <a:latin typeface="Helvetica"/>
                <a:ea typeface="Helvetica"/>
                <a:cs typeface="Helvetica"/>
                <a:hlinkClick r:id="rId8" history="0"/>
              </a:rPr>
              <a:t>Ghid de bune practici NEPSI</a:t>
            </a:r>
          </a:p>
          <a:p>
            <a:pPr marL="285750" indent="-285750">
              <a:lnSpc>
                <a:spcPts val="2300"/>
              </a:lnSpc>
              <a:spcBef>
                <a:spcPts val="600"/>
              </a:spcBef>
              <a:spcAft>
                <a:spcPts val="600"/>
              </a:spcAft>
              <a:buSzPct val="130000"/>
              <a:buFont typeface="Arial" panose="020B0604020202020204" pitchFamily="34" charset="0"/>
              <a:buChar char="•"/>
            </a:pPr>
            <a:r>
              <a:rPr lang="ro" sz="1600" b="0" i="0" strike="noStrike" cap="none" spc="0" baseline="0">
                <a:solidFill>
                  <a:srgbClr val="000000"/>
                </a:solidFill>
                <a:effectLst/>
                <a:latin typeface="Helvetica"/>
                <a:ea typeface="Helvetica"/>
                <a:cs typeface="Helvetica"/>
                <a:hlinkClick r:id="rId9" history="0"/>
              </a:rPr>
              <a:t>Ghid NEPSI pentru IMM-uri</a:t>
            </a:r>
          </a:p>
        </p:txBody>
      </p:sp>
      <p:sp>
        <p:nvSpPr>
          <p:cNvPr id="4" name="Rounded Rectangle 3">
            <a:extLst>
              <a:ext uri="{FF2B5EF4-FFF2-40B4-BE49-F238E27FC236}">
                <a16:creationId xmlns:a16="http://schemas.microsoft.com/office/drawing/2014/main" id="{7F0A6CEB-33FF-294B-BA7A-26C4179A6FCB}"/>
              </a:ext>
            </a:extLst>
          </p:cNvPr>
          <p:cNvSpPr/>
          <p:nvPr>
            <p:custDataLst>
              <p:tags r:id="rId3"/>
            </p:custDataLst>
          </p:nvPr>
        </p:nvSpPr>
        <p:spPr>
          <a:xfrm>
            <a:off x="957262" y="5159235"/>
            <a:ext cx="10144125" cy="655778"/>
          </a:xfrm>
          <a:prstGeom prst="roundRect">
            <a:avLst/>
          </a:prstGeom>
          <a:noFill/>
          <a:ln>
            <a:solidFill>
              <a:srgbClr val="F6A31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a:ln w="22225">
                <a:solidFill>
                  <a:schemeClr val="accent2"/>
                </a:solidFill>
                <a:prstDash val="solid"/>
              </a:ln>
              <a:solidFill>
                <a:schemeClr val="accent2">
                  <a:lumMod val="40000"/>
                  <a:lumOff val="60000"/>
                </a:schemeClr>
              </a:solidFill>
            </a:endParaRPr>
          </a:p>
        </p:txBody>
      </p:sp>
      <p:sp>
        <p:nvSpPr>
          <p:cNvPr id="5" name="Rectangle 4">
            <a:extLst>
              <a:ext uri="{FF2B5EF4-FFF2-40B4-BE49-F238E27FC236}">
                <a16:creationId xmlns:a16="http://schemas.microsoft.com/office/drawing/2014/main" id="{2A97588B-762C-B645-AB24-44A7631A33F5}"/>
              </a:ext>
            </a:extLst>
          </p:cNvPr>
          <p:cNvSpPr/>
          <p:nvPr>
            <p:custDataLst>
              <p:tags r:id="rId4"/>
            </p:custDataLst>
          </p:nvPr>
        </p:nvSpPr>
        <p:spPr>
          <a:xfrm>
            <a:off x="1031302" y="5244989"/>
            <a:ext cx="10022946" cy="472912"/>
          </a:xfrm>
          <a:prstGeom prst="rect">
            <a:avLst/>
          </a:prstGeom>
          <a:noFill/>
          <a:ln>
            <a:noFill/>
          </a:ln>
        </p:spPr>
        <p:txBody>
          <a:bodyPr wrap="square" anchor="ctr">
            <a:spAutoFit/>
          </a:bodyPr>
          <a:lstStyle/>
          <a:p>
            <a:pPr>
              <a:lnSpc>
                <a:spcPts val="3000"/>
              </a:lnSpc>
              <a:spcBef>
                <a:spcPts val="1200"/>
              </a:spcBef>
              <a:spcAft>
                <a:spcPts val="1200"/>
              </a:spcAft>
              <a:buSzPct val="130000"/>
            </a:pPr>
            <a:r>
              <a:rPr lang="ro" sz="1750" b="0" i="0" strike="noStrike" cap="none" spc="0" baseline="0">
                <a:solidFill>
                  <a:srgbClr val="000000"/>
                </a:solidFill>
                <a:effectLst/>
                <a:latin typeface="Calibri"/>
                <a:ea typeface="Calibri"/>
                <a:cs typeface="Calibri"/>
              </a:rPr>
              <a:t>Vizitați </a:t>
            </a:r>
            <a:r>
              <a:rPr lang="ro" sz="1750" b="1" i="0" strike="noStrike" cap="none" spc="0" baseline="0">
                <a:solidFill>
                  <a:srgbClr val="000000"/>
                </a:solidFill>
                <a:effectLst/>
                <a:latin typeface="Calibri"/>
                <a:ea typeface="Calibri"/>
                <a:cs typeface="Calibri"/>
              </a:rPr>
              <a:t>Platforma de e-learning NEPSI</a:t>
            </a:r>
            <a:r>
              <a:rPr lang="ro" sz="1750" b="0" i="0" strike="noStrike" cap="none" spc="0" baseline="0">
                <a:solidFill>
                  <a:srgbClr val="000000"/>
                </a:solidFill>
                <a:effectLst/>
                <a:latin typeface="Calibri"/>
                <a:ea typeface="Calibri"/>
                <a:cs typeface="Calibri"/>
              </a:rPr>
              <a:t> la </a:t>
            </a:r>
            <a:r>
              <a:rPr lang="ro" sz="1750" b="0" i="0" strike="noStrike" cap="none" spc="0" baseline="0">
                <a:solidFill>
                  <a:srgbClr val="000000"/>
                </a:solidFill>
                <a:effectLst/>
                <a:latin typeface="Calibri"/>
                <a:ea typeface="Calibri"/>
                <a:cs typeface="Calibri"/>
                <a:hlinkClick r:id="rId10" history="0"/>
              </a:rPr>
              <a:t>training.nepsi.eu</a:t>
            </a:r>
            <a:r>
              <a:rPr lang="ro" sz="1750" b="0" i="0" strike="noStrike" cap="none" spc="0" baseline="0">
                <a:solidFill>
                  <a:srgbClr val="000000"/>
                </a:solidFill>
                <a:effectLst/>
                <a:latin typeface="Calibri"/>
                <a:ea typeface="Calibri"/>
                <a:cs typeface="Calibri"/>
              </a:rPr>
              <a:t> pentru mai multe resurse de învățare privind RCS</a:t>
            </a:r>
          </a:p>
        </p:txBody>
      </p:sp>
    </p:spTree>
    <p:extLst>
      <p:ext uri="{BB962C8B-B14F-4D97-AF65-F5344CB8AC3E}">
        <p14:creationId xmlns:p14="http://schemas.microsoft.com/office/powerpoint/2010/main" val="2204262472"/>
      </p:ext>
    </p:extLst>
  </p:cSld>
  <p:clrMapOvr>
    <a:masterClrMapping/>
  </p:clrMapOvr>
  <p:transition/>
</p:sld>
</file>

<file path=ppt/tags/tag1.xml><?xml version="1.0" encoding="utf-8"?>
<p:tagLst xmlns:a="http://schemas.openxmlformats.org/drawingml/2006/main" xmlns:r="http://schemas.openxmlformats.org/officeDocument/2006/relationships" xmlns:p="http://schemas.openxmlformats.org/presentationml/2006/main">
  <p:tag name="AS_OS" val="Microsoft Windows NT 10.0"/>
  <p:tag name="AS_RELEASE_DATE" val="2017.10.31"/>
  <p:tag name="AS_TITLE" val="Aspose.Slides for Java"/>
  <p:tag name="AS_VERSION" val="17.10"/>
</p:tagLst>
</file>

<file path=ppt/tags/tag2.xml><?xml version="1.0" encoding="utf-8"?>
<p:tagLst xmlns:a="http://schemas.openxmlformats.org/drawingml/2006/main" xmlns:r="http://schemas.openxmlformats.org/officeDocument/2006/relationships" xmlns:p="http://schemas.openxmlformats.org/presentationml/2006/main">
  <p:tag name="AS_UNIQUEID" val="0"/>
</p:tagLst>
</file>

<file path=ppt/tags/tag3.xml><?xml version="1.0" encoding="utf-8"?>
<p:tagLst xmlns:a="http://schemas.openxmlformats.org/drawingml/2006/main" xmlns:r="http://schemas.openxmlformats.org/officeDocument/2006/relationships" xmlns:p="http://schemas.openxmlformats.org/presentationml/2006/main">
  <p:tag name="AS_UNIQUEID" val="7"/>
</p:tagLst>
</file>

<file path=ppt/tags/tag4.xml><?xml version="1.0" encoding="utf-8"?>
<p:tagLst xmlns:a="http://schemas.openxmlformats.org/drawingml/2006/main" xmlns:r="http://schemas.openxmlformats.org/officeDocument/2006/relationships" xmlns:p="http://schemas.openxmlformats.org/presentationml/2006/main">
  <p:tag name="AS_UNIQUEID" val="8"/>
</p:tagLst>
</file>

<file path=ppt/tags/tag5.xml><?xml version="1.0" encoding="utf-8"?>
<p:tagLst xmlns:a="http://schemas.openxmlformats.org/drawingml/2006/main" xmlns:r="http://schemas.openxmlformats.org/officeDocument/2006/relationships" xmlns:p="http://schemas.openxmlformats.org/presentationml/2006/main">
  <p:tag name="AS_UNIQUEID" val="3"/>
</p:tagLst>
</file>

<file path=ppt/tags/tag6.xml><?xml version="1.0" encoding="utf-8"?>
<p:tagLst xmlns:a="http://schemas.openxmlformats.org/drawingml/2006/main" xmlns:r="http://schemas.openxmlformats.org/officeDocument/2006/relationships" xmlns:p="http://schemas.openxmlformats.org/presentationml/2006/main">
  <p:tag name="AS_UNIQUEID" val="4"/>
</p:tagLst>
</file>

<file path=ppt/tags/tag7.xml><?xml version="1.0" encoding="utf-8"?>
<p:tagLst xmlns:a="http://schemas.openxmlformats.org/drawingml/2006/main" xmlns:r="http://schemas.openxmlformats.org/officeDocument/2006/relationships" xmlns:p="http://schemas.openxmlformats.org/presentationml/2006/main">
  <p:tag name="AS_UNIQUEID" val="5"/>
</p:tagLst>
</file>

<file path=ppt/tags/tag8.xml><?xml version="1.0" encoding="utf-8"?>
<p:tagLst xmlns:a="http://schemas.openxmlformats.org/drawingml/2006/main" xmlns:r="http://schemas.openxmlformats.org/officeDocument/2006/relationships" xmlns:p="http://schemas.openxmlformats.org/presentationml/2006/main">
  <p:tag name="AS_UNIQUEID" val="14"/>
</p:tagLst>
</file>

<file path=ppt/tags/tag9.xml><?xml version="1.0" encoding="utf-8"?>
<p:tagLst xmlns:a="http://schemas.openxmlformats.org/drawingml/2006/main" xmlns:r="http://schemas.openxmlformats.org/officeDocument/2006/relationships" xmlns:p="http://schemas.openxmlformats.org/presentationml/2006/main">
  <p:tag name="AS_UNIQUEID" val="15"/>
</p:tagLst>
</file>

<file path=ppt/tags/tag10.xml><?xml version="1.0" encoding="utf-8"?>
<p:tagLst xmlns:a="http://schemas.openxmlformats.org/drawingml/2006/main" xmlns:r="http://schemas.openxmlformats.org/officeDocument/2006/relationships" xmlns:p="http://schemas.openxmlformats.org/presentationml/2006/main">
  <p:tag name="AS_UNIQUEID" val="16"/>
</p:tagLst>
</file>

<file path=ppt/tags/tag11.xml><?xml version="1.0" encoding="utf-8"?>
<p:tagLst xmlns:a="http://schemas.openxmlformats.org/drawingml/2006/main" xmlns:r="http://schemas.openxmlformats.org/officeDocument/2006/relationships" xmlns:p="http://schemas.openxmlformats.org/presentationml/2006/main">
  <p:tag name="AS_UNIQUEID" val="10"/>
</p:tagLst>
</file>

<file path=ppt/tags/tag12.xml><?xml version="1.0" encoding="utf-8"?>
<p:tagLst xmlns:a="http://schemas.openxmlformats.org/drawingml/2006/main" xmlns:r="http://schemas.openxmlformats.org/officeDocument/2006/relationships" xmlns:p="http://schemas.openxmlformats.org/presentationml/2006/main">
  <p:tag name="AS_UNIQUEID" val="11"/>
</p:tagLst>
</file>

<file path=ppt/tags/tag13.xml><?xml version="1.0" encoding="utf-8"?>
<p:tagLst xmlns:a="http://schemas.openxmlformats.org/drawingml/2006/main" xmlns:r="http://schemas.openxmlformats.org/officeDocument/2006/relationships" xmlns:p="http://schemas.openxmlformats.org/presentationml/2006/main">
  <p:tag name="AS_UNIQUEID" val="12"/>
</p:tagLst>
</file>

<file path=ppt/tags/tag14.xml><?xml version="1.0" encoding="utf-8"?>
<p:tagLst xmlns:a="http://schemas.openxmlformats.org/drawingml/2006/main" xmlns:r="http://schemas.openxmlformats.org/officeDocument/2006/relationships" xmlns:p="http://schemas.openxmlformats.org/presentationml/2006/main">
  <p:tag name="AS_UNIQUEID" val="22"/>
</p:tagLst>
</file>

<file path=ppt/tags/tag15.xml><?xml version="1.0" encoding="utf-8"?>
<p:tagLst xmlns:a="http://schemas.openxmlformats.org/drawingml/2006/main" xmlns:r="http://schemas.openxmlformats.org/officeDocument/2006/relationships" xmlns:p="http://schemas.openxmlformats.org/presentationml/2006/main">
  <p:tag name="AS_UNIQUEID" val="23"/>
</p:tagLst>
</file>

<file path=ppt/tags/tag16.xml><?xml version="1.0" encoding="utf-8"?>
<p:tagLst xmlns:a="http://schemas.openxmlformats.org/drawingml/2006/main" xmlns:r="http://schemas.openxmlformats.org/officeDocument/2006/relationships" xmlns:p="http://schemas.openxmlformats.org/presentationml/2006/main">
  <p:tag name="AS_UNIQUEID" val="24"/>
</p:tagLst>
</file>

<file path=ppt/tags/tag17.xml><?xml version="1.0" encoding="utf-8"?>
<p:tagLst xmlns:a="http://schemas.openxmlformats.org/drawingml/2006/main" xmlns:r="http://schemas.openxmlformats.org/officeDocument/2006/relationships" xmlns:p="http://schemas.openxmlformats.org/presentationml/2006/main">
  <p:tag name="AS_UNIQUEID" val="18"/>
</p:tagLst>
</file>

<file path=ppt/tags/tag18.xml><?xml version="1.0" encoding="utf-8"?>
<p:tagLst xmlns:a="http://schemas.openxmlformats.org/drawingml/2006/main" xmlns:r="http://schemas.openxmlformats.org/officeDocument/2006/relationships" xmlns:p="http://schemas.openxmlformats.org/presentationml/2006/main">
  <p:tag name="AS_UNIQUEID" val="19"/>
</p:tagLst>
</file>

<file path=ppt/tags/tag19.xml><?xml version="1.0" encoding="utf-8"?>
<p:tagLst xmlns:a="http://schemas.openxmlformats.org/drawingml/2006/main" xmlns:r="http://schemas.openxmlformats.org/officeDocument/2006/relationships" xmlns:p="http://schemas.openxmlformats.org/presentationml/2006/main">
  <p:tag name="AS_UNIQUEID" val="20"/>
</p:tagLst>
</file>

<file path=ppt/tags/tag20.xml><?xml version="1.0" encoding="utf-8"?>
<p:tagLst xmlns:a="http://schemas.openxmlformats.org/drawingml/2006/main" xmlns:r="http://schemas.openxmlformats.org/officeDocument/2006/relationships" xmlns:p="http://schemas.openxmlformats.org/presentationml/2006/main">
  <p:tag name="AS_UNIQUEID" val="30"/>
</p:tagLst>
</file>

<file path=ppt/tags/tag21.xml><?xml version="1.0" encoding="utf-8"?>
<p:tagLst xmlns:a="http://schemas.openxmlformats.org/drawingml/2006/main" xmlns:r="http://schemas.openxmlformats.org/officeDocument/2006/relationships" xmlns:p="http://schemas.openxmlformats.org/presentationml/2006/main">
  <p:tag name="AS_UNIQUEID" val="31"/>
</p:tagLst>
</file>

<file path=ppt/tags/tag22.xml><?xml version="1.0" encoding="utf-8"?>
<p:tagLst xmlns:a="http://schemas.openxmlformats.org/drawingml/2006/main" xmlns:r="http://schemas.openxmlformats.org/officeDocument/2006/relationships" xmlns:p="http://schemas.openxmlformats.org/presentationml/2006/main">
  <p:tag name="AS_UNIQUEID" val="32"/>
</p:tagLst>
</file>

<file path=ppt/tags/tag23.xml><?xml version="1.0" encoding="utf-8"?>
<p:tagLst xmlns:a="http://schemas.openxmlformats.org/drawingml/2006/main" xmlns:r="http://schemas.openxmlformats.org/officeDocument/2006/relationships" xmlns:p="http://schemas.openxmlformats.org/presentationml/2006/main">
  <p:tag name="AS_UNIQUEID" val="33"/>
</p:tagLst>
</file>

<file path=ppt/tags/tag24.xml><?xml version="1.0" encoding="utf-8"?>
<p:tagLst xmlns:a="http://schemas.openxmlformats.org/drawingml/2006/main" xmlns:r="http://schemas.openxmlformats.org/officeDocument/2006/relationships" xmlns:p="http://schemas.openxmlformats.org/presentationml/2006/main">
  <p:tag name="AS_UNIQUEID" val="26"/>
</p:tagLst>
</file>

<file path=ppt/tags/tag25.xml><?xml version="1.0" encoding="utf-8"?>
<p:tagLst xmlns:a="http://schemas.openxmlformats.org/drawingml/2006/main" xmlns:r="http://schemas.openxmlformats.org/officeDocument/2006/relationships" xmlns:p="http://schemas.openxmlformats.org/presentationml/2006/main">
  <p:tag name="AS_UNIQUEID" val="27"/>
</p:tagLst>
</file>

<file path=ppt/tags/tag26.xml><?xml version="1.0" encoding="utf-8"?>
<p:tagLst xmlns:a="http://schemas.openxmlformats.org/drawingml/2006/main" xmlns:r="http://schemas.openxmlformats.org/officeDocument/2006/relationships" xmlns:p="http://schemas.openxmlformats.org/presentationml/2006/main">
  <p:tag name="AS_UNIQUEID" val="28"/>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Arial"/>
        <a:cs typeface="Arial"/>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Arial"/>
        <a:cs typeface="Arial"/>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NEPSI Training topic template v1 JF" id="{5EA84160-1248-B945-96E8-C19FFB39C2BD}" vid="{0058E9A8-62BA-8D4E-905C-CEA1055CCE57}"/>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Arial"/>
        <a:cs typeface="Arial"/>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Arial"/>
        <a:cs typeface="Arial"/>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TaxCatchAll xmlns="d8ecf516-e360-4672-81b9-68723bedb71f" xsi:nil="true"/>
    <lcf76f155ced4ddcb4097134ff3c332f xmlns="6d9d7403-2d8c-4818-ae25-2c5629bc7330">
      <Terms xmlns="http://schemas.microsoft.com/office/infopath/2007/PartnerControls"/>
    </lcf76f155ced4ddcb4097134ff3c332f>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BE8D432CE7244B409A76C38E51B114B2" ma:contentTypeVersion="22" ma:contentTypeDescription="Create a new document." ma:contentTypeScope="" ma:versionID="3b65d00cb17ade1f87e587b146520326">
  <xsd:schema xmlns:xsd="http://www.w3.org/2001/XMLSchema" xmlns:xs="http://www.w3.org/2001/XMLSchema" xmlns:p="http://schemas.microsoft.com/office/2006/metadata/properties" xmlns:ns2="6d9d7403-2d8c-4818-ae25-2c5629bc7330" xmlns:ns3="d8ecf516-e360-4672-81b9-68723bedb71f" targetNamespace="http://schemas.microsoft.com/office/2006/metadata/properties" ma:root="true" ma:fieldsID="5c659a0f85073eddfcef942c3a4ea0a4" ns2:_="" ns3:_="">
    <xsd:import namespace="6d9d7403-2d8c-4818-ae25-2c5629bc7330"/>
    <xsd:import namespace="d8ecf516-e360-4672-81b9-68723bedb71f"/>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DateTaken" minOccurs="0"/>
                <xsd:element ref="ns2:MediaServiceLocation" minOccurs="0"/>
                <xsd:element ref="ns3:SharedWithUsers" minOccurs="0"/>
                <xsd:element ref="ns3:SharedWithDetails" minOccurs="0"/>
                <xsd:element ref="ns2:MediaServiceOCR" minOccurs="0"/>
                <xsd:element ref="ns2:MediaServiceGenerationTime" minOccurs="0"/>
                <xsd:element ref="ns2:MediaServiceEventHashCode" minOccurs="0"/>
                <xsd:element ref="ns2:MediaServiceAutoKeyPoints" minOccurs="0"/>
                <xsd:element ref="ns2:MediaServiceKeyPoints" minOccurs="0"/>
                <xsd:element ref="ns2:MediaLengthInSeconds" minOccurs="0"/>
                <xsd:element ref="ns3:TaxCatchAll" minOccurs="0"/>
                <xsd:element ref="ns2:lcf76f155ced4ddcb4097134ff3c332f"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d9d7403-2d8c-4818-ae25-2c5629bc733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MediaServiceAutoTags" ma:internalName="MediaServiceAutoTags" ma:readOnly="true">
      <xsd:simpleType>
        <xsd:restriction base="dms:Text"/>
      </xsd:simpleType>
    </xsd:element>
    <xsd:element name="MediaServiceDateTaken" ma:index="11" nillable="true" ma:displayName="MediaServiceDateTaken" ma:hidden="true" ma:internalName="MediaServiceDateTaken" ma:readOnly="true">
      <xsd:simpleType>
        <xsd:restriction base="dms:Text"/>
      </xsd:simpleType>
    </xsd:element>
    <xsd:element name="MediaServiceLocation" ma:index="12" nillable="true" ma:displayName="MediaServiceLocation" ma:internalName="MediaServiceLocation" ma:readOnly="true">
      <xsd:simpleType>
        <xsd:restriction base="dms:Text"/>
      </xsd:simpleType>
    </xsd:element>
    <xsd:element name="MediaServiceOCR" ma:index="15" nillable="true" ma:displayName="MediaServiceOCR"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AutoKeyPoints" ma:index="18" nillable="true" ma:displayName="MediaServiceAutoKeyPoints" ma:hidden="true" ma:internalName="MediaServiceAutoKeyPoints" ma:readOnly="true">
      <xsd:simpleType>
        <xsd:restriction base="dms:Note"/>
      </xsd:simpleType>
    </xsd:element>
    <xsd:element name="MediaServiceKeyPoints" ma:index="19" nillable="true" ma:displayName="KeyPoints" ma:internalName="MediaServiceKeyPoints" ma:readOnly="true">
      <xsd:simpleType>
        <xsd:restriction base="dms:Note">
          <xsd:maxLength value="255"/>
        </xsd:restriction>
      </xsd:simpleType>
    </xsd:element>
    <xsd:element name="MediaLengthInSeconds" ma:index="20" nillable="true" ma:displayName="Length (seconds)" ma:internalName="MediaLengthInSeconds" ma:readOnly="true">
      <xsd:simpleType>
        <xsd:restriction base="dms:Unknown"/>
      </xsd:simpleType>
    </xsd:element>
    <xsd:element name="lcf76f155ced4ddcb4097134ff3c332f" ma:index="23" nillable="true" ma:taxonomy="true" ma:internalName="lcf76f155ced4ddcb4097134ff3c332f" ma:taxonomyFieldName="MediaServiceImageTags" ma:displayName="Image Tags" ma:readOnly="false" ma:fieldId="{5cf76f15-5ced-4ddc-b409-7134ff3c332f}" ma:taxonomyMulti="true" ma:sspId="67db71fa-6225-4e5d-8d04-885ce7d9243e"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d8ecf516-e360-4672-81b9-68723bedb71f" elementFormDefault="qualified">
    <xsd:import namespace="http://schemas.microsoft.com/office/2006/documentManagement/types"/>
    <xsd:import namespace="http://schemas.microsoft.com/office/infopath/2007/PartnerControls"/>
    <xsd:element name="SharedWithUsers" ma:index="13"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4" nillable="true" ma:displayName="Shared With Details" ma:internalName="SharedWithDetails" ma:readOnly="true">
      <xsd:simpleType>
        <xsd:restriction base="dms:Note">
          <xsd:maxLength value="255"/>
        </xsd:restriction>
      </xsd:simpleType>
    </xsd:element>
    <xsd:element name="TaxCatchAll" ma:index="21" nillable="true" ma:displayName="Taxonomy Catch All Column" ma:hidden="true" ma:list="{0f5be016-a4e9-4ae4-99b5-de5d8d170bf1}" ma:internalName="TaxCatchAll" ma:showField="CatchAllData" ma:web="d8ecf516-e360-4672-81b9-68723bedb71f">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7D545FEE-AD81-4023-B6AC-5CAEA335ED97}">
  <ds:schemaRefs>
    <ds:schemaRef ds:uri="http://schemas.microsoft.com/office/2006/documentManagement/types"/>
    <ds:schemaRef ds:uri="http://purl.org/dc/elements/1.1/"/>
    <ds:schemaRef ds:uri="http://schemas.openxmlformats.org/package/2006/metadata/core-properties"/>
    <ds:schemaRef ds:uri="http://www.w3.org/XML/1998/namespace"/>
    <ds:schemaRef ds:uri="http://purl.org/dc/dcmitype/"/>
    <ds:schemaRef ds:uri="http://schemas.microsoft.com/office/2006/metadata/properties"/>
    <ds:schemaRef ds:uri="http://purl.org/dc/terms/"/>
    <ds:schemaRef ds:uri="6d9d7403-2d8c-4818-ae25-2c5629bc7330"/>
    <ds:schemaRef ds:uri="http://schemas.microsoft.com/office/infopath/2007/PartnerControls"/>
    <ds:schemaRef ds:uri="d8ecf516-e360-4672-81b9-68723bedb71f"/>
  </ds:schemaRefs>
</ds:datastoreItem>
</file>

<file path=customXml/itemProps2.xml><?xml version="1.0" encoding="utf-8"?>
<ds:datastoreItem xmlns:ds="http://schemas.openxmlformats.org/officeDocument/2006/customXml" ds:itemID="{3E9D9CC3-1A92-450F-A475-EF23AF4BCF49}">
  <ds:schemaRefs>
    <ds:schemaRef ds:uri="http://schemas.microsoft.com/sharepoint/v3/contenttype/forms"/>
  </ds:schemaRefs>
</ds:datastoreItem>
</file>

<file path=customXml/itemProps3.xml><?xml version="1.0" encoding="utf-8"?>
<ds:datastoreItem xmlns:ds="http://schemas.openxmlformats.org/officeDocument/2006/customXml" ds:itemID="{622D26FE-9C04-4648-8B7C-E410FFA5D2E2}">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6d9d7403-2d8c-4818-ae25-2c5629bc7330"/>
    <ds:schemaRef ds:uri="d8ecf516-e360-4672-81b9-68723bedb71f"/>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Office Theme</Template>
  <TotalTime>76</TotalTime>
  <Words>1359</Words>
  <Application>Microsoft Macintosh PowerPoint</Application>
  <PresentationFormat>Widescreen</PresentationFormat>
  <Paragraphs>115</Paragraphs>
  <Slides>15</Slides>
  <Notes>13</Notes>
  <HiddenSlides>1</HiddenSlides>
  <MMClips>1</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15</vt:i4>
      </vt:variant>
    </vt:vector>
  </HeadingPairs>
  <TitlesOfParts>
    <vt:vector size="22" baseType="lpstr">
      <vt:lpstr>.Apple Color Emoji UI</vt:lpstr>
      <vt:lpstr>Arial</vt:lpstr>
      <vt:lpstr>Calibri</vt:lpstr>
      <vt:lpstr>Futura Medium</vt:lpstr>
      <vt:lpstr>Helvetica</vt:lpstr>
      <vt:lpstr>Wingdings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Samuel Davies</dc:creator>
  <cp:lastModifiedBy>Carlo Arboit</cp:lastModifiedBy>
  <cp:revision>25</cp:revision>
  <dcterms:created xsi:type="dcterms:W3CDTF">2020-06-26T08:41:49Z</dcterms:created>
  <dcterms:modified xsi:type="dcterms:W3CDTF">2024-11-13T12:03:35Z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0x010100BE8D432CE7244B409A76C38E51B114B2</vt:lpwstr>
  </property>
</Properties>
</file>