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354" autoAdjust="0"/>
  </p:normalViewPr>
  <p:slideViewPr>
    <p:cSldViewPr snapToGrid="0" snapToObjects="1">
      <p:cViewPr varScale="1">
        <p:scale>
          <a:sx n="116" d="100"/>
          <a:sy n="116" d="100"/>
        </p:scale>
        <p:origin x="86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Nadmerné vystavenie sa dýchateľnému kryštalickému kremeňu (RCS) môže z dlhodobého hľadiska viesť k vážnym zdravotným problémom pracovníkov. Z tohto dôvodu je dôležité, aby si všetci pracovníci boli vedomí osvedčených postupov, ktoré obmedzujú alebo eliminujú vystavenie sa prachu z kremeňa.</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sk" sz="1200" b="0" i="0" strike="noStrike" cap="none" spc="0" baseline="0" dirty="0">
                <a:solidFill>
                  <a:srgbClr val="000000"/>
                </a:solidFill>
                <a:effectLst/>
                <a:latin typeface="+mn-lt"/>
                <a:ea typeface="Calibri"/>
                <a:cs typeface="Calibri"/>
              </a:rPr>
              <a:t>Toto školenie poskytuje návod na údržbu, servis a opravy v prostrediach, kde sa používajú materiály obsahujúce kryštalický kremeň.</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Niektorí zamestnanci a dodávatelia, napr. montéri, elektrikári, hliadkujúci a robotníci, budú musieť vykonávať údržbu, servis a opravy. Zamestnanci môžu prijať viacero opatrení, aby zabezpečili, že tieto činnosti budú vykonávané nerušene.</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Pracoviská sú frekventované miesta. Zvážte faktory prostredia na obrazovke, aby ste pomohli pri údržbe, servise a opravách. </a:t>
            </a:r>
          </a:p>
          <a:p>
            <a:endParaRPr lang="en-US" sz="1200" dirty="0">
              <a:latin typeface="+mn-lt"/>
            </a:endParaRPr>
          </a:p>
          <a:p>
            <a:r>
              <a:rPr lang="sk" sz="1200" b="0" i="0" strike="noStrike" cap="none" spc="0" baseline="0" dirty="0">
                <a:solidFill>
                  <a:srgbClr val="000000"/>
                </a:solidFill>
                <a:effectLst/>
                <a:latin typeface="+mn-lt"/>
                <a:ea typeface="Calibri"/>
                <a:cs typeface="Calibri"/>
              </a:rPr>
              <a:t>Uistite sa, že pracovisko je vyčistené od rozliatych látok a že funkčné odsávacie systémy sú zapnuté. Tým sa zníži riziko zranenia – čisté prostredie je bezpečné prostredie.</a:t>
            </a:r>
          </a:p>
          <a:p>
            <a:endParaRPr lang="en-US" sz="1200" dirty="0">
              <a:latin typeface="+mn-lt"/>
            </a:endParaRPr>
          </a:p>
          <a:p>
            <a:r>
              <a:rPr lang="sk" sz="1200" b="0" i="0" strike="noStrike" cap="none" spc="0" baseline="0" dirty="0">
                <a:solidFill>
                  <a:srgbClr val="000000"/>
                </a:solidFill>
                <a:effectLst/>
                <a:latin typeface="+mn-lt"/>
                <a:ea typeface="Calibri"/>
                <a:cs typeface="Calibri"/>
              </a:rPr>
              <a:t>Poskytnutie pásových stieračov na dopravníky minimalizuje rozliatia látok.</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Hoci vystavenie prachu je hlavným problémom pre všetkých pracovníkov na pracovisku, ďalšie riziká môžu predstavovať riziko pre jednotlivcov, ktorí vykonávajú údržbu, servis a opravy. Pred začatím takýchto činností zvážte riziká na obrazovke, ktoré presahujú vystavenie sa RCS.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k" sz="1200" b="0" i="0" strike="noStrike" cap="none" spc="0" baseline="0" dirty="0">
                <a:solidFill>
                  <a:srgbClr val="000000"/>
                </a:solidFill>
                <a:effectLst/>
                <a:latin typeface="+mn-lt"/>
                <a:ea typeface="Calibri"/>
                <a:cs typeface="Calibri"/>
              </a:rPr>
              <a:t>Toto video obsahuje osvedčené postupy pri údržbe, servise a opravách.</a:t>
            </a:r>
          </a:p>
          <a:p>
            <a:endParaRPr lang="en-US" sz="1200" dirty="0">
              <a:latin typeface="+mn-lt"/>
            </a:endParaRPr>
          </a:p>
          <a:p>
            <a:r>
              <a:rPr lang="sk" sz="1200" b="0" i="0" strike="noStrike" cap="none" spc="0" baseline="0" dirty="0">
                <a:solidFill>
                  <a:srgbClr val="000000"/>
                </a:solidFill>
                <a:effectLst/>
                <a:latin typeface="+mn-lt"/>
                <a:ea typeface="Calibri"/>
                <a:cs typeface="Calibri"/>
              </a:rPr>
              <a:t>Vedľa obrázka videa vidíte graf a červený pruh znázorňujúci koncentráciu prachu v mg/m3.</a:t>
            </a:r>
          </a:p>
          <a:p>
            <a:endParaRPr lang="en-GB" sz="1200" b="0" i="0" u="none" strike="noStrike" kern="1200" dirty="0">
              <a:solidFill>
                <a:schemeClr val="tx1"/>
              </a:solidFill>
              <a:effectLst/>
              <a:latin typeface="+mn-lt"/>
              <a:ea typeface="+mn-ea"/>
              <a:cs typeface="+mn-cs"/>
            </a:endParaRPr>
          </a:p>
          <a:p>
            <a:r>
              <a:rPr lang="sk" sz="1200" b="0" i="0" strike="noStrike" cap="none" spc="0" baseline="0" dirty="0">
                <a:solidFill>
                  <a:srgbClr val="000000"/>
                </a:solidFill>
                <a:effectLst/>
                <a:latin typeface="+mn-lt"/>
                <a:ea typeface="Calibri"/>
                <a:cs typeface="Calibri"/>
              </a:rPr>
              <a:t>Meranie koncentrácie prachu sa netýka dýchateľného kryštalického kremeňa, je založené na semikvantitatívnom meraní. Podstatná nie je hodnota koncentrácie prachu, ale relatívny rozdiel medzi úrovňami expozície počas odporúčaného a iného postupu.</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k" sz="1200" b="0" i="0" strike="noStrike" cap="none" spc="0" baseline="0" dirty="0">
                <a:solidFill>
                  <a:srgbClr val="000000"/>
                </a:solidFill>
                <a:effectLst/>
                <a:latin typeface="+mn-lt"/>
                <a:ea typeface="Calibri"/>
                <a:cs typeface="Calibri"/>
              </a:rPr>
              <a:t>Údržba, servis a opravy sú nevyhnutné, rutinné postupy pre všetky priemyselné odvetvia. Skontrolujte a implementujte opatrenia na podporu pracovníka.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k" sz="1000" b="0" i="0" strike="noStrike" cap="none" spc="0" baseline="0">
                <a:solidFill>
                  <a:srgbClr val="000000"/>
                </a:solidFill>
                <a:effectLst/>
                <a:latin typeface="Helvetica"/>
                <a:ea typeface="Helvetica"/>
                <a:cs typeface="Helvetica"/>
              </a:rPr>
              <a:t>Tento školiaci balík bol vyvinutý ako súčasť Príručky osvedčených postupov NEPSI – navštívte stránku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276011" y="429114"/>
            <a:ext cx="454134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k" sz="1400" b="1" i="0" strike="noStrike" cap="none" spc="0" baseline="0">
                <a:solidFill>
                  <a:srgbClr val="F6A317"/>
                </a:solidFill>
                <a:effectLst/>
                <a:latin typeface="Helvetica"/>
                <a:ea typeface="Helvetica"/>
                <a:cs typeface="Helvetica"/>
              </a:rPr>
              <a:t>ŠKOLENIE ZAMERANÉ NA OSVEDČENÉ POSTUPY V OBLASTI ÚDRŽBY, SERVISU A OPRAVY</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9053807" cy="1691348"/>
          </a:xfrm>
        </p:spPr>
        <p:txBody>
          <a:bodyPr anchor="t"/>
          <a:lstStyle/>
          <a:p>
            <a:pPr>
              <a:lnSpc>
                <a:spcPct val="100000"/>
              </a:lnSpc>
            </a:pPr>
            <a:r>
              <a:rPr lang="sk" sz="2800" b="1" i="0" strike="noStrike" cap="none" spc="0" baseline="0" dirty="0">
                <a:solidFill>
                  <a:srgbClr val="FFFFFF"/>
                </a:solidFill>
                <a:effectLst/>
                <a:latin typeface="Helvetica"/>
                <a:ea typeface="Helvetica"/>
                <a:cs typeface="Helvetica"/>
              </a:rPr>
              <a:t>ŠKOLENIE ZAMERANÉ NA OSVEDČENÉ POSTUPY V OBLASTI ÚDRŽBY, SERVISU A OPRAVY</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6803136" y="257175"/>
            <a:ext cx="4998339"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SK" sz="2800"/>
              <a:t>PREAMBULA (PRE ŠKOLITEĽA)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k-SK" sz="1800">
                <a:latin typeface="Helvetica"/>
                <a:cs typeface="Helvetica"/>
              </a:rPr>
              <a:t>Ako súčasť vzdelávacieho kroku pri implementácii osvedčených postupov NEPSI vyvinula NEPSI súbor vzdelávacích zdrojov.</a:t>
            </a:r>
          </a:p>
          <a:p>
            <a:pPr>
              <a:lnSpc>
                <a:spcPts val="2400"/>
              </a:lnSpc>
            </a:pPr>
            <a:r>
              <a:rPr lang="sk-SK" sz="1800">
                <a:latin typeface="Helvetica"/>
                <a:cs typeface="Helvetica"/>
              </a:rPr>
              <a:t>Každý balík školení vo forme prezentácie PowerPoint pokrýva tému relevantnú pre pracovníkov vo všetkých odvetviach, ktoré používajú materiály obsahujúce kryštalický kremeň. Balíky poskytujú informácie o rizikách vystavenia sa prachu súvisiacich s témou a o osvedčených postupoch a opatreniach, ktoré sú k dispozícii na ich zníženie. Účelom školenia je informovať a vzdelávať pracovníkov, aby mohli efektívne využívať kontrolné opatrenia a znížiť vystavenie sa dýchateľnému kryštalickému kremeňu (RCS) na pracovisku.</a:t>
            </a:r>
          </a:p>
          <a:p>
            <a:pPr>
              <a:lnSpc>
                <a:spcPts val="2400"/>
              </a:lnSpc>
            </a:pPr>
            <a:r>
              <a:rPr lang="sk-SK" sz="1800">
                <a:latin typeface="Helvetica"/>
                <a:cs typeface="Helvetica"/>
              </a:rPr>
              <a:t>Použite prázdnu šablónu a zástupné symboly, aby ste podľa potreby mohli pridať ďalšie informácie do tohto balíka školení.</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BERTE, PROSÍM, NA VEDOMIE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k" sz="1800" b="0" i="0" strike="noStrike" cap="none" spc="0" baseline="0">
                <a:solidFill>
                  <a:srgbClr val="000000"/>
                </a:solidFill>
                <a:effectLst/>
                <a:latin typeface="Helvetica"/>
                <a:ea typeface="Helvetica"/>
                <a:cs typeface="Helvetica"/>
              </a:rPr>
              <a:t>Informácie v tomto školení vo forme prezentácie PowerPoint majú poradný charakter a informatívny obsah. Nie sú normou ani nariadením a nevytvárajú nové právne povinnosti, ani nemenia existujúce povinnosti vyplývajúce z legislatívy a zásad v oblasti zdravia.</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ÚVOD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Bef>
                <a:spcPts val="600"/>
              </a:spcBef>
              <a:spcAft>
                <a:spcPts val="1000"/>
              </a:spcAft>
            </a:pPr>
            <a:r>
              <a:rPr lang="sk" sz="1800" b="1" i="0" strike="noStrike" cap="none" spc="0" baseline="0" dirty="0">
                <a:solidFill>
                  <a:srgbClr val="000000"/>
                </a:solidFill>
                <a:effectLst/>
                <a:latin typeface="Helvetica"/>
                <a:ea typeface="Helvetica"/>
                <a:cs typeface="Helvetica"/>
              </a:rPr>
              <a:t>Prioritou je naučiť sa chrániť pred rizikami súvisiacimi s prácou.</a:t>
            </a:r>
          </a:p>
          <a:p>
            <a:pPr>
              <a:lnSpc>
                <a:spcPts val="2400"/>
              </a:lnSpc>
              <a:spcBef>
                <a:spcPts val="600"/>
              </a:spcBef>
            </a:pPr>
            <a:r>
              <a:rPr lang="sk" sz="1800" b="0" i="0" strike="noStrike" cap="none" spc="0" baseline="0" dirty="0">
                <a:solidFill>
                  <a:srgbClr val="000000"/>
                </a:solidFill>
                <a:effectLst/>
                <a:latin typeface="Helvetica"/>
                <a:ea typeface="Helvetica"/>
                <a:cs typeface="Helvetica"/>
              </a:rPr>
              <a:t>Na tomto školení vo forme prezentácie PowerPoint sa dozviete nasledovné:</a:t>
            </a:r>
          </a:p>
          <a:p>
            <a:pPr marL="285750" indent="-28575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Ako minimalizovať vystavenie škodlivému prachu dýchateľného kryštalického kremeňa (RCS) pri vykonávaní údržby, servisu a opravy.</a:t>
            </a:r>
          </a:p>
          <a:p>
            <a:pPr marL="285750" indent="-285750">
              <a:lnSpc>
                <a:spcPts val="2400"/>
              </a:lnSpc>
              <a:spcBef>
                <a:spcPts val="600"/>
              </a:spcBef>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Ďalšie nebezpečenstvá na pracovisku</a:t>
            </a:r>
            <a:r>
              <a:rPr lang="en-US" sz="1800" b="0" i="0" strike="noStrike" cap="none" spc="0" baseline="0" dirty="0">
                <a:solidFill>
                  <a:srgbClr val="000000"/>
                </a:solidFill>
                <a:effectLst/>
                <a:latin typeface="Helvetica"/>
                <a:ea typeface="Helvetica"/>
                <a:cs typeface="Helvetica"/>
              </a:rPr>
              <a:t>.</a:t>
            </a:r>
            <a:endParaRPr lang="sk"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buFont typeface="Arial" panose="020B0604020202020204" pitchFamily="34" charset="0"/>
              <a:buChar char="•"/>
            </a:pPr>
            <a:r>
              <a:rPr lang="sk" sz="1800" b="0" i="0" strike="noStrike" cap="none" spc="0" baseline="0" dirty="0">
                <a:solidFill>
                  <a:srgbClr val="FF0000"/>
                </a:solidFill>
                <a:effectLst/>
                <a:latin typeface="Helvetica"/>
                <a:ea typeface="Helvetica"/>
                <a:cs typeface="Helvetica"/>
              </a:rPr>
              <a:t>Text pre školiteľa na vyplnenie – ak ste pridali vlastnú snímku, vložte stručný prehľad kontextového materiálu.</a:t>
            </a:r>
          </a:p>
          <a:p>
            <a:pPr marL="285750" indent="-285750">
              <a:lnSpc>
                <a:spcPts val="2400"/>
              </a:lnSpc>
              <a:spcBef>
                <a:spcPts val="600"/>
              </a:spcBef>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sk" sz="2800" b="1" i="0" strike="noStrike" cap="none" spc="0" baseline="0">
                <a:solidFill>
                  <a:srgbClr val="F6A317"/>
                </a:solidFill>
                <a:effectLst/>
                <a:latin typeface="Helvetica"/>
                <a:ea typeface="Helvetica"/>
                <a:cs typeface="Helvetica"/>
              </a:rPr>
              <a:t>TECHNIKY KONTROLY PRACHU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k" sz="1800" b="0" i="0" strike="noStrike" cap="none" spc="0" baseline="0">
                <a:solidFill>
                  <a:srgbClr val="000000"/>
                </a:solidFill>
                <a:effectLst/>
                <a:latin typeface="Helvetica"/>
                <a:ea typeface="Helvetica"/>
                <a:cs typeface="Helvetica"/>
              </a:rPr>
              <a:t>Údržba, servis a opravy sú podporované správnou hygienou a upratovaním pracoviska, čo je jedna z piatich hlavných techník na kontrolu prachu.</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647437" y="342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42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326742" cy="1815882"/>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SPRÁVNA HYGIENA/</a:t>
            </a:r>
            <a:r>
              <a:rPr lang="en-US" sz="1050" b="1" i="0" strike="noStrike" cap="none" spc="50" baseline="0" dirty="0">
                <a:solidFill>
                  <a:srgbClr val="EF9A2E"/>
                </a:solidFill>
                <a:effectLst/>
                <a:latin typeface="Futura Medium"/>
                <a:ea typeface="Futura Medium"/>
                <a:cs typeface="Futura Medium"/>
              </a:rPr>
              <a:t> </a:t>
            </a:r>
            <a:r>
              <a:rPr lang="sk" sz="1050" b="1" i="0" strike="noStrike" cap="none" spc="50" baseline="0" dirty="0">
                <a:solidFill>
                  <a:srgbClr val="EF9A2E"/>
                </a:solidFill>
                <a:effectLst/>
                <a:latin typeface="Futura Medium"/>
                <a:ea typeface="Futura Medium"/>
                <a:cs typeface="Futura Medium"/>
              </a:rPr>
              <a:t>UPRATOVANIE NA PRACOVISKU</a:t>
            </a:r>
          </a:p>
          <a:p>
            <a:r>
              <a:rPr lang="sk" sz="1200" b="0" i="0" strike="noStrike" cap="none" spc="0" baseline="0" dirty="0">
                <a:solidFill>
                  <a:srgbClr val="000000"/>
                </a:solidFill>
                <a:effectLst/>
                <a:latin typeface="Calibri"/>
                <a:ea typeface="Calibri"/>
                <a:cs typeface="Calibri"/>
              </a:rPr>
              <a:t>Pranie pracovného odevu a vysávanie prachu, ktorý vzniká pri procesoch, zastaví hromadenie prachu v priebehu času – čistý pracovný priestor je bezpečný.</a:t>
            </a:r>
          </a:p>
          <a:p>
            <a:endParaRPr lang="en-US" dirty="0"/>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420000"/>
            <a:ext cx="2134063" cy="1334834"/>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UZAVRETÝ PRIESTOR</a:t>
            </a:r>
          </a:p>
          <a:p>
            <a:pPr>
              <a:spcAft>
                <a:spcPts val="300"/>
              </a:spcAft>
            </a:pPr>
            <a:r>
              <a:rPr lang="sk" sz="1200" b="0" i="0" strike="noStrike" cap="none" spc="0" baseline="0" dirty="0">
                <a:solidFill>
                  <a:srgbClr val="000000"/>
                </a:solidFill>
                <a:effectLst/>
                <a:latin typeface="Calibri"/>
                <a:ea typeface="Calibri"/>
                <a:cs typeface="Calibri"/>
              </a:rPr>
              <a:t>Vykonávanie procesov výroby RCS v uzavretom prostredí zabraňuje vystaveniu sa prachu pri zdroji.</a:t>
            </a:r>
          </a:p>
          <a:p>
            <a:pPr>
              <a:spcAft>
                <a:spcPts val="300"/>
              </a:spcAft>
            </a:pPr>
            <a:endParaRPr lang="en-US" dirty="0"/>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ODSÁVANIE/VETRANIE</a:t>
            </a:r>
          </a:p>
          <a:p>
            <a:pPr>
              <a:spcAft>
                <a:spcPts val="300"/>
              </a:spcAft>
            </a:pPr>
            <a:r>
              <a:rPr lang="sk" sz="1200" b="0" i="0" strike="noStrike" cap="none" spc="0" baseline="0">
                <a:solidFill>
                  <a:srgbClr val="000000"/>
                </a:solidFill>
                <a:effectLst/>
                <a:latin typeface="Calibri"/>
                <a:ea typeface="Calibri"/>
                <a:cs typeface="Calibri"/>
              </a:rPr>
              <a:t>Zachytenie RCS pri zdroji predtým, ako sme mu vystavení, a nahradenie kontaminovaného vzduchu čistým vzduchom.</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420000"/>
            <a:ext cx="2134062" cy="1479758"/>
          </a:xfrm>
          <a:prstGeom prst="rect">
            <a:avLst/>
          </a:prstGeom>
          <a:noFill/>
        </p:spPr>
        <p:txBody>
          <a:bodyPr wrap="square" rtlCol="0">
            <a:spAutoFit/>
          </a:bodyPr>
          <a:lstStyle/>
          <a:p>
            <a:pPr>
              <a:spcAft>
                <a:spcPts val="300"/>
              </a:spcAft>
            </a:pPr>
            <a:r>
              <a:rPr lang="sk" sz="1050" b="1" i="0" strike="noStrike" cap="none" spc="50" baseline="0" dirty="0">
                <a:solidFill>
                  <a:srgbClr val="EF9A2E"/>
                </a:solidFill>
                <a:effectLst/>
                <a:latin typeface="Futura Medium"/>
                <a:ea typeface="Futura Medium"/>
                <a:cs typeface="Futura Medium"/>
              </a:rPr>
              <a:t>OCHRANNÉ VYBAVENIE</a:t>
            </a:r>
          </a:p>
          <a:p>
            <a:r>
              <a:rPr lang="sk" sz="1200" b="0" i="0" strike="noStrike" cap="none" spc="0" baseline="0" dirty="0">
                <a:solidFill>
                  <a:srgbClr val="000000"/>
                </a:solidFill>
                <a:effectLst/>
                <a:latin typeface="Calibri"/>
                <a:ea typeface="Calibri"/>
                <a:cs typeface="Calibri"/>
              </a:rPr>
              <a:t>OOP (napr. tvárové masky) chránia pracovníkov pred prachom, keď všetky ostatné kontrolné opatrenia nestačia na kontrolu rizík expozície.</a:t>
            </a:r>
          </a:p>
          <a:p>
            <a:endParaRPr lang="en-US" dirty="0"/>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sk" sz="1050" b="1" i="0" strike="noStrike" cap="none" spc="50" baseline="0">
                <a:solidFill>
                  <a:srgbClr val="EF9A2E"/>
                </a:solidFill>
                <a:effectLst/>
                <a:latin typeface="Futura Medium"/>
                <a:ea typeface="Futura Medium"/>
                <a:cs typeface="Futura Medium"/>
              </a:rPr>
              <a:t>VODA</a:t>
            </a:r>
          </a:p>
          <a:p>
            <a:pPr>
              <a:spcAft>
                <a:spcPts val="300"/>
              </a:spcAft>
            </a:pPr>
            <a:r>
              <a:rPr lang="sk" sz="1200" b="0" i="0" strike="noStrike" cap="none" spc="0" baseline="0">
                <a:solidFill>
                  <a:srgbClr val="000000"/>
                </a:solidFill>
                <a:effectLst/>
                <a:latin typeface="Calibri"/>
                <a:ea typeface="Calibri"/>
                <a:cs typeface="Calibri"/>
              </a:rPr>
              <a:t>Udržiavanie procesov v mokrom stave zabraňuje prenikaniu prachu do vzduchu zachytávaním častíc vodou.</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RIZIKÁ TEJTO ČINNOSTI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86000"/>
            <a:ext cx="5453624" cy="3330420"/>
          </a:xfrm>
        </p:spPr>
        <p:txBody>
          <a:bodyPr anchor="t"/>
          <a:lstStyle/>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Táto činnosť môže byť veľmi prašná.</a:t>
            </a:r>
          </a:p>
          <a:p>
            <a:pPr marL="342900" indent="-342900">
              <a:lnSpc>
                <a:spcPts val="2400"/>
              </a:lnSpc>
              <a:buFont typeface="Arial" panose="020B0604020202020204" pitchFamily="34" charset="0"/>
              <a:buChar char="•"/>
            </a:pPr>
            <a:r>
              <a:rPr lang="sk" sz="1800" b="0" i="0" strike="noStrike" cap="none" spc="0" baseline="0" dirty="0">
                <a:solidFill>
                  <a:srgbClr val="000000"/>
                </a:solidFill>
                <a:effectLst/>
                <a:latin typeface="Helvetica"/>
                <a:ea typeface="Helvetica"/>
                <a:cs typeface="Helvetica"/>
              </a:rPr>
              <a:t>Dlhodobé vystavenie vysokým hladinám RCS môže spôsobiť invalidizujúce ochorenie pľúc.</a:t>
            </a:r>
          </a:p>
          <a:p>
            <a:pPr>
              <a:lnSpc>
                <a:spcPts val="2400"/>
              </a:lnSpc>
            </a:pPr>
            <a:r>
              <a:rPr lang="sk" sz="1800" b="0" i="0" strike="noStrike" cap="none" spc="0" baseline="0" dirty="0">
                <a:solidFill>
                  <a:srgbClr val="000000"/>
                </a:solidFill>
                <a:effectLst/>
                <a:latin typeface="Helvetica"/>
                <a:ea typeface="Helvetica"/>
                <a:cs typeface="Helvetica"/>
              </a:rPr>
              <a:t>Je dôležité, aby sme sa každý deň chránili pred vystavením sa tomuto polietavému prachu. </a:t>
            </a:r>
          </a:p>
          <a:p>
            <a:pPr>
              <a:lnSpc>
                <a:spcPts val="2400"/>
              </a:lnSpc>
            </a:pPr>
            <a:r>
              <a:rPr lang="sk" sz="1800" b="0" i="0" strike="noStrike" cap="none" spc="0" baseline="0" dirty="0">
                <a:solidFill>
                  <a:srgbClr val="000000"/>
                </a:solidFill>
                <a:effectLst/>
                <a:latin typeface="Helvetica"/>
                <a:ea typeface="Helvetica"/>
                <a:cs typeface="Helvetica"/>
              </a:rPr>
              <a:t>Dodržiavaním osvedčených postupov dnes chránime svoje zdravie do budúcnosti.</a:t>
            </a:r>
          </a:p>
          <a:p>
            <a:pPr>
              <a:lnSpc>
                <a:spcPts val="2400"/>
              </a:lnSpc>
            </a:pPr>
            <a:r>
              <a:rPr lang="sk" sz="1800" b="0" i="0" strike="noStrike" cap="none" spc="0" baseline="0" dirty="0">
                <a:solidFill>
                  <a:srgbClr val="000000"/>
                </a:solidFill>
                <a:effectLst/>
                <a:latin typeface="Helvetica"/>
                <a:ea typeface="Helvetica"/>
                <a:cs typeface="Helvetica"/>
              </a:rPr>
              <a:t>Ako budete tráviť svoj dôchodok?</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40901"/>
            <a:ext cx="4654292"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TYPY ÚDRŽBY, SERVISU A OPRÁV</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Denne plánovaná preventívna údržba/servis/oprava</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Rutinná plánovaná preventívna údržba/servis/oprava</a:t>
            </a:r>
          </a:p>
          <a:p>
            <a:pPr marL="285750" indent="-285750">
              <a:lnSpc>
                <a:spcPts val="2400"/>
              </a:lnSpc>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Poruchy a núdzové situácie</a:t>
            </a:r>
          </a:p>
          <a:p>
            <a:pPr>
              <a:lnSpc>
                <a:spcPts val="2400"/>
              </a:lnSpc>
            </a:pPr>
            <a:endParaRPr lang="en-US" sz="1800">
              <a:solidFill>
                <a:schemeClr val="bg1">
                  <a:lumMod val="65000"/>
                </a:schemeClr>
              </a:solidFill>
            </a:endParaRPr>
          </a:p>
          <a:p>
            <a:pPr>
              <a:lnSpc>
                <a:spcPts val="2400"/>
              </a:lnSpc>
            </a:pPr>
            <a:r>
              <a:rPr lang="sk" sz="1800" b="0" i="0" strike="noStrike" cap="none" spc="0" baseline="0">
                <a:solidFill>
                  <a:srgbClr val="A6A6A6"/>
                </a:solidFill>
                <a:effectLst/>
                <a:latin typeface="Helvetica"/>
                <a:ea typeface="Helvetica"/>
                <a:cs typeface="Helvetica"/>
              </a:rPr>
              <a:t>    (Neúplný zoznam)</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sk" sz="2800" b="1" i="0" strike="noStrike" cap="none" spc="0" baseline="0">
                <a:solidFill>
                  <a:srgbClr val="F6A317"/>
                </a:solidFill>
                <a:effectLst/>
                <a:latin typeface="Helvetica"/>
                <a:ea typeface="Helvetica"/>
                <a:cs typeface="Helvetica"/>
              </a:rPr>
              <a:t>ENVIROMENTÁLNE FAKTORY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641844" cy="3301845"/>
          </a:xfrm>
        </p:spPr>
        <p:txBody>
          <a:bodyPr/>
          <a:lstStyle/>
          <a:p>
            <a:pPr>
              <a:lnSpc>
                <a:spcPct val="100000"/>
              </a:lnSpc>
              <a:spcBef>
                <a:spcPts val="600"/>
              </a:spcBef>
              <a:spcAft>
                <a:spcPts val="1000"/>
              </a:spcAft>
            </a:pPr>
            <a:r>
              <a:rPr lang="sk" sz="1600" b="0" i="0" strike="noStrike" cap="none" spc="0" baseline="0" dirty="0">
                <a:solidFill>
                  <a:srgbClr val="000000"/>
                </a:solidFill>
                <a:effectLst/>
                <a:latin typeface="Helvetica"/>
                <a:ea typeface="Helvetica"/>
                <a:cs typeface="Helvetica"/>
              </a:rPr>
              <a:t>Získajte pomoc:</a:t>
            </a:r>
          </a:p>
          <a:p>
            <a:pPr marL="285750" indent="-285750">
              <a:lnSpc>
                <a:spcPct val="100000"/>
              </a:lnSpc>
              <a:spcBef>
                <a:spcPts val="600"/>
              </a:spcBef>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Plánovaním dopredu, zavedením postupov a vybavenia (vrátane osobných ochranných prostriedkov) na bezpečné riešenie porúch, pokazení a rozliatych látok.</a:t>
            </a:r>
          </a:p>
          <a:p>
            <a:pPr marL="285750" indent="-285750">
              <a:lnSpc>
                <a:spcPct val="100000"/>
              </a:lnSpc>
              <a:spcBef>
                <a:spcPts val="600"/>
              </a:spcBef>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Uistite sa, že pracovisko je čisté pomocou vhodných čistiacich metód.</a:t>
            </a:r>
          </a:p>
          <a:p>
            <a:pPr marL="285750" indent="-285750">
              <a:lnSpc>
                <a:spcPct val="100000"/>
              </a:lnSpc>
              <a:spcBef>
                <a:spcPts val="600"/>
              </a:spcBef>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Podlahy a vybavenie čistite nízkotlakovým mokrým oplachovaním alebo mokrým zametaním – prach nikdy nezametajte suchou metlou. </a:t>
            </a:r>
          </a:p>
          <a:p>
            <a:pPr marL="285750" indent="-285750">
              <a:lnSpc>
                <a:spcPct val="100000"/>
              </a:lnSpc>
              <a:spcBef>
                <a:spcPts val="600"/>
              </a:spcBef>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Zaschnuté rozliate látky čistite pomocou čistiacich systémov HEPA – nikdy nečistite stlačeným vzduchom.</a:t>
            </a:r>
          </a:p>
          <a:p>
            <a:pPr marL="285750" indent="-285750">
              <a:lnSpc>
                <a:spcPct val="100000"/>
              </a:lnSpc>
              <a:spcBef>
                <a:spcPts val="600"/>
              </a:spcBef>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Skontrolujte, či sú zapnuté systémy odsávania prachu.</a:t>
            </a:r>
          </a:p>
          <a:p>
            <a:pPr marL="285750" indent="-285750">
              <a:lnSpc>
                <a:spcPct val="100000"/>
              </a:lnSpc>
              <a:spcBef>
                <a:spcPts val="600"/>
              </a:spcBef>
              <a:buFont typeface="Arial" panose="020B0604020202020204" pitchFamily="34" charset="0"/>
              <a:buChar char="•"/>
            </a:pPr>
            <a:r>
              <a:rPr lang="sk" sz="1600" b="0" i="0" strike="noStrike" cap="none" spc="0" baseline="0" dirty="0">
                <a:solidFill>
                  <a:srgbClr val="000000"/>
                </a:solidFill>
                <a:effectLst/>
                <a:latin typeface="Helvetica"/>
                <a:ea typeface="Helvetica"/>
                <a:cs typeface="Helvetica"/>
              </a:rPr>
              <a:t>Zabezpečte pásové stierače na dopravníky.</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ĎALŠIE NEBEZPEČENSTVÁ</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sk" sz="1800" b="0" i="0" strike="noStrike" cap="none" spc="0" baseline="0" dirty="0">
                <a:solidFill>
                  <a:srgbClr val="000000"/>
                </a:solidFill>
                <a:effectLst/>
                <a:latin typeface="Helvetica"/>
                <a:ea typeface="Helvetica"/>
                <a:cs typeface="Helvetica"/>
              </a:rPr>
              <a:t>Pred začatím údržby, servisu a opráv zvážte nasledujúce nebezpečenstvá:</a:t>
            </a:r>
          </a:p>
          <a:p>
            <a:pPr>
              <a:lnSpc>
                <a:spcPts val="2400"/>
              </a:lnSpc>
            </a:pPr>
            <a:r>
              <a:rPr lang="sk" sz="1800" b="0" i="0" strike="noStrike" cap="none" spc="0" baseline="0" dirty="0">
                <a:solidFill>
                  <a:srgbClr val="000000"/>
                </a:solidFill>
                <a:effectLst/>
                <a:latin typeface="Helvetica"/>
                <a:ea typeface="Helvetica"/>
                <a:cs typeface="Helvetica"/>
              </a:rPr>
              <a:t>Nadmerný hluk</a:t>
            </a:r>
          </a:p>
          <a:p>
            <a:pPr>
              <a:lnSpc>
                <a:spcPts val="2400"/>
              </a:lnSpc>
            </a:pPr>
            <a:r>
              <a:rPr lang="sk" sz="1800" b="0" i="0" strike="noStrike" cap="none" spc="0" baseline="0" dirty="0">
                <a:solidFill>
                  <a:srgbClr val="000000"/>
                </a:solidFill>
                <a:effectLst/>
                <a:latin typeface="Helvetica"/>
                <a:ea typeface="Helvetica"/>
                <a:cs typeface="Helvetica"/>
              </a:rPr>
              <a:t>Práca vo výškach</a:t>
            </a:r>
          </a:p>
          <a:p>
            <a:pPr>
              <a:lnSpc>
                <a:spcPts val="2400"/>
              </a:lnSpc>
            </a:pPr>
            <a:r>
              <a:rPr lang="sk" sz="1800" b="0" i="0" strike="noStrike" cap="none" spc="0" baseline="0" dirty="0">
                <a:solidFill>
                  <a:srgbClr val="000000"/>
                </a:solidFill>
                <a:effectLst/>
                <a:latin typeface="Helvetica"/>
                <a:ea typeface="Helvetica"/>
                <a:cs typeface="Helvetica"/>
              </a:rPr>
              <a:t>Pohyblivé stroje</a:t>
            </a:r>
          </a:p>
          <a:p>
            <a:pPr>
              <a:lnSpc>
                <a:spcPts val="2400"/>
              </a:lnSpc>
            </a:pPr>
            <a:r>
              <a:rPr lang="sk" sz="1800" b="0" i="0" strike="noStrike" cap="none" spc="0" baseline="0" dirty="0">
                <a:solidFill>
                  <a:srgbClr val="000000"/>
                </a:solidFill>
                <a:effectLst/>
                <a:latin typeface="Helvetica"/>
                <a:ea typeface="Helvetica"/>
                <a:cs typeface="Helvetica"/>
              </a:rPr>
              <a:t>Stiesnené priestory</a:t>
            </a:r>
          </a:p>
          <a:p>
            <a:pPr>
              <a:lnSpc>
                <a:spcPts val="2400"/>
              </a:lnSpc>
            </a:pPr>
            <a:r>
              <a:rPr lang="sk" sz="1800" b="0" i="0" strike="noStrike" cap="none" spc="0" baseline="0" dirty="0">
                <a:solidFill>
                  <a:srgbClr val="000000"/>
                </a:solidFill>
                <a:effectLst/>
                <a:latin typeface="Helvetica"/>
                <a:ea typeface="Helvetica"/>
                <a:cs typeface="Helvetica"/>
              </a:rPr>
              <a:t>Zváranie, pálenie, rezacie a brúsne procesy</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9687" cy="396636"/>
          </a:xfrm>
          <a:prstGeom prst="rect">
            <a:avLst/>
          </a:prstGeom>
        </p:spPr>
        <p:txBody>
          <a:bodyPr wrap="square">
            <a:spAutoFit/>
          </a:bodyPr>
          <a:lstStyle/>
          <a:p>
            <a:pPr lvl="0">
              <a:lnSpc>
                <a:spcPts val="2400"/>
              </a:lnSpc>
              <a:spcBef>
                <a:spcPts val="1000"/>
              </a:spcBef>
              <a:spcAft>
                <a:spcPts val="1000"/>
              </a:spcAft>
            </a:pPr>
            <a:r>
              <a:rPr lang="sk" sz="1800" b="0" i="0" strike="noStrike" cap="none" spc="0" baseline="0">
                <a:solidFill>
                  <a:srgbClr val="000000"/>
                </a:solidFill>
                <a:effectLst/>
                <a:latin typeface="Helvetica"/>
                <a:ea typeface="Helvetica"/>
                <a:cs typeface="Helvetica"/>
              </a:rPr>
              <a:t>Prístup obmedzte len na oprávnený personál</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OSVEDČENÉ HYGIENICKÉ POSTUPY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spcAft>
                <a:spcPts val="10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Jedzte v oblasti mimo pracovných procesov zahŕňajúcich možné vystavenie sa RCS.</a:t>
            </a:r>
          </a:p>
          <a:p>
            <a:pPr marL="285750" indent="-285750">
              <a:lnSpc>
                <a:spcPts val="2400"/>
              </a:lnSpc>
              <a:spcAft>
                <a:spcPts val="10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Pred jedením, pitím alebo fajčením si pracovníci musia umyť ruky a tvár a prezliecť sa.</a:t>
            </a:r>
          </a:p>
          <a:p>
            <a:pPr marL="285750" indent="-285750">
              <a:lnSpc>
                <a:spcPts val="2400"/>
              </a:lnSpc>
              <a:spcAft>
                <a:spcPts val="1000"/>
              </a:spcAft>
              <a:buFont typeface="Arial" panose="020B0604020202020204" pitchFamily="34" charset="0"/>
              <a:buChar char="•"/>
            </a:pPr>
            <a:r>
              <a:rPr lang="sk" sz="1800" b="0" i="0" strike="noStrike" cap="none" spc="0" baseline="0">
                <a:solidFill>
                  <a:srgbClr val="000000"/>
                </a:solidFill>
                <a:effectLst/>
                <a:latin typeface="Helvetica"/>
                <a:ea typeface="Helvetica"/>
                <a:cs typeface="Helvetica"/>
              </a:rPr>
              <a:t>Fajčenie je škodlivé pre vaše zdravie a môže zvýšiť poškodenie zdravia v spojení s prachom kryštalického kremeňa.</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7123172" cy="850900"/>
          </a:xfrm>
        </p:spPr>
        <p:txBody>
          <a:bodyPr/>
          <a:lstStyle/>
          <a:p>
            <a:pPr>
              <a:lnSpc>
                <a:spcPct val="100000"/>
              </a:lnSpc>
            </a:pPr>
            <a:r>
              <a:rPr lang="sk" sz="2800" b="1" i="0" strike="noStrike" cap="none" spc="0" baseline="0" dirty="0">
                <a:solidFill>
                  <a:srgbClr val="F6A317"/>
                </a:solidFill>
                <a:effectLst/>
                <a:latin typeface="Helvetica"/>
                <a:ea typeface="Helvetica"/>
                <a:cs typeface="Helvetica"/>
              </a:rPr>
              <a:t>ODPORÚČANÉ A ZAKÁZANÉ AKTIVITY V OBLASTI ÚDRŽBY, SERVISU A OPRÁV</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sk" sz="1600" b="1" i="0" strike="noStrike" cap="none" spc="0" baseline="0" dirty="0">
                <a:solidFill>
                  <a:srgbClr val="000000"/>
                </a:solidFill>
                <a:effectLst/>
                <a:latin typeface="Helvetica"/>
                <a:ea typeface="Helvetica"/>
                <a:cs typeface="Helvetica"/>
              </a:rPr>
              <a:t>ODPORÚČANÉ AKTIVITY</a:t>
            </a:r>
          </a:p>
          <a:p>
            <a:pPr marL="285750" indent="-285750">
              <a:lnSpc>
                <a:spcPct val="100000"/>
              </a:lnSpc>
              <a:spcBef>
                <a:spcPts val="6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Poruchy, pokazenia a rozliate látky plánujte dopredu.</a:t>
            </a:r>
          </a:p>
          <a:p>
            <a:pPr marL="285750" indent="-285750">
              <a:lnSpc>
                <a:spcPct val="100000"/>
              </a:lnSpc>
              <a:spcBef>
                <a:spcPts val="6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Uistite sa, že pracovisko je čisté.</a:t>
            </a:r>
          </a:p>
          <a:p>
            <a:pPr marL="285750" indent="-285750">
              <a:lnSpc>
                <a:spcPct val="100000"/>
              </a:lnSpc>
              <a:spcBef>
                <a:spcPts val="6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Rozliatu látku ihneď vyčistite.</a:t>
            </a:r>
          </a:p>
          <a:p>
            <a:pPr marL="285750" indent="-285750">
              <a:lnSpc>
                <a:spcPct val="100000"/>
              </a:lnSpc>
              <a:spcBef>
                <a:spcPts val="600"/>
              </a:spcBef>
              <a:spcAft>
                <a:spcPts val="1000"/>
              </a:spcAft>
              <a:buSzPct val="85000"/>
              <a:buFont typeface=".Apple Color Emoji UI"/>
              <a:buChar char="✅"/>
            </a:pPr>
            <a:r>
              <a:rPr lang="sk" sz="1600" b="0" i="0" strike="noStrike" cap="none" spc="0" baseline="0" dirty="0">
                <a:solidFill>
                  <a:srgbClr val="000000"/>
                </a:solidFill>
                <a:effectLst/>
                <a:latin typeface="Helvetica"/>
                <a:ea typeface="Helvetica"/>
                <a:cs typeface="Helvetica"/>
              </a:rPr>
              <a:t>Nahláste prípady poškodeného vybavenia a zariadení.</a:t>
            </a:r>
          </a:p>
          <a:p>
            <a:pPr>
              <a:lnSpc>
                <a:spcPct val="100000"/>
              </a:lnSpc>
              <a:spcBef>
                <a:spcPts val="600"/>
              </a:spcBef>
            </a:pPr>
            <a:r>
              <a:rPr lang="sk" sz="1600" b="1" i="0" strike="noStrike" cap="none" spc="0" baseline="0" dirty="0">
                <a:solidFill>
                  <a:srgbClr val="000000"/>
                </a:solidFill>
                <a:effectLst/>
                <a:latin typeface="Helvetica"/>
                <a:ea typeface="Helvetica"/>
                <a:cs typeface="Helvetica"/>
              </a:rPr>
              <a:t>ZAKÁZANÉ AKTIVITY</a:t>
            </a:r>
          </a:p>
          <a:p>
            <a:pPr marL="285750" indent="-285750">
              <a:lnSpc>
                <a:spcPct val="100000"/>
              </a:lnSpc>
              <a:spcBef>
                <a:spcPts val="6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Nepoužívajte poškodené alebo nadmerne používané vybavenie.</a:t>
            </a:r>
          </a:p>
          <a:p>
            <a:pPr marL="285750" indent="-285750">
              <a:lnSpc>
                <a:spcPct val="100000"/>
              </a:lnSpc>
              <a:spcBef>
                <a:spcPts val="600"/>
              </a:spcBef>
              <a:buSzPct val="85000"/>
              <a:buFont typeface=".Apple Color Emoji UI"/>
              <a:buChar char="❌"/>
            </a:pPr>
            <a:r>
              <a:rPr lang="sk" sz="1600" b="0" i="0" strike="noStrike" cap="none" spc="0" baseline="0" dirty="0">
                <a:solidFill>
                  <a:srgbClr val="000000"/>
                </a:solidFill>
                <a:effectLst/>
                <a:latin typeface="Helvetica"/>
                <a:ea typeface="Helvetica"/>
                <a:cs typeface="Helvetica"/>
              </a:rPr>
              <a:t>Nečistite pomocou suchej metly alebo stlačeného vzduchu.</a:t>
            </a:r>
          </a:p>
          <a:p>
            <a:pPr marL="285750" indent="-285750">
              <a:lnSpc>
                <a:spcPct val="100000"/>
              </a:lnSpc>
              <a:spcBef>
                <a:spcPts val="600"/>
              </a:spcBef>
              <a:buSzPct val="85000"/>
              <a:buFont typeface=".Apple Color Emoji UI"/>
              <a:buChar char="❌"/>
            </a:pPr>
            <a:r>
              <a:rPr lang="sk" sz="1600" b="0" i="0" strike="noStrike" cap="none" spc="0" baseline="0" dirty="0">
                <a:solidFill>
                  <a:srgbClr val="FF0000"/>
                </a:solidFill>
                <a:effectLst/>
                <a:latin typeface="Helvetica"/>
                <a:ea typeface="Helvetica"/>
                <a:cs typeface="Helvetica"/>
              </a:rPr>
              <a:t>Text pre školiteľa — sú potrebné ďalšie informácie.</a:t>
            </a:r>
          </a:p>
          <a:p>
            <a:pPr>
              <a:lnSpc>
                <a:spcPct val="100000"/>
              </a:lnSpc>
              <a:spcBef>
                <a:spcPts val="600"/>
              </a:spcBef>
              <a:buSzPct val="85000"/>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PRÁZDNA SNÍMKA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sk" sz="1800" b="0" i="0" strike="noStrike" cap="none" spc="0" baseline="0">
                <a:solidFill>
                  <a:srgbClr val="000000"/>
                </a:solidFill>
                <a:effectLst/>
                <a:latin typeface="Helvetica"/>
                <a:ea typeface="Helvetica"/>
                <a:cs typeface="Helvetica"/>
              </a:rPr>
              <a:t>Túto snímku použite na vytvorenie vlastného školiaceho materiálu špecifického pre pracovné prostredie/kontext.</a:t>
            </a:r>
          </a:p>
          <a:p>
            <a:pPr>
              <a:lnSpc>
                <a:spcPts val="2400"/>
              </a:lnSpc>
            </a:pPr>
            <a:r>
              <a:rPr lang="sk" sz="1800" b="0" i="0" strike="noStrike" cap="none" spc="0" baseline="0">
                <a:solidFill>
                  <a:srgbClr val="000000"/>
                </a:solidFill>
                <a:effectLst/>
                <a:latin typeface="Helvetica"/>
                <a:ea typeface="Helvetica"/>
                <a:cs typeface="Helvetica"/>
              </a:rPr>
              <a:t>Ak chcete zmeniť obrázok, kliknite pravým tlačidlom myši &gt; zmeniť obrázok &gt; zo súboru.</a:t>
            </a:r>
          </a:p>
          <a:p>
            <a:pPr>
              <a:lnSpc>
                <a:spcPts val="2400"/>
              </a:lnSpc>
            </a:pPr>
            <a:r>
              <a:rPr lang="sk" sz="1800" b="0" i="0" strike="noStrike" cap="none" spc="0" baseline="0">
                <a:solidFill>
                  <a:srgbClr val="000000"/>
                </a:solidFill>
                <a:effectLst/>
                <a:latin typeface="Helvetica"/>
                <a:ea typeface="Helvetica"/>
                <a:cs typeface="Helvetica"/>
              </a:rPr>
              <a:t>Ak chcete vytvoriť ďalšie snímky, kliknite na kartu „Nová snímka“ vyššie.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ZÁVER</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sk" sz="1800" b="0" i="0" strike="noStrike" cap="none" spc="0" baseline="0" dirty="0">
                <a:solidFill>
                  <a:srgbClr val="000000"/>
                </a:solidFill>
                <a:effectLst/>
                <a:latin typeface="Helvetica"/>
                <a:ea typeface="Helvetica"/>
                <a:cs typeface="Helvetica"/>
              </a:rPr>
              <a:t>Údržba, servis a opravy sú nevyhnutné, rutinné postupy pre všetky priemyselné odvetvia. </a:t>
            </a:r>
            <a:br>
              <a:rPr lang="en-US" sz="1800" b="0" i="0" strike="noStrike" cap="none" spc="0" baseline="0" dirty="0">
                <a:solidFill>
                  <a:srgbClr val="000000"/>
                </a:solidFill>
                <a:effectLst/>
                <a:latin typeface="Helvetica"/>
                <a:ea typeface="Helvetica"/>
                <a:cs typeface="Helvetica"/>
              </a:rPr>
            </a:br>
            <a:r>
              <a:rPr lang="sk" sz="1800" b="0" i="0" strike="noStrike" cap="none" spc="0" baseline="0" dirty="0">
                <a:solidFill>
                  <a:srgbClr val="000000"/>
                </a:solidFill>
                <a:effectLst/>
                <a:latin typeface="Helvetica"/>
                <a:ea typeface="Helvetica"/>
                <a:cs typeface="Helvetica"/>
              </a:rPr>
              <a:t>Pamätajte si:</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Poruchy, pokazenia a rozliate látky plánujte dopredu.</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Pracovisko udržiavajte čisté a dobre vetrané. </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000000"/>
                </a:solidFill>
                <a:effectLst/>
                <a:latin typeface="Helvetica"/>
                <a:ea typeface="Helvetica"/>
                <a:cs typeface="Helvetica"/>
              </a:rPr>
              <a:t>Pozor na ďalšie nebezpečenstvá na pracovisku.</a:t>
            </a:r>
          </a:p>
          <a:p>
            <a:pPr marL="285750" indent="-285750">
              <a:lnSpc>
                <a:spcPts val="2400"/>
              </a:lnSpc>
              <a:spcBef>
                <a:spcPts val="600"/>
              </a:spcBef>
              <a:spcAft>
                <a:spcPts val="600"/>
              </a:spcAft>
              <a:buClr>
                <a:srgbClr val="F1B600"/>
              </a:buClr>
              <a:buSzPct val="120000"/>
              <a:buFont typeface="Wingdings" pitchFamily="2" charset="2"/>
              <a:buChar char="q"/>
            </a:pPr>
            <a:r>
              <a:rPr lang="sk" sz="1800" b="0" i="0" strike="noStrike" cap="none" spc="0" baseline="0" dirty="0">
                <a:solidFill>
                  <a:srgbClr val="FF0000"/>
                </a:solidFill>
                <a:effectLst/>
                <a:latin typeface="Helvetica"/>
                <a:ea typeface="Helvetica"/>
                <a:cs typeface="Helvetica"/>
              </a:rPr>
              <a:t>Školiteľ pridá kontextové závery.</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sk" sz="2800" b="1" i="0" strike="noStrike" cap="none" spc="0" baseline="0">
                <a:solidFill>
                  <a:srgbClr val="F6A317"/>
                </a:solidFill>
                <a:effectLst/>
                <a:latin typeface="Helvetica"/>
                <a:ea typeface="Helvetica"/>
                <a:cs typeface="Helvetica"/>
              </a:rPr>
              <a:t>ĎALŠIE VZDELÁVANIE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7" history="0"/>
              </a:rPr>
              <a:t>Školenie zamerané na osvedčené postupy v oblasti údržby, servisu a opráv (Hárok úloh 2.1.14)</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8" history="0"/>
              </a:rPr>
              <a:t>Príručka osvedčených postupov NEPSI</a:t>
            </a:r>
          </a:p>
          <a:p>
            <a:pPr marL="285750" indent="-285750">
              <a:lnSpc>
                <a:spcPts val="2300"/>
              </a:lnSpc>
              <a:spcBef>
                <a:spcPts val="600"/>
              </a:spcBef>
              <a:spcAft>
                <a:spcPts val="600"/>
              </a:spcAft>
              <a:buSzPct val="130000"/>
              <a:buFont typeface="Arial" panose="020B0604020202020204" pitchFamily="34" charset="0"/>
              <a:buChar char="•"/>
            </a:pPr>
            <a:r>
              <a:rPr lang="sk" sz="1600" b="0" i="0" strike="noStrike" cap="none" spc="0" baseline="0">
                <a:solidFill>
                  <a:srgbClr val="000000"/>
                </a:solidFill>
                <a:effectLst/>
                <a:latin typeface="Helvetica"/>
                <a:ea typeface="Helvetica"/>
                <a:cs typeface="Helvetica"/>
                <a:hlinkClick r:id="rId9" history="0"/>
              </a:rPr>
              <a:t>Príručka NEPSI pre MSP</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sk" sz="1750" b="0" i="0" strike="noStrike" cap="none" spc="0" baseline="0">
                <a:solidFill>
                  <a:srgbClr val="000000"/>
                </a:solidFill>
                <a:effectLst/>
                <a:latin typeface="Calibri"/>
                <a:ea typeface="Calibri"/>
                <a:cs typeface="Calibri"/>
              </a:rPr>
              <a:t>Navštívte </a:t>
            </a:r>
            <a:r>
              <a:rPr lang="sk" sz="1750" b="1" i="0" strike="noStrike" cap="none" spc="0" baseline="0">
                <a:solidFill>
                  <a:srgbClr val="000000"/>
                </a:solidFill>
                <a:effectLst/>
                <a:latin typeface="Calibri"/>
                <a:ea typeface="Calibri"/>
                <a:cs typeface="Calibri"/>
              </a:rPr>
              <a:t>e-vzdelávaciu platformu NEPSI</a:t>
            </a:r>
            <a:r>
              <a:rPr lang="sk" sz="1750" b="0" i="0" strike="noStrike" cap="none" spc="0" baseline="0">
                <a:solidFill>
                  <a:srgbClr val="000000"/>
                </a:solidFill>
                <a:effectLst/>
                <a:latin typeface="Calibri"/>
                <a:ea typeface="Calibri"/>
                <a:cs typeface="Calibri"/>
              </a:rPr>
              <a:t> na </a:t>
            </a:r>
            <a:r>
              <a:rPr lang="sk" sz="1750" b="0" i="0" strike="noStrike" cap="none" spc="0" baseline="0">
                <a:solidFill>
                  <a:srgbClr val="000000"/>
                </a:solidFill>
                <a:effectLst/>
                <a:latin typeface="Calibri"/>
                <a:ea typeface="Calibri"/>
                <a:cs typeface="Calibri"/>
                <a:hlinkClick r:id="rId10" history="0"/>
              </a:rPr>
              <a:t>training.nepsi.eu</a:t>
            </a:r>
            <a:r>
              <a:rPr lang="sk" sz="1750" b="0" i="0" strike="noStrike" cap="none" spc="0" baseline="0">
                <a:solidFill>
                  <a:srgbClr val="000000"/>
                </a:solidFill>
                <a:effectLst/>
                <a:latin typeface="Calibri"/>
                <a:ea typeface="Calibri"/>
                <a:cs typeface="Calibri"/>
              </a:rPr>
              <a:t>, kde nájdete ďalšie vzdelávacie zdroje o RCS.</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C73D30-A811-427D-A38A-1E2016BF14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72</TotalTime>
  <Words>1146</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27</cp:revision>
  <dcterms:created xsi:type="dcterms:W3CDTF">2020-06-26T08:41:49Z</dcterms:created>
  <dcterms:modified xsi:type="dcterms:W3CDTF">2024-11-13T12:21:15Z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