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29F2E3-A21B-46E4-86BF-D958B25BFD5C}" v="3" dt="2022-10-05T17:22:01.6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8163" autoAdjust="0"/>
  </p:normalViewPr>
  <p:slideViewPr>
    <p:cSldViewPr snapToGrid="0" snapToObjects="1">
      <p:cViewPr varScale="1">
        <p:scale>
          <a:sx n="94" d="100"/>
          <a:sy n="94" d="100"/>
        </p:scale>
        <p:origin x="2016"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Helvetica"/>
                <a:cs typeface="Helvetica"/>
              </a:rPr>
              <a:t>Niniejsza prezentacja zawiera informacje dotyczące właściwego użycia środków ochrony indywidualnej (ŚOI) przez pracowników narażonych na pył respirabilnej krzemionki krystalicznej (RKK).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ŚOI to sprzęt lub odzież ochronna, które zaprojektowano</a:t>
            </a:r>
            <a:r>
              <a:rPr lang="en-IN" sz="1200" b="0" i="0" strike="noStrike" cap="none" spc="0" baseline="0" dirty="0">
                <a:solidFill>
                  <a:srgbClr val="000000"/>
                </a:solidFill>
                <a:effectLst/>
                <a:latin typeface="+mn-lt"/>
                <a:ea typeface="Helvetica"/>
                <a:cs typeface="Helvetica"/>
              </a:rPr>
              <a:t> w </a:t>
            </a:r>
            <a:r>
              <a:rPr lang="pl" sz="1200" b="0" i="0" strike="noStrike" cap="none" spc="0" baseline="0" dirty="0">
                <a:solidFill>
                  <a:srgbClr val="000000"/>
                </a:solidFill>
                <a:effectLst/>
                <a:latin typeface="+mn-lt"/>
                <a:ea typeface="Helvetica"/>
                <a:cs typeface="Helvetica"/>
              </a:rPr>
              <a:t>celu ochrony ciała noszącej je osoby przed uszkodzeniem lub infekcją.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ŚOI powinny być dostępne we wszystkich miejscach pracy, ale należy ich używać</a:t>
            </a:r>
            <a:r>
              <a:rPr lang="en-IN" sz="1200" b="0" i="0" strike="noStrike" cap="none" spc="0" baseline="0" dirty="0">
                <a:solidFill>
                  <a:srgbClr val="000000"/>
                </a:solidFill>
                <a:effectLst/>
                <a:latin typeface="+mn-lt"/>
                <a:ea typeface="Helvetica"/>
                <a:cs typeface="Helvetica"/>
              </a:rPr>
              <a:t> w </a:t>
            </a:r>
            <a:r>
              <a:rPr lang="pl" sz="1200" b="0" i="0" strike="noStrike" cap="none" spc="0" baseline="0" dirty="0">
                <a:solidFill>
                  <a:srgbClr val="000000"/>
                </a:solidFill>
                <a:effectLst/>
                <a:latin typeface="+mn-lt"/>
                <a:ea typeface="Helvetica"/>
                <a:cs typeface="Helvetica"/>
              </a:rPr>
              <a:t>ostateczności, kiedy wszystkie inne środki kontroli zostały wypróbowane</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nie zapewniły wystarczającej kontroli narażenia na pył.</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Poniższy diagram przedstawia</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skrócie proces zarządzania ryzykiem,</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perspektywy zarówno pracodawcy, jak</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pracownika,</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odniesieniu do kontroli respirabilnej krzemionki krystalicznej. Systemy BHP wdrażane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firmach muszą być szanowane zarówno przez pracodawcę, jak</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pracownika.</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pl" sz="1200" b="0" i="0" strike="noStrike" cap="none" spc="0" baseline="0" dirty="0">
                <a:solidFill>
                  <a:srgbClr val="000000"/>
                </a:solidFill>
                <a:effectLst/>
                <a:latin typeface="+mn-lt"/>
                <a:ea typeface="Helvetica"/>
                <a:cs typeface="Helvetica"/>
              </a:rPr>
              <a:t>ŚOI powinny być noszone tylko wtedy, gdy otrzymano konkretne instrukcje,</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powinny być wybierane na podstawie ich skuteczności (np. wskaźnika ochrony), wygody</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trwałości.</a:t>
            </a:r>
          </a:p>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Zadania, które wymagają zastosowania ŚOI będą opatrzone odpowiednim oznakowaniem</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piktogramami.</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pl" sz="1200" b="0" i="0" strike="noStrike" cap="none" spc="0" baseline="0" dirty="0">
                <a:solidFill>
                  <a:srgbClr val="000000"/>
                </a:solidFill>
                <a:effectLst/>
                <a:latin typeface="+mn-lt"/>
                <a:ea typeface="Helvetica"/>
                <a:cs typeface="Helvetica"/>
              </a:rPr>
              <a:t>Odzież ochronna (kombinezony) musi być stosowana podczas wszystkich zadań związanych</a:t>
            </a:r>
            <a:r>
              <a:rPr lang="en-IN" sz="1200" b="0" i="0" strike="noStrike" cap="none" spc="0" baseline="0" dirty="0">
                <a:solidFill>
                  <a:srgbClr val="000000"/>
                </a:solidFill>
                <a:effectLst/>
                <a:latin typeface="+mn-lt"/>
                <a:ea typeface="Helvetica"/>
                <a:cs typeface="Helvetica"/>
              </a:rPr>
              <a:t> z </a:t>
            </a:r>
            <a:r>
              <a:rPr lang="pl" sz="1200" b="0" i="0" strike="noStrike" cap="none" spc="0" baseline="0" dirty="0">
                <a:solidFill>
                  <a:srgbClr val="000000"/>
                </a:solidFill>
                <a:effectLst/>
                <a:latin typeface="+mn-lt"/>
                <a:ea typeface="Helvetica"/>
                <a:cs typeface="Helvetica"/>
              </a:rPr>
              <a:t>występowaniem pyłu. Używanie kombinezonów</a:t>
            </a:r>
            <a:r>
              <a:rPr lang="en-IN" sz="1200" b="0" i="0" strike="noStrike" cap="none" spc="0" baseline="0" dirty="0">
                <a:solidFill>
                  <a:srgbClr val="000000"/>
                </a:solidFill>
                <a:effectLst/>
                <a:latin typeface="+mn-lt"/>
                <a:ea typeface="Helvetica"/>
                <a:cs typeface="Helvetica"/>
              </a:rPr>
              <a:t> w </a:t>
            </a:r>
            <a:r>
              <a:rPr lang="pl" sz="1200" b="0" i="0" strike="noStrike" cap="none" spc="0" baseline="0" dirty="0">
                <a:solidFill>
                  <a:srgbClr val="000000"/>
                </a:solidFill>
                <a:effectLst/>
                <a:latin typeface="+mn-lt"/>
                <a:ea typeface="Helvetica"/>
                <a:cs typeface="Helvetica"/>
              </a:rPr>
              <a:t>ciemnych kolorach może pomagać</a:t>
            </a:r>
            <a:r>
              <a:rPr lang="en-IN" sz="1200" b="0" i="0" strike="noStrike" cap="none" spc="0" baseline="0" dirty="0">
                <a:solidFill>
                  <a:srgbClr val="000000"/>
                </a:solidFill>
                <a:effectLst/>
                <a:latin typeface="+mn-lt"/>
                <a:ea typeface="Helvetica"/>
                <a:cs typeface="Helvetica"/>
              </a:rPr>
              <a:t> w </a:t>
            </a:r>
            <a:r>
              <a:rPr lang="pl" sz="1200" b="0" i="0" strike="noStrike" cap="none" spc="0" baseline="0" dirty="0">
                <a:solidFill>
                  <a:srgbClr val="000000"/>
                </a:solidFill>
                <a:effectLst/>
                <a:latin typeface="+mn-lt"/>
                <a:ea typeface="Helvetica"/>
                <a:cs typeface="Helvetica"/>
              </a:rPr>
              <a:t>wykazywaniu zapylenia.</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Po potwierdzeniu, że ŚOI są konieczne do wykonywanego zadania, pracownicy powinni upewniać się, że ich sprzęt nie jest uszkodzony lub nadmiernie zużyty.</a:t>
            </a:r>
          </a:p>
          <a:p>
            <a:pPr marL="0" indent="0" algn="l">
              <a:lnSpc>
                <a:spcPts val="2300"/>
              </a:lnSpc>
              <a:spcBef>
                <a:spcPts val="600"/>
              </a:spcBef>
              <a:spcAft>
                <a:spcPts val="600"/>
              </a:spcAft>
              <a:buFont typeface="Arial" panose="020B0604020202020204" pitchFamily="34" charset="0"/>
              <a:buNone/>
            </a:pPr>
            <a:r>
              <a:rPr lang="pl" sz="1200" b="0" i="0" strike="noStrike" cap="none" spc="0" baseline="0" dirty="0">
                <a:solidFill>
                  <a:srgbClr val="000000"/>
                </a:solidFill>
                <a:effectLst/>
                <a:latin typeface="+mn-lt"/>
                <a:ea typeface="Helvetica"/>
                <a:cs typeface="Helvetica"/>
              </a:rPr>
              <a:t>Uszkodzone ŚOI stanowią niepotrzebne zagrożenie dla pracownika. Jeśli sprzęt jest regularnie używany</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dzieli się nim większa liczba pracowników, po wielokrotnym</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dłuższym użytkowaniu mogą występować uszkodzenia.</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pl" sz="1200" b="0" i="0" strike="noStrike" cap="none" spc="0" baseline="0" dirty="0">
                <a:solidFill>
                  <a:srgbClr val="000000"/>
                </a:solidFill>
                <a:effectLst/>
                <a:latin typeface="+mn-lt"/>
                <a:ea typeface="Helvetica"/>
                <a:cs typeface="Helvetica"/>
              </a:rPr>
              <a:t>ŚOI powinny być wymieniane na nowe, jak tylko ulegną uszkodzeniu.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Noszenie ŚOI może być niewygodne, ale ważne jest, by były one noszone poprawnie.</a:t>
            </a:r>
          </a:p>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Sprzęt taki jak maski, okulary ochronne</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kaski może wymagać dostosowania do rozmiaru użytkownika.</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W przypadku jednoczesnego noszenia kilku ŚOI (jak np. maski</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spawalniczej osłony twarzy) należy upewniać się, że są one kompatybilne.</a:t>
            </a:r>
          </a:p>
          <a:p>
            <a:pPr marL="0" marR="0" indent="0" algn="l" defTabSz="914400" rtl="0" eaLnBrk="1" fontAlgn="auto" latinLnBrk="0" hangingPunct="1">
              <a:lnSpc>
                <a:spcPts val="2300"/>
              </a:lnSpc>
              <a:spcBef>
                <a:spcPts val="600"/>
              </a:spcBef>
              <a:spcAft>
                <a:spcPts val="600"/>
              </a:spcAft>
              <a:buClrTx/>
              <a:buSzTx/>
              <a:buFontTx/>
              <a:buNone/>
              <a:defRPr/>
            </a:pPr>
            <a:r>
              <a:rPr lang="pl" sz="1200" b="0" i="0" strike="noStrike" cap="none" spc="0" baseline="0" dirty="0">
                <a:solidFill>
                  <a:srgbClr val="000000"/>
                </a:solidFill>
                <a:effectLst/>
                <a:latin typeface="+mn-lt"/>
                <a:ea typeface="Helvetica"/>
                <a:cs typeface="Helvetica"/>
              </a:rPr>
              <a:t>Należy mieć świadomość innych czynników, które mogą zmniejszyć skuteczność ŚOI, jak np. zarost na twarzy. Pracownicy</a:t>
            </a:r>
            <a:r>
              <a:rPr lang="en-IN" sz="1200" b="0" i="0" strike="noStrike" cap="none" spc="0" baseline="0" dirty="0">
                <a:solidFill>
                  <a:srgbClr val="000000"/>
                </a:solidFill>
                <a:effectLst/>
                <a:latin typeface="+mn-lt"/>
                <a:ea typeface="Helvetica"/>
                <a:cs typeface="Helvetica"/>
              </a:rPr>
              <a:t> z </a:t>
            </a:r>
            <a:r>
              <a:rPr lang="pl" sz="1200" b="0" i="0" strike="noStrike" cap="none" spc="0" baseline="0" dirty="0">
                <a:solidFill>
                  <a:srgbClr val="000000"/>
                </a:solidFill>
                <a:effectLst/>
                <a:latin typeface="+mn-lt"/>
                <a:ea typeface="Helvetica"/>
                <a:cs typeface="Helvetica"/>
              </a:rPr>
              <a:t>zarostem powinni stosować maski oddechowe</a:t>
            </a:r>
            <a:r>
              <a:rPr lang="en-IN" sz="1200" b="0" i="0" strike="noStrike" cap="none" spc="0" baseline="0" dirty="0">
                <a:solidFill>
                  <a:srgbClr val="000000"/>
                </a:solidFill>
                <a:effectLst/>
                <a:latin typeface="+mn-lt"/>
                <a:ea typeface="Helvetica"/>
                <a:cs typeface="Helvetica"/>
              </a:rPr>
              <a:t> z </a:t>
            </a:r>
            <a:r>
              <a:rPr lang="pl" sz="1200" b="0" i="0" strike="noStrike" cap="none" spc="0" baseline="0" dirty="0">
                <a:solidFill>
                  <a:srgbClr val="000000"/>
                </a:solidFill>
                <a:effectLst/>
                <a:latin typeface="+mn-lt"/>
                <a:ea typeface="Helvetica"/>
                <a:cs typeface="Helvetica"/>
              </a:rPr>
              <a:t>doprowadzeniem powietrza, aby zapobiegać przedostawaniu się pyłu pod maskę.</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pl" sz="1200" b="0" i="0" strike="noStrike" cap="none" spc="0" baseline="0" dirty="0">
                <a:solidFill>
                  <a:srgbClr val="000000"/>
                </a:solidFill>
                <a:effectLst/>
                <a:latin typeface="+mn-lt"/>
                <a:ea typeface="Helvetica"/>
                <a:cs typeface="Helvetica"/>
              </a:rPr>
              <a:t>Po użyciu ŚOI powinny być czyszczone (jeśli zachodzi potrzeba)</a:t>
            </a:r>
            <a:r>
              <a:rPr lang="en-IN" sz="1200" b="0" i="0" strike="noStrike" cap="none" spc="0" baseline="0" dirty="0">
                <a:solidFill>
                  <a:srgbClr val="000000"/>
                </a:solidFill>
                <a:effectLst/>
                <a:latin typeface="+mn-lt"/>
                <a:ea typeface="Helvetica"/>
                <a:cs typeface="Helvetica"/>
              </a:rPr>
              <a:t> </a:t>
            </a:r>
            <a:r>
              <a:rPr lang="en-IN" sz="1200" b="0" i="0" strike="noStrike" cap="none" spc="0" baseline="0" dirty="0" err="1">
                <a:solidFill>
                  <a:srgbClr val="000000"/>
                </a:solidFill>
                <a:effectLst/>
                <a:latin typeface="+mn-lt"/>
                <a:ea typeface="Helvetica"/>
                <a:cs typeface="Helvetica"/>
              </a:rPr>
              <a:t>i</a:t>
            </a:r>
            <a:r>
              <a:rPr lang="en-IN" sz="1200" b="0" i="0" strike="noStrike" cap="none" spc="0" baseline="0" dirty="0">
                <a:solidFill>
                  <a:srgbClr val="000000"/>
                </a:solidFill>
                <a:effectLst/>
                <a:latin typeface="+mn-lt"/>
                <a:ea typeface="Helvetica"/>
                <a:cs typeface="Helvetica"/>
              </a:rPr>
              <a:t> </a:t>
            </a:r>
            <a:r>
              <a:rPr lang="pl" sz="1200" b="0" i="0" strike="noStrike" cap="none" spc="0" baseline="0" dirty="0">
                <a:solidFill>
                  <a:srgbClr val="000000"/>
                </a:solidFill>
                <a:effectLst/>
                <a:latin typeface="+mn-lt"/>
                <a:ea typeface="Helvetica"/>
                <a:cs typeface="Helvetica"/>
              </a:rPr>
              <a:t>przechowywane</a:t>
            </a:r>
            <a:r>
              <a:rPr lang="en-IN" sz="1200" b="0" i="0" strike="noStrike" cap="none" spc="0" baseline="0" dirty="0">
                <a:solidFill>
                  <a:srgbClr val="000000"/>
                </a:solidFill>
                <a:effectLst/>
                <a:latin typeface="+mn-lt"/>
                <a:ea typeface="Helvetica"/>
                <a:cs typeface="Helvetica"/>
              </a:rPr>
              <a:t> w </a:t>
            </a:r>
            <a:r>
              <a:rPr lang="pl" sz="1200" b="0" i="0" strike="noStrike" cap="none" spc="0" baseline="0" dirty="0">
                <a:solidFill>
                  <a:srgbClr val="000000"/>
                </a:solidFill>
                <a:effectLst/>
                <a:latin typeface="+mn-lt"/>
                <a:ea typeface="Helvetica"/>
                <a:cs typeface="Helvetica"/>
              </a:rPr>
              <a:t>odpowiednim miejscu. ŚOI, takie jak odzież, powinny być czyszczone przez pracodawcę.</a:t>
            </a:r>
          </a:p>
          <a:p>
            <a:pPr algn="l">
              <a:lnSpc>
                <a:spcPts val="2300"/>
              </a:lnSpc>
              <a:spcBef>
                <a:spcPts val="600"/>
              </a:spcBef>
              <a:spcAft>
                <a:spcPts val="600"/>
              </a:spcAft>
            </a:pPr>
            <a:r>
              <a:rPr lang="pl" sz="1200" b="0" i="0" strike="noStrike" cap="none" spc="0" baseline="0" dirty="0">
                <a:solidFill>
                  <a:srgbClr val="000000"/>
                </a:solidFill>
                <a:effectLst/>
                <a:latin typeface="+mn-lt"/>
                <a:ea typeface="Helvetica"/>
                <a:cs typeface="Helvetica"/>
              </a:rPr>
              <a:t>W żadnym wypadku nie należy zabierać ŚOI do domu.</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Film pokazuje dobre praktyki dotyczące prania ŚOI. Obok ikony filmu znajduje się wykres</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czerwony słupek, które obrazują stężenie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mg/m3.</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Pomiar stężenia pyłu nie przedstawia stężenia respirabilnej krzemionki krystalicznej – opiera się on na analizie półilościowej. Istotna jest nie wartość stężenia pyłu a względna różnica między poziomami narażenia przy stosowaniu zalecanych praktyk</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przy stosowaniu innych praktyk.</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l" sz="1200" b="0" i="0" strike="noStrike" cap="none" spc="0" baseline="0" dirty="0">
                <a:solidFill>
                  <a:srgbClr val="000000"/>
                </a:solidFill>
                <a:effectLst/>
                <a:latin typeface="+mn-lt"/>
                <a:ea typeface="Calibri"/>
                <a:cs typeface="Calibri"/>
              </a:rPr>
              <a:t>ŚOI powinny być używane wyłącznie</a:t>
            </a:r>
            <a:r>
              <a:rPr lang="en-IN" sz="1200" b="0" i="0" strike="noStrike" cap="none" spc="0" baseline="0" dirty="0">
                <a:solidFill>
                  <a:srgbClr val="000000"/>
                </a:solidFill>
                <a:effectLst/>
                <a:latin typeface="+mn-lt"/>
                <a:ea typeface="Calibri"/>
                <a:cs typeface="Calibri"/>
              </a:rPr>
              <a:t> w </a:t>
            </a:r>
            <a:r>
              <a:rPr lang="pl" sz="1200" b="1" i="0" strike="noStrike" cap="none" spc="0" baseline="0" dirty="0">
                <a:solidFill>
                  <a:srgbClr val="000000"/>
                </a:solidFill>
                <a:effectLst/>
                <a:latin typeface="+mn-lt"/>
                <a:ea typeface="Calibri"/>
                <a:cs typeface="Calibri"/>
              </a:rPr>
              <a:t>ostateczności</a:t>
            </a:r>
            <a:r>
              <a:rPr lang="pl" sz="1200" b="0" i="0" strike="noStrike" cap="none" spc="0" baseline="0" dirty="0">
                <a:solidFill>
                  <a:srgbClr val="000000"/>
                </a:solidFill>
                <a:effectLst/>
                <a:latin typeface="+mn-lt"/>
                <a:ea typeface="Calibri"/>
                <a:cs typeface="Calibri"/>
              </a:rPr>
              <a:t>, kiedy wszystkie inne środki kontroli nie wystarczają do kontroli narażenia na pył. Gdy ŚOI są konieczne, powinny być kontrolowane</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monitorowane.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461420" y="429114"/>
            <a:ext cx="335593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dirty="0">
                <a:solidFill>
                  <a:srgbClr val="F6A317"/>
                </a:solidFill>
                <a:effectLst/>
                <a:latin typeface="Helvetica"/>
                <a:ea typeface="Helvetica"/>
                <a:cs typeface="Helvetica"/>
              </a:rPr>
              <a:t>DOBRE PRAKTYKI DOTYCZĄCE SPRZĘTU OCHRONY INDYWIDUALNEJ (ŚOI)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6565532" cy="1440413"/>
          </a:xfrm>
        </p:spPr>
        <p:txBody>
          <a:bodyPr/>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SPRZĘTU OCHRONY INDYWIDUALNEJ (ŚOI)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5" y="323450"/>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828603"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992834" cy="3682369"/>
          </a:xfrm>
        </p:spPr>
        <p:txBody>
          <a:bodyPr/>
          <a:lstStyle/>
          <a:p>
            <a:pPr>
              <a:lnSpc>
                <a:spcPct val="1000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ct val="100000"/>
              </a:lnSpc>
            </a:pPr>
            <a:r>
              <a:rPr lang="pl" sz="1800" b="0" i="0" strike="noStrike" cap="none" spc="0" baseline="0" dirty="0">
                <a:solidFill>
                  <a:srgbClr val="000000"/>
                </a:solidFill>
                <a:effectLst/>
                <a:latin typeface="Helvetica"/>
                <a:ea typeface="Helvetica"/>
                <a:cs typeface="Helvetica"/>
              </a:rPr>
              <a:t>Niniejsze szkolenie pozwala zdobyć wiedzę na temat: </a:t>
            </a:r>
          </a:p>
          <a:p>
            <a:pPr marL="342900" indent="-342900">
              <a:lnSpc>
                <a:spcPct val="1000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Tego, czym są </a:t>
            </a:r>
            <a:r>
              <a:rPr lang="pl" sz="1800" b="1" i="0" strike="noStrike" cap="none" spc="0" baseline="0" dirty="0">
                <a:solidFill>
                  <a:srgbClr val="000000"/>
                </a:solidFill>
                <a:effectLst/>
                <a:latin typeface="Helvetica"/>
                <a:ea typeface="Helvetica"/>
                <a:cs typeface="Helvetica"/>
              </a:rPr>
              <a:t>środki ochrony indywidualnej (ŚOI)</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jaki sposób mogą one pomóc zminimalizować nasze narażenie na szkodliwą RKK</a:t>
            </a:r>
          </a:p>
          <a:p>
            <a:pPr marL="342900" indent="-342900">
              <a:lnSpc>
                <a:spcPct val="1000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Tego, kiedy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jak nosić ŚOI</a:t>
            </a:r>
          </a:p>
          <a:p>
            <a:pPr marL="342900" indent="-342900">
              <a:lnSpc>
                <a:spcPct val="1000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Najlepszych praktyk dotyczących korzystania</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ŚOI</a:t>
            </a:r>
          </a:p>
          <a:p>
            <a:pPr marL="285750" indent="-285750">
              <a:lnSpc>
                <a:spcPct val="1000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rotWithShape="1">
          <a:blip r:embed="rId3"/>
          <a:srcRect l="27104" r="1"/>
          <a:stretch/>
        </p:blipFill>
        <p:spPr>
          <a:xfrm>
            <a:off x="6963508" y="1611050"/>
            <a:ext cx="4853584"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pl" sz="1800" b="0" i="0" strike="noStrike" cap="none" spc="0" baseline="0" dirty="0">
                <a:solidFill>
                  <a:srgbClr val="000000"/>
                </a:solidFill>
                <a:effectLst/>
                <a:latin typeface="Helvetica"/>
                <a:ea typeface="Helvetica"/>
                <a:cs typeface="Helvetica"/>
              </a:rPr>
              <a:t>ŚOI stanowią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43123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RODZAJE ŚOI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Nauszniki</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Kask</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Okulary ochronne</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Maska / sprzęt ochrony dróg oddechowych</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Kombinezon</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Kurtka </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Obuwie </a:t>
            </a:r>
          </a:p>
          <a:p>
            <a:pPr marL="285750" indent="-285750">
              <a:lnSpc>
                <a:spcPts val="2400"/>
              </a:lnSpc>
              <a:buFont typeface="Arial" panose="020B0604020202020204" pitchFamily="34" charset="0"/>
              <a:buChar char="•"/>
            </a:pPr>
            <a:r>
              <a:rPr lang="pl" sz="1800" b="0" i="0" strike="noStrike" cap="none" spc="0" baseline="0">
                <a:solidFill>
                  <a:srgbClr val="000000"/>
                </a:solidFill>
                <a:effectLst/>
                <a:latin typeface="Helvetica"/>
                <a:ea typeface="Helvetica"/>
                <a:cs typeface="Helvetica"/>
              </a:rPr>
              <a:t>Rękawice</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DLACZEGO NALEŻY KORZYSTAĆ Z ŚOI?</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731953"/>
            <a:ext cx="5453624" cy="3440247"/>
          </a:xfrm>
        </p:spPr>
        <p:txBody>
          <a:bodyPr lIns="91440" tIns="45720" rIns="91440" bIns="45720"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ŚOI używane są do ochrony ich użytkownika przed uszkodzeniami fizycznymi oraz zagrożeniami</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 do których należy pył respirabilnej krzemionki krystalicznej</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Uż</a:t>
            </a:r>
            <a:r>
              <a:rPr lang="pl" sz="1800" b="0" i="0" strike="noStrike" cap="none" spc="0" baseline="0" dirty="0">
                <a:effectLst/>
                <a:latin typeface="Helvetica"/>
                <a:ea typeface="Helvetica"/>
                <a:cs typeface="Helvetica"/>
              </a:rPr>
              <a:t>ycie ŚOI (gdy to konieczne) jest ważne, ponieważ stanowią one środek zapobiegawczy</a:t>
            </a:r>
            <a:r>
              <a:rPr lang="en-IN" sz="1800" b="0" i="0" strike="noStrike" cap="none" spc="0" baseline="0" dirty="0">
                <a:effectLst/>
                <a:latin typeface="Helvetica"/>
                <a:ea typeface="Helvetica"/>
                <a:cs typeface="Helvetica"/>
              </a:rPr>
              <a:t> w </a:t>
            </a:r>
            <a:r>
              <a:rPr lang="pl" sz="1800" b="0" i="0" strike="noStrike" cap="none" spc="0" baseline="0" dirty="0">
                <a:effectLst/>
                <a:latin typeface="Helvetica"/>
                <a:ea typeface="Helvetica"/>
                <a:cs typeface="Helvetica"/>
              </a:rPr>
              <a:t>kontroli ryzyka</a:t>
            </a:r>
          </a:p>
          <a:p>
            <a:pPr marL="342900" indent="-342900">
              <a:lnSpc>
                <a:spcPts val="2400"/>
              </a:lnSpc>
              <a:buFont typeface="Arial" panose="020B0604020202020204" pitchFamily="34" charset="0"/>
              <a:buChar char="•"/>
            </a:pPr>
            <a:r>
              <a:rPr lang="pl" sz="1800" b="0" i="0" strike="noStrike" cap="none" spc="0" baseline="0" dirty="0">
                <a:effectLst/>
                <a:latin typeface="Helvetica"/>
                <a:ea typeface="Helvetica"/>
                <a:cs typeface="Helvetica"/>
              </a:rPr>
              <a:t>Sprzęt ochrony dróg oddechowych pomaga ograniczyć nasze narażenie na pył respirabilnej krzemionki krystalicznej (RKK)</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97078"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Właściwe działanie tego sprzętu jest konieczne do ochrony nas przed RKK.</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4" y="2659008"/>
            <a:ext cx="3836072" cy="3232572"/>
          </a:xfrm>
        </p:spPr>
        <p:txBody>
          <a:bodyPr lIns="91440" tIns="45720" rIns="91440" bIns="45720" anchor="t"/>
          <a:lstStyle/>
          <a:p>
            <a:pPr>
              <a:lnSpc>
                <a:spcPts val="2400"/>
              </a:lnSpc>
            </a:pPr>
            <a:r>
              <a:rPr lang="pl" sz="1800" b="0" i="0" strike="noStrike" cap="none" spc="0" baseline="0" dirty="0">
                <a:solidFill>
                  <a:srgbClr val="000000"/>
                </a:solidFill>
                <a:effectLst/>
                <a:latin typeface="Helvetica"/>
                <a:ea typeface="Helvetica"/>
                <a:cs typeface="Helvetica"/>
              </a:rPr>
              <a:t>Ponieważ ŚOI chronią wyłącznie osoby je noszące oraz mogą być używane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niewłaściwy sposób</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ulegać uszkodzeniu, nie są one całkowicie niezawodne. </a:t>
            </a:r>
          </a:p>
          <a:p>
            <a:pPr>
              <a:lnSpc>
                <a:spcPts val="2400"/>
              </a:lnSpc>
            </a:pPr>
            <a:r>
              <a:rPr lang="pl" sz="1800" b="0" i="0" strike="noStrike" cap="none" spc="0" baseline="0" dirty="0">
                <a:solidFill>
                  <a:srgbClr val="000000"/>
                </a:solidFill>
                <a:effectLst/>
                <a:latin typeface="Helvetica"/>
                <a:ea typeface="Helvetica"/>
                <a:cs typeface="Helvetica"/>
              </a:rPr>
              <a:t>Pracownicy powinni nosić ŚOI </a:t>
            </a:r>
            <a:br>
              <a:rPr lang="en-IN" sz="1800" b="0" i="0" strike="noStrike" cap="none" spc="0" baseline="0" dirty="0">
                <a:solidFill>
                  <a:srgbClr val="000000"/>
                </a:solidFill>
                <a:effectLst/>
                <a:latin typeface="Helvetica"/>
                <a:ea typeface="Helvetica"/>
                <a:cs typeface="Helvetica"/>
              </a:rPr>
            </a:br>
            <a:r>
              <a:rPr lang="pl" sz="1800" b="0" i="0" strike="noStrike" cap="none" spc="0" baseline="0" dirty="0">
                <a:solidFill>
                  <a:srgbClr val="000000"/>
                </a:solidFill>
                <a:effectLst/>
                <a:latin typeface="Helvetica"/>
                <a:ea typeface="Helvetica"/>
                <a:cs typeface="Helvetica"/>
              </a:rPr>
              <a:t>tylko wtedy, gdy zostali do tego poinstruowani, oraz</a:t>
            </a:r>
            <a:r>
              <a:rPr lang="en-IN" sz="1800" b="0" i="0" strike="noStrike" cap="none" spc="0" baseline="0" dirty="0">
                <a:solidFill>
                  <a:srgbClr val="000000"/>
                </a:solidFill>
                <a:effectLst/>
                <a:latin typeface="Helvetica"/>
                <a:ea typeface="Helvetica"/>
                <a:cs typeface="Helvetica"/>
              </a:rPr>
              <a:t> </a:t>
            </a:r>
            <a:r>
              <a:rPr lang="en-IN" sz="1800" b="1" i="0" strike="noStrike" cap="none" spc="0" baseline="0" dirty="0">
                <a:solidFill>
                  <a:srgbClr val="000000"/>
                </a:solidFill>
                <a:effectLst/>
                <a:latin typeface="Helvetica"/>
                <a:ea typeface="Helvetica"/>
                <a:cs typeface="Helvetica"/>
              </a:rPr>
              <a:t>w </a:t>
            </a:r>
            <a:r>
              <a:rPr lang="pl" sz="1800" b="1" i="0" strike="noStrike" cap="none" spc="0" baseline="0" dirty="0">
                <a:solidFill>
                  <a:srgbClr val="000000"/>
                </a:solidFill>
                <a:effectLst/>
                <a:latin typeface="Helvetica"/>
                <a:ea typeface="Helvetica"/>
                <a:cs typeface="Helvetica"/>
              </a:rPr>
              <a:t>ostateczności, gdy inne środki kontroli nie są wystarczające</a:t>
            </a:r>
            <a:r>
              <a:rPr lang="pl"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descr="A screenshot of a cell phone&#10;&#10;Description automatically generated">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3316" y="1565594"/>
            <a:ext cx="7519587"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HIERARCHIA KONTROLI RYZYKA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JAKICH ŚOI UŻYWAMY?</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pl" sz="1800" b="0" i="0" strike="noStrike" cap="none" spc="0" baseline="0" dirty="0">
                <a:solidFill>
                  <a:srgbClr val="FF0000"/>
                </a:solidFill>
                <a:effectLst/>
                <a:latin typeface="Helvetica"/>
                <a:ea typeface="Helvetica"/>
                <a:cs typeface="Helvetica"/>
              </a:rPr>
              <a:t>Miejsce na tekst instruktora – Należy dodać tekst dotyczący ŚOI związany</a:t>
            </a:r>
            <a:r>
              <a:rPr lang="en-IN" sz="1800" b="0" i="0" strike="noStrike" cap="none" spc="0" baseline="0" dirty="0">
                <a:solidFill>
                  <a:srgbClr val="FF0000"/>
                </a:solidFill>
                <a:effectLst/>
                <a:latin typeface="Helvetica"/>
                <a:ea typeface="Helvetica"/>
                <a:cs typeface="Helvetica"/>
              </a:rPr>
              <a:t> z </a:t>
            </a:r>
            <a:r>
              <a:rPr lang="pl" sz="1800" b="0" i="0" strike="noStrike" cap="none" spc="0" baseline="0" dirty="0">
                <a:solidFill>
                  <a:srgbClr val="FF0000"/>
                </a:solidFill>
                <a:effectLst/>
                <a:latin typeface="Helvetica"/>
                <a:ea typeface="Helvetica"/>
                <a:cs typeface="Helvetica"/>
              </a:rPr>
              <a:t>konkretnym kontekstem</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miejscu pracy.</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tretch>
            <a:fillRect/>
          </a:stretch>
        </p:blipFill>
        <p:spPr>
          <a:xfrm>
            <a:off x="7156124" y="2362676"/>
            <a:ext cx="4420029" cy="3340072"/>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SPRAWDZANIE POD KĄTEM USZKODZEŃ</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99514" y="2802291"/>
            <a:ext cx="5453624"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Przed użyciem ŚOI należy je sprawdzać pod kątem uszkodzeń takich jak:</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Dziury</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Rozdarcia</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Wycieki</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Pęknięcia (na kaskach, maskach, okularach ochronnych, obuwiu</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noskami ochronnymi)</a:t>
            </a:r>
          </a:p>
          <a:p>
            <a:pPr>
              <a:lnSpc>
                <a:spcPts val="2400"/>
              </a:lnSpc>
            </a:pPr>
            <a:r>
              <a:rPr lang="pl" sz="1800" b="1" i="0" strike="noStrike" cap="none" spc="0" baseline="0" dirty="0">
                <a:solidFill>
                  <a:srgbClr val="000000"/>
                </a:solidFill>
                <a:effectLst/>
                <a:latin typeface="Helvetica"/>
                <a:ea typeface="Helvetica"/>
                <a:cs typeface="Helvetica"/>
              </a:rPr>
              <a:t>Uszkodzone ŚOI należy natychmiast wymieniać.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8" y="3643723"/>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680512" y="3949581"/>
            <a:ext cx="3604319" cy="366126"/>
          </a:xfrm>
          <a:prstGeom prst="rect">
            <a:avLst/>
          </a:prstGeom>
          <a:noFill/>
        </p:spPr>
        <p:txBody>
          <a:bodyPr wrap="none" rtlCol="0">
            <a:spAutoFit/>
          </a:bodyPr>
          <a:lstStyle/>
          <a:p>
            <a:r>
              <a:rPr lang="pl" sz="1800" b="0" i="0" strike="noStrike" cap="none" spc="0" baseline="0" dirty="0">
                <a:solidFill>
                  <a:srgbClr val="000000"/>
                </a:solidFill>
                <a:effectLst/>
                <a:latin typeface="Helvetica"/>
                <a:ea typeface="Helvetica"/>
                <a:cs typeface="Helvetica"/>
              </a:rPr>
              <a:t>(Kombinezony, rękawice, obuwie)</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WŁAŚCIWE UŻYTKOWANIE</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pl" sz="1800" b="0" i="0" strike="noStrike" cap="none" spc="0" baseline="0" dirty="0">
                <a:solidFill>
                  <a:srgbClr val="000000"/>
                </a:solidFill>
                <a:effectLst/>
                <a:latin typeface="Helvetica"/>
                <a:ea typeface="Helvetica"/>
                <a:cs typeface="Helvetica"/>
              </a:rPr>
              <a:t>Używając ŚOI, należy upewniać się, że:</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Są one dobrze dopasowane do noszącej je osoby</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Nie mają negatywnego wpływu na możliwość bezpiecznego wykonywania zadania przez pracownika (np. zbyt ograniczone pole widzenia)</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Są kompatybilne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innymi ŚOI</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PO UŻYCIU</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Do bezpiecznego usuwania pyłu</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ŚOI należy używać pryszniców powietrznych, jeśli są dostępne</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Brudną odzież należy przechowywać</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przeznaczonych do tego miejscach</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Nie należy zabierać brudnych ŚOI do domu</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ŚOI należy wymieniać na nowe zgodnie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zaleceniami producenta</a:t>
            </a:r>
          </a:p>
          <a:p>
            <a:pPr marL="285750" indent="-285750">
              <a:lnSpc>
                <a:spcPts val="2400"/>
              </a:lnSpc>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FILTRY</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Maski</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filtry przeciwpyłowe są zazwyczaj klasyfikowane jako FFP1, FFP2</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FFP3.  </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Ponieważ pył respirabilnej krzemionki krystalicznej (RKK) uznawany jest za szkodliwy pył wysokiego ryzyka, należy nosić maski klasy FFP2 lub FFP3</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filtrem bądź filtry N95 lub wyższe, zgodnie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własną oceną ryzyka. </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Klasyfikacja maski znajduje się na jej etykiecie.</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PRANIE ODZIEŻY</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pl" sz="1800" b="0" i="0" strike="noStrike" cap="none" spc="0" baseline="0">
                <a:solidFill>
                  <a:srgbClr val="000000"/>
                </a:solidFill>
                <a:effectLst/>
                <a:latin typeface="Helvetica"/>
                <a:ea typeface="Helvetica"/>
                <a:cs typeface="Helvetica"/>
              </a:rPr>
              <a:t>Celem uniknięcia niepożądanego narażenia na pył zawsze należy stosować odpowiedni sprzęt piorący.</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680956"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KORZYSTAJĄC Z ŚOI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4" y="2636342"/>
            <a:ext cx="11076503" cy="3230407"/>
          </a:xfrm>
        </p:spPr>
        <p:txBody>
          <a:bodyPr/>
          <a:lstStyle/>
          <a:p>
            <a:pPr>
              <a:lnSpc>
                <a:spcPct val="100000"/>
              </a:lnSpc>
              <a:spcBef>
                <a:spcPts val="600"/>
              </a:spcBef>
            </a:pPr>
            <a:r>
              <a:rPr lang="pl" sz="1500" b="1" i="0" strike="noStrike" cap="none" spc="0" baseline="0" dirty="0">
                <a:solidFill>
                  <a:srgbClr val="000000"/>
                </a:solidFill>
                <a:effectLst/>
                <a:latin typeface="Helvetica"/>
                <a:ea typeface="Helvetica"/>
                <a:cs typeface="Helvetica"/>
              </a:rPr>
              <a:t>NALEŻY</a:t>
            </a:r>
          </a:p>
          <a:p>
            <a:pPr marL="285750" indent="-285750">
              <a:lnSpc>
                <a:spcPct val="100000"/>
              </a:lnSpc>
              <a:spcBef>
                <a:spcPts val="6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Postępować zgodnie</a:t>
            </a:r>
            <a:r>
              <a:rPr lang="en-IN" sz="1500" b="0" i="0" strike="noStrike" cap="none" spc="0" baseline="0" dirty="0">
                <a:solidFill>
                  <a:srgbClr val="000000"/>
                </a:solidFill>
                <a:effectLst/>
                <a:latin typeface="Helvetica"/>
                <a:ea typeface="Helvetica"/>
                <a:cs typeface="Helvetica"/>
              </a:rPr>
              <a:t> z </a:t>
            </a:r>
            <a:r>
              <a:rPr lang="pl" sz="1500" b="0" i="0" strike="noStrike" cap="none" spc="0" baseline="0" dirty="0">
                <a:solidFill>
                  <a:srgbClr val="000000"/>
                </a:solidFill>
                <a:effectLst/>
                <a:latin typeface="Helvetica"/>
                <a:ea typeface="Helvetica"/>
                <a:cs typeface="Helvetica"/>
              </a:rPr>
              <a:t>instrukcjami producenta</a:t>
            </a:r>
          </a:p>
          <a:p>
            <a:pPr marL="285750" indent="-285750">
              <a:lnSpc>
                <a:spcPct val="100000"/>
              </a:lnSpc>
              <a:spcBef>
                <a:spcPts val="6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Upewniać się, że ŚOI są dobrze dopasowane. Zarost nie może negatywnie wpływać na skuteczność sprzętu ochrony dróg oddechowych.</a:t>
            </a:r>
          </a:p>
          <a:p>
            <a:pPr marL="285750" indent="-285750">
              <a:lnSpc>
                <a:spcPct val="100000"/>
              </a:lnSpc>
              <a:spcBef>
                <a:spcPts val="6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Upewniać się, że poszczególne ŚOI są ze sobą kompatybilne, gdy są noszone jednocześnie</a:t>
            </a:r>
          </a:p>
          <a:p>
            <a:pPr marL="285750" indent="-285750">
              <a:lnSpc>
                <a:spcPct val="100000"/>
              </a:lnSpc>
              <a:spcBef>
                <a:spcPts val="6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Czyścić ŚOI wielokrotnego użytku po użyciu, a następnie zgodnie</a:t>
            </a:r>
            <a:r>
              <a:rPr lang="en-IN" sz="1500" b="0" i="0" strike="noStrike" cap="none" spc="0" baseline="0" dirty="0">
                <a:solidFill>
                  <a:srgbClr val="000000"/>
                </a:solidFill>
                <a:effectLst/>
                <a:latin typeface="Helvetica"/>
                <a:ea typeface="Helvetica"/>
                <a:cs typeface="Helvetica"/>
              </a:rPr>
              <a:t> z </a:t>
            </a:r>
            <a:r>
              <a:rPr lang="pl" sz="1500" b="0" i="0" strike="noStrike" cap="none" spc="0" baseline="0" dirty="0">
                <a:solidFill>
                  <a:srgbClr val="000000"/>
                </a:solidFill>
                <a:effectLst/>
                <a:latin typeface="Helvetica"/>
                <a:ea typeface="Helvetica"/>
                <a:cs typeface="Helvetica"/>
              </a:rPr>
              <a:t>potrzebą przechowywać je</a:t>
            </a:r>
            <a:r>
              <a:rPr lang="en-IN" sz="1500" b="0" i="0" strike="noStrike" cap="none" spc="0" baseline="0" dirty="0">
                <a:solidFill>
                  <a:srgbClr val="000000"/>
                </a:solidFill>
                <a:effectLst/>
                <a:latin typeface="Helvetica"/>
                <a:ea typeface="Helvetica"/>
                <a:cs typeface="Helvetica"/>
              </a:rPr>
              <a:t> w </a:t>
            </a:r>
            <a:r>
              <a:rPr lang="pl" sz="1500" b="0" i="0" strike="noStrike" cap="none" spc="0" baseline="0" dirty="0">
                <a:solidFill>
                  <a:srgbClr val="000000"/>
                </a:solidFill>
                <a:effectLst/>
                <a:latin typeface="Helvetica"/>
                <a:ea typeface="Helvetica"/>
                <a:cs typeface="Helvetica"/>
              </a:rPr>
              <a:t>przeznaczonym do tego suchym miejscu</a:t>
            </a:r>
          </a:p>
          <a:p>
            <a:pPr marL="285750" indent="-285750">
              <a:lnSpc>
                <a:spcPct val="100000"/>
              </a:lnSpc>
              <a:spcBef>
                <a:spcPts val="600"/>
              </a:spcBef>
              <a:spcAft>
                <a:spcPts val="600"/>
              </a:spcAft>
              <a:buSzPct val="85000"/>
              <a:buFont typeface=".Apple Color Emoji UI"/>
              <a:buChar char="✅"/>
            </a:pPr>
            <a:r>
              <a:rPr lang="pl" sz="1500" b="0" i="0" strike="noStrike" cap="none" spc="0" baseline="0" dirty="0">
                <a:solidFill>
                  <a:srgbClr val="000000"/>
                </a:solidFill>
                <a:effectLst/>
                <a:latin typeface="Helvetica"/>
                <a:ea typeface="Helvetica"/>
                <a:cs typeface="Helvetica"/>
              </a:rPr>
              <a:t>Brudne kombinezony należy przechowywać</a:t>
            </a:r>
            <a:r>
              <a:rPr lang="en-IN" sz="1500" b="0" i="0" strike="noStrike" cap="none" spc="0" baseline="0" dirty="0">
                <a:solidFill>
                  <a:srgbClr val="000000"/>
                </a:solidFill>
                <a:effectLst/>
                <a:latin typeface="Helvetica"/>
                <a:ea typeface="Helvetica"/>
                <a:cs typeface="Helvetica"/>
              </a:rPr>
              <a:t> z </a:t>
            </a:r>
            <a:r>
              <a:rPr lang="pl" sz="1500" b="0" i="0" strike="noStrike" cap="none" spc="0" baseline="0" dirty="0">
                <a:solidFill>
                  <a:srgbClr val="000000"/>
                </a:solidFill>
                <a:effectLst/>
                <a:latin typeface="Helvetica"/>
                <a:ea typeface="Helvetica"/>
                <a:cs typeface="Helvetica"/>
              </a:rPr>
              <a:t>dala od czystej odzieży</a:t>
            </a:r>
            <a:r>
              <a:rPr lang="en-IN" sz="1500" b="0" i="0" strike="noStrike" cap="none" spc="0" baseline="0" dirty="0">
                <a:solidFill>
                  <a:srgbClr val="000000"/>
                </a:solidFill>
                <a:effectLst/>
                <a:latin typeface="Helvetica"/>
                <a:ea typeface="Helvetica"/>
                <a:cs typeface="Helvetica"/>
              </a:rPr>
              <a:t> </a:t>
            </a:r>
            <a:r>
              <a:rPr lang="en-IN" sz="1500" b="0" i="0" strike="noStrike" cap="none" spc="0" baseline="0" dirty="0" err="1">
                <a:solidFill>
                  <a:srgbClr val="000000"/>
                </a:solidFill>
                <a:effectLst/>
                <a:latin typeface="Helvetica"/>
                <a:ea typeface="Helvetica"/>
                <a:cs typeface="Helvetica"/>
              </a:rPr>
              <a:t>i</a:t>
            </a:r>
            <a:r>
              <a:rPr lang="en-IN" sz="1500" b="0" i="0" strike="noStrike" cap="none" spc="0" baseline="0" dirty="0">
                <a:solidFill>
                  <a:srgbClr val="000000"/>
                </a:solidFill>
                <a:effectLst/>
                <a:latin typeface="Helvetica"/>
                <a:ea typeface="Helvetica"/>
                <a:cs typeface="Helvetica"/>
              </a:rPr>
              <a:t> </a:t>
            </a:r>
            <a:r>
              <a:rPr lang="pl" sz="1500" b="0" i="0" strike="noStrike" cap="none" spc="0" baseline="0" dirty="0">
                <a:solidFill>
                  <a:srgbClr val="000000"/>
                </a:solidFill>
                <a:effectLst/>
                <a:latin typeface="Helvetica"/>
                <a:ea typeface="Helvetica"/>
                <a:cs typeface="Helvetica"/>
              </a:rPr>
              <a:t>regularnie oddawać do prania</a:t>
            </a:r>
          </a:p>
          <a:p>
            <a:pPr>
              <a:lnSpc>
                <a:spcPct val="100000"/>
              </a:lnSpc>
              <a:spcBef>
                <a:spcPts val="600"/>
              </a:spcBef>
            </a:pPr>
            <a:r>
              <a:rPr lang="pl" sz="1500" b="1" i="0" strike="noStrike" cap="none" spc="0" baseline="0" dirty="0">
                <a:solidFill>
                  <a:srgbClr val="000000"/>
                </a:solidFill>
                <a:effectLst/>
                <a:latin typeface="Helvetica"/>
                <a:ea typeface="Helvetica"/>
                <a:cs typeface="Helvetica"/>
              </a:rPr>
              <a:t>NIE NALEŻY</a:t>
            </a:r>
          </a:p>
          <a:p>
            <a:pPr marL="285750" indent="-285750">
              <a:lnSpc>
                <a:spcPct val="100000"/>
              </a:lnSpc>
              <a:spcBef>
                <a:spcPts val="6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Używać ŚOI, które są uszkodzone lub nadmiernie zużyte</a:t>
            </a:r>
          </a:p>
          <a:p>
            <a:pPr marL="285750" indent="-285750">
              <a:lnSpc>
                <a:spcPct val="100000"/>
              </a:lnSpc>
              <a:spcBef>
                <a:spcPts val="6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Używać ŚOI bez potrzeby. Niektóre ŚOI mogą ograniczać możliwość bezpiecznego wykonywania zadania przez pracownika.</a:t>
            </a:r>
          </a:p>
          <a:p>
            <a:pPr marL="285750" indent="-285750">
              <a:lnSpc>
                <a:spcPct val="100000"/>
              </a:lnSpc>
              <a:spcBef>
                <a:spcPts val="600"/>
              </a:spcBef>
              <a:buSzPct val="85000"/>
              <a:buFont typeface=".Apple Color Emoji UI"/>
              <a:buChar char="❌"/>
            </a:pPr>
            <a:r>
              <a:rPr lang="pl" sz="1500" b="0" i="0" strike="noStrike" cap="none" spc="0" baseline="0" dirty="0">
                <a:solidFill>
                  <a:srgbClr val="000000"/>
                </a:solidFill>
                <a:effectLst/>
                <a:latin typeface="Helvetica"/>
                <a:ea typeface="Helvetica"/>
                <a:cs typeface="Helvetica"/>
              </a:rPr>
              <a:t>Zabierać ŚOI do domu</a:t>
            </a:r>
          </a:p>
          <a:p>
            <a:pPr marL="285750" indent="-285750">
              <a:lnSpc>
                <a:spcPct val="100000"/>
              </a:lnSpc>
              <a:spcBef>
                <a:spcPts val="600"/>
              </a:spcBef>
              <a:buSzPct val="85000"/>
              <a:buFont typeface=".Apple Color Emoji UI"/>
              <a:buChar char="✅"/>
            </a:pPr>
            <a:endParaRPr lang="en-US" sz="1500"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045588" cy="3682369"/>
          </a:xfrm>
        </p:spPr>
        <p:txBody>
          <a:bodyPr/>
          <a:lstStyle/>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Podczas używania ŚOI należy pamiętać</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trzech prostych krokach:</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Sprawdzaj ŚOI pod kątem uszkodzeń</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Upewniaj się, że ŚOI są dobrze dopasowane </a:t>
            </a:r>
            <a:br>
              <a:rPr lang="en-IN" sz="1800" b="0" i="0" strike="noStrike" cap="none" spc="0" baseline="0" dirty="0">
                <a:solidFill>
                  <a:srgbClr val="000000"/>
                </a:solidFill>
                <a:effectLst/>
                <a:latin typeface="Helvetica"/>
                <a:ea typeface="Helvetica"/>
                <a:cs typeface="Helvetica"/>
              </a:rPr>
            </a:br>
            <a:r>
              <a:rPr lang="pl" sz="1800" b="0" i="0" strike="noStrike" cap="none" spc="0" baseline="0" dirty="0">
                <a:solidFill>
                  <a:srgbClr val="000000"/>
                </a:solidFill>
                <a:effectLst/>
                <a:latin typeface="Helvetica"/>
                <a:ea typeface="Helvetica"/>
                <a:cs typeface="Helvetica"/>
              </a:rPr>
              <a:t>(i że zarost nie wpływa negatywnie na skuteczność sprzętu ochrony dróg oddechowych)</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Po użyciu przechowuj ŚOI</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odpowiednim</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czystym miejscu</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FF0000"/>
                </a:solidFill>
                <a:effectLst/>
                <a:latin typeface="Helvetica"/>
                <a:ea typeface="Helvetica"/>
                <a:cs typeface="Helvetica"/>
              </a:rPr>
              <a:t>Miejsce dla instruktora na wnioski dotyczącego konkretnego kontekstu</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71865"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6801725"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MATERIAŁY DO DALSZEJ NAUKI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3" y="2362676"/>
            <a:ext cx="594529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środków ochrony indywidualnej (Karta zadań 2.1.15)</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8"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9" history="0"/>
              </a:rPr>
              <a:t>Przewodnik NEPSI dla małych</a:t>
            </a:r>
            <a:r>
              <a:rPr lang="en-IN" sz="1600" b="0" i="0" strike="noStrike" cap="none" spc="0" baseline="0" dirty="0">
                <a:solidFill>
                  <a:srgbClr val="000000"/>
                </a:solidFill>
                <a:effectLst/>
                <a:latin typeface="Helvetica"/>
                <a:ea typeface="Helvetica"/>
                <a:cs typeface="Helvetica"/>
                <a:hlinkClick r:id="rId9" history="0"/>
              </a:rPr>
              <a:t> </a:t>
            </a:r>
            <a:r>
              <a:rPr lang="en-IN" sz="1600" b="0" i="0" strike="noStrike" cap="none" spc="0" baseline="0" dirty="0" err="1">
                <a:solidFill>
                  <a:srgbClr val="000000"/>
                </a:solidFill>
                <a:effectLst/>
                <a:latin typeface="Helvetica"/>
                <a:ea typeface="Helvetica"/>
                <a:cs typeface="Helvetica"/>
                <a:hlinkClick r:id="rId9" history="0"/>
              </a:rPr>
              <a:t>i</a:t>
            </a:r>
            <a:r>
              <a:rPr lang="en-IN" sz="1600" b="0" i="0" strike="noStrike" cap="none" spc="0" baseline="0" dirty="0">
                <a:solidFill>
                  <a:srgbClr val="000000"/>
                </a:solidFill>
                <a:effectLst/>
                <a:latin typeface="Helvetica"/>
                <a:ea typeface="Helvetica"/>
                <a:cs typeface="Helvetica"/>
                <a:hlinkClick r:id="rId9" history="0"/>
              </a:rPr>
              <a:t> </a:t>
            </a:r>
            <a:r>
              <a:rPr lang="pl" sz="1600" b="0" i="0" strike="noStrike" cap="none" spc="0" baseline="0" dirty="0">
                <a:solidFill>
                  <a:srgbClr val="000000"/>
                </a:solidFill>
                <a:effectLst/>
                <a:latin typeface="Helvetica"/>
                <a:ea typeface="Helvetica"/>
                <a:cs typeface="Helvetica"/>
                <a:hlinkClick r:id="rId9" history="0"/>
              </a:rPr>
              <a:t>średnich przedsiębiorstw</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874F3BE3-6CFA-4701-8F3C-6758E7CA74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TotalTime>
  <Words>1603</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48</cp:revision>
  <dcterms:created xsi:type="dcterms:W3CDTF">2020-01-29T17:43:15Z</dcterms:created>
  <dcterms:modified xsi:type="dcterms:W3CDTF">2024-11-13T10:55:34Z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