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54" autoAdjust="0"/>
  </p:normalViewPr>
  <p:slideViewPr>
    <p:cSldViewPr snapToGrid="0" snapToObjects="1">
      <p:cViewPr varScale="1">
        <p:scale>
          <a:sx n="116" d="100"/>
          <a:sy n="116" d="100"/>
        </p:scale>
        <p:origin x="864" y="184"/>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Toto školenie poskytuje informácie o kontrole prachu v systémoch balenia. Majte na pamäti, že pri navrhovaní systému balenia je potrebné posúdenie rizika, hoci sa to týka predovšetkým manažmentu.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262949" y="429114"/>
            <a:ext cx="455440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dirty="0">
                <a:solidFill>
                  <a:srgbClr val="F6A317"/>
                </a:solidFill>
                <a:effectLst/>
                <a:latin typeface="Helvetica"/>
                <a:ea typeface="Helvetica"/>
                <a:cs typeface="Helvetica"/>
              </a:rPr>
              <a:t>ŠKOLENIE ZAMERANÉ NA OSVEDČENÉ POSTUPY V OBLASTI SYSTÉMOV BALENIA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946039" cy="850900"/>
          </a:xfrm>
        </p:spPr>
        <p:txBody>
          <a:bodyPr anchor="t"/>
          <a:lstStyle/>
          <a:p>
            <a:r>
              <a:rPr lang="sk" sz="2800" b="1" i="0" strike="noStrike" cap="none" spc="0" baseline="0" dirty="0">
                <a:solidFill>
                  <a:srgbClr val="FFFFFF"/>
                </a:solidFill>
                <a:effectLst/>
                <a:latin typeface="Helvetica"/>
                <a:ea typeface="Helvetica"/>
                <a:cs typeface="Helvetica"/>
              </a:rPr>
              <a:t>ŠKOLENIE ZAMERANÉ NA OSVEDČENÉ POSTUPY V OBLASTI SYSTÉMOV BALENIA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021286" y="304800"/>
            <a:ext cx="4815115"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sú vo forme prezentácie PowerPoint a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sk" sz="1800" b="1" i="0" strike="noStrike" cap="none" spc="0" baseline="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Ako môže vznikať polietavý prach pri baliacich procesoch</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Ako sú obalové systémy navrhnuté tak, aby minimalizovali uvoľňovanie polietavého prachu, vrátane prachu dýchateľného kryštalického kremeňa (RCS)</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Aké osvedčené postupy by ste mali dodržiavať, aby ste sa chránili pred vystavením sa polietavým prachom</a:t>
            </a:r>
          </a:p>
          <a:p>
            <a:pPr marL="285750" indent="-285750">
              <a:lnSpc>
                <a:spcPts val="2400"/>
              </a:lnSpc>
              <a:buFont typeface="Arial" panose="020B0604020202020204" pitchFamily="34" charset="0"/>
              <a:buChar char="•"/>
            </a:pPr>
            <a:r>
              <a:rPr lang="sk" sz="1800" b="0" i="0" strike="noStrike" cap="none" spc="0" baseline="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Prach vytvorený systémami balenia sa dá zvládnuť pomocou uzavretia priestoru, odsávania/vetrania, OOP a správnej hygieny/upratovania, čo sú štyri z piatich hlavných techník kontroly prachu.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254274"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6000"/>
            <a:ext cx="5453624" cy="3330420"/>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Táto činnosť môže byť veľmi prašná.</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AKO MÔŽU SYSTÉMY BALENIA GENEROVAŤ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sk" sz="1800" b="0" i="0" strike="noStrike" cap="none" spc="0" baseline="0">
                <a:solidFill>
                  <a:srgbClr val="000000"/>
                </a:solidFill>
                <a:effectLst/>
                <a:latin typeface="Helvetica"/>
                <a:ea typeface="Helvetica"/>
                <a:cs typeface="Helvetica"/>
              </a:rPr>
              <a:t>Systémy balenia zahŕňajú manipuláciu s veľkým množstvom materiálu, ktorý často obsahuje kryštalický kremeň. </a:t>
            </a:r>
          </a:p>
          <a:p>
            <a:pPr>
              <a:lnSpc>
                <a:spcPts val="2400"/>
              </a:lnSpc>
              <a:spcAft>
                <a:spcPts val="1000"/>
              </a:spcAft>
            </a:pPr>
            <a:r>
              <a:rPr lang="sk" sz="1800" b="0" i="0" strike="noStrike" cap="none" spc="0" baseline="0">
                <a:solidFill>
                  <a:srgbClr val="000000"/>
                </a:solidFill>
                <a:effectLst/>
                <a:latin typeface="Helvetica"/>
                <a:ea typeface="Helvetica"/>
                <a:cs typeface="Helvetica"/>
              </a:rPr>
              <a:t>Spôsob balenia ovplyvní množstvo vzduchom prenášaného dýchateľného prachu, ktorý sa môže vytvoriť. </a:t>
            </a:r>
          </a:p>
          <a:p>
            <a:pPr marL="342900" indent="-342900">
              <a:lnSpc>
                <a:spcPts val="2400"/>
              </a:lnSpc>
              <a:spcBef>
                <a:spcPct val="0"/>
              </a:spcBef>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Suché materiály majú tendenciu vytvárať viac prachu ako vlhké materiály.</a:t>
            </a:r>
          </a:p>
          <a:p>
            <a:pPr marL="342900" indent="-342900">
              <a:lnSpc>
                <a:spcPts val="2400"/>
              </a:lnSpc>
              <a:spcBef>
                <a:spcPct val="0"/>
              </a:spcBef>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Rýchlejšie balenie s vyššou energiou má tendenciu vytvárať viac prachu.</a:t>
            </a:r>
          </a:p>
          <a:p>
            <a:pPr marL="342900" indent="-342900">
              <a:lnSpc>
                <a:spcPts val="2400"/>
              </a:lnSpc>
              <a:spcBef>
                <a:spcPct val="0"/>
              </a:spcBef>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Ak sa na fluidizáciu práškového materiálu použije stlačený vzduch, môže sa uvoľniť viac polietavého prachu.</a:t>
            </a:r>
          </a:p>
          <a:p>
            <a:pPr marL="342900" indent="-342900">
              <a:lnSpc>
                <a:spcPts val="2400"/>
              </a:lnSpc>
              <a:spcBef>
                <a:spcPct val="0"/>
              </a:spcBef>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Pri páde materiálov z väčšej výšky vzniká viac prachu.</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ZNÍŽENIE VYSTAVENIA SA PRACHU SO SYSTÉMAMI BALENIA</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351315"/>
            <a:ext cx="9785699" cy="3638438"/>
          </a:xfrm>
        </p:spPr>
        <p:txBody>
          <a:bodyPr anchor="t"/>
          <a:lstStyle/>
          <a:p>
            <a:pPr>
              <a:lnSpc>
                <a:spcPct val="100000"/>
              </a:lnSpc>
              <a:spcAft>
                <a:spcPts val="600"/>
              </a:spcAft>
            </a:pPr>
            <a:r>
              <a:rPr lang="sk" sz="1600" b="0" i="0" strike="noStrike" cap="none" spc="0" baseline="0" dirty="0">
                <a:solidFill>
                  <a:srgbClr val="000000"/>
                </a:solidFill>
                <a:effectLst/>
                <a:latin typeface="Helvetica"/>
                <a:ea typeface="Helvetica"/>
                <a:cs typeface="Helvetica"/>
              </a:rPr>
              <a:t>Hlavné opatrenia na kontrolu prachu zahŕňajú automatizáciu, uzavretie procesov a ventiláciu.</a:t>
            </a:r>
          </a:p>
          <a:p>
            <a:pPr marL="342900" indent="-342900">
              <a:lnSpc>
                <a:spcPct val="100000"/>
              </a:lnSpc>
              <a:spcAft>
                <a:spcPts val="600"/>
              </a:spcAft>
              <a:buFont typeface="Arial" panose="020B0604020202020204" pitchFamily="34" charset="0"/>
              <a:buChar char="•"/>
            </a:pPr>
            <a:r>
              <a:rPr lang="sk" sz="1600" b="1" i="0" strike="noStrike" cap="none" spc="0" baseline="0" dirty="0">
                <a:solidFill>
                  <a:srgbClr val="000000"/>
                </a:solidFill>
                <a:effectLst/>
                <a:latin typeface="Helvetica"/>
                <a:ea typeface="Helvetica"/>
                <a:cs typeface="Helvetica"/>
              </a:rPr>
              <a:t>Automatizácia</a:t>
            </a:r>
            <a:r>
              <a:rPr lang="sk" sz="1600" b="0" i="0" strike="noStrike" cap="none" spc="0" baseline="0" dirty="0">
                <a:solidFill>
                  <a:srgbClr val="000000"/>
                </a:solidFill>
                <a:effectLst/>
                <a:latin typeface="Helvetica"/>
                <a:ea typeface="Helvetica"/>
                <a:cs typeface="Helvetica"/>
              </a:rPr>
              <a:t> pomáha minimalizovať kontakt pracovníkov s prašnými procesmi a často umožňuje monitorovanie pracovných procesov na diaľku z čistej riadiacej miestnosti.</a:t>
            </a:r>
          </a:p>
          <a:p>
            <a:pPr marL="342900" indent="-342900">
              <a:lnSpc>
                <a:spcPct val="100000"/>
              </a:lnSpc>
              <a:spcAft>
                <a:spcPts val="600"/>
              </a:spcAft>
              <a:buFont typeface="Arial" panose="020B0604020202020204" pitchFamily="34" charset="0"/>
              <a:buChar char="•"/>
            </a:pPr>
            <a:r>
              <a:rPr lang="sk" sz="1600" b="1" i="0" strike="noStrike" cap="none" spc="0" baseline="0" dirty="0">
                <a:solidFill>
                  <a:srgbClr val="000000"/>
                </a:solidFill>
                <a:effectLst/>
                <a:latin typeface="Helvetica"/>
                <a:ea typeface="Helvetica"/>
                <a:cs typeface="Helvetica"/>
              </a:rPr>
              <a:t>Uzavretý priestor</a:t>
            </a:r>
            <a:r>
              <a:rPr lang="sk" sz="1600" b="0" i="0" strike="noStrike" cap="none" spc="0" baseline="0" dirty="0">
                <a:solidFill>
                  <a:srgbClr val="000000"/>
                </a:solidFill>
                <a:effectLst/>
                <a:latin typeface="Helvetica"/>
                <a:ea typeface="Helvetica"/>
                <a:cs typeface="Helvetica"/>
              </a:rPr>
              <a:t> pomáha minimalizovať šírenie prachu od jeho zdroja. </a:t>
            </a:r>
          </a:p>
          <a:p>
            <a:pPr marL="1028700" lvl="1" indent="-342900">
              <a:lnSpc>
                <a:spcPct val="100000"/>
              </a:lnSpc>
              <a:spcAft>
                <a:spcPts val="600"/>
              </a:spcAft>
            </a:pPr>
            <a:r>
              <a:rPr lang="sk" sz="1600" b="0" i="0" strike="noStrike" cap="none" spc="0" baseline="0" dirty="0">
                <a:solidFill>
                  <a:srgbClr val="000000"/>
                </a:solidFill>
                <a:effectLst/>
                <a:latin typeface="Helvetica"/>
                <a:ea typeface="Helvetica"/>
                <a:cs typeface="Helvetica"/>
              </a:rPr>
              <a:t>Fyzická bariéra medzi procesom a pracovníkom môže dosiahnuť vysokú úroveň ochrany. Pri vstupe do uzavretého priestoru je však potrebné prijať opatrenia proti expozícii!</a:t>
            </a:r>
          </a:p>
          <a:p>
            <a:pPr marL="1028700" lvl="1" indent="-342900">
              <a:lnSpc>
                <a:spcPct val="100000"/>
              </a:lnSpc>
              <a:spcAft>
                <a:spcPts val="600"/>
              </a:spcAft>
            </a:pPr>
            <a:r>
              <a:rPr lang="sk" sz="1600" b="0" i="0" strike="noStrike" cap="none" spc="0" baseline="0" dirty="0">
                <a:solidFill>
                  <a:srgbClr val="000000"/>
                </a:solidFill>
                <a:effectLst/>
                <a:latin typeface="Helvetica"/>
                <a:ea typeface="Helvetica"/>
                <a:cs typeface="Helvetica"/>
              </a:rPr>
              <a:t>Zabezpečenie tesného utesnenia medzi plniacou tryskou a vreckom pomáha predchádzať úniku prachu.</a:t>
            </a:r>
          </a:p>
          <a:p>
            <a:pPr marL="342900" indent="-342900">
              <a:lnSpc>
                <a:spcPct val="100000"/>
              </a:lnSpc>
              <a:spcAft>
                <a:spcPts val="600"/>
              </a:spcAft>
              <a:buFont typeface="Arial" panose="020B0604020202020204" pitchFamily="34" charset="0"/>
              <a:buChar char="•"/>
            </a:pPr>
            <a:r>
              <a:rPr lang="sk" sz="1600" b="1" i="0" strike="noStrike" cap="none" spc="0" baseline="0" dirty="0">
                <a:solidFill>
                  <a:srgbClr val="000000"/>
                </a:solidFill>
                <a:effectLst/>
                <a:latin typeface="Helvetica"/>
                <a:ea typeface="Helvetica"/>
                <a:cs typeface="Helvetica"/>
              </a:rPr>
              <a:t>Výfukové vetranie</a:t>
            </a:r>
            <a:r>
              <a:rPr lang="sk" sz="1600" b="0" i="0" strike="noStrike" cap="none" spc="0" baseline="0" dirty="0">
                <a:solidFill>
                  <a:srgbClr val="000000"/>
                </a:solidFill>
                <a:effectLst/>
                <a:latin typeface="Helvetica"/>
                <a:ea typeface="Helvetica"/>
                <a:cs typeface="Helvetica"/>
              </a:rPr>
              <a:t> zachytáva polietavý prach pri zdroji skôr, ako sme mu vystavení.</a:t>
            </a:r>
          </a:p>
          <a:p>
            <a:pPr marL="342900" indent="-342900">
              <a:lnSpc>
                <a:spcPct val="100000"/>
              </a:lnSpc>
              <a:spcAft>
                <a:spcPts val="600"/>
              </a:spcAft>
              <a:buFont typeface="Arial" panose="020B0604020202020204" pitchFamily="34" charset="0"/>
              <a:buChar char="•"/>
            </a:pPr>
            <a:r>
              <a:rPr lang="sk" sz="1600" b="1" i="0" strike="noStrike" cap="none" spc="0" baseline="0" dirty="0">
                <a:solidFill>
                  <a:srgbClr val="000000"/>
                </a:solidFill>
                <a:effectLst/>
                <a:latin typeface="Helvetica"/>
                <a:ea typeface="Helvetica"/>
                <a:cs typeface="Helvetica"/>
              </a:rPr>
              <a:t>Prostriedky na ochranu dýchacích ciest</a:t>
            </a:r>
            <a:r>
              <a:rPr lang="sk" sz="1600" b="0" i="0" strike="noStrike" cap="none" spc="0" baseline="0" dirty="0">
                <a:solidFill>
                  <a:srgbClr val="000000"/>
                </a:solidFill>
                <a:effectLst/>
                <a:latin typeface="Helvetica"/>
                <a:ea typeface="Helvetica"/>
                <a:cs typeface="Helvetica"/>
              </a:rPr>
              <a:t> môžu byť potrebné aj vtedy, ak vyššie uvedené kontroly nie sú dostatočné.</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93127"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SYSTÉMOV BALENIA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94214"/>
            <a:ext cx="11207929" cy="3350831"/>
          </a:xfrm>
        </p:spPr>
        <p:txBody>
          <a:bodyPr/>
          <a:lstStyle/>
          <a:p>
            <a:pPr>
              <a:lnSpc>
                <a:spcPct val="100000"/>
              </a:lnSpc>
              <a:spcBef>
                <a:spcPts val="800"/>
              </a:spcBef>
            </a:pPr>
            <a:r>
              <a:rPr lang="sk" sz="14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Použite poskytnuté opatrenia na kontrolu prachu. Okrem toho môže byť potrebné vybavenie na ochranu dýchacích ciest.</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Pripravte si plán, ako sa bezpečne vysporiadať s rozliatymi látkami, a okamžite ich vyčistite pomocou vysávania alebo mokrého čistenia.</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Uistite sa, že ventilačné systémy fungujú efektívne.</a:t>
            </a:r>
          </a:p>
          <a:p>
            <a:pPr marL="285750" indent="-285750">
              <a:lnSpc>
                <a:spcPct val="100000"/>
              </a:lnSpc>
              <a:spcBef>
                <a:spcPts val="800"/>
              </a:spcBef>
              <a:spcAft>
                <a:spcPts val="1000"/>
              </a:spcAft>
              <a:buSzPct val="85000"/>
              <a:buFont typeface=".Apple Color Emoji UI"/>
              <a:buChar char="✅"/>
            </a:pPr>
            <a:r>
              <a:rPr lang="sk" sz="1400" b="0" i="0" strike="noStrike" cap="none" spc="0" baseline="0" dirty="0">
                <a:solidFill>
                  <a:srgbClr val="000000"/>
                </a:solidFill>
                <a:effectLst/>
                <a:latin typeface="Helvetica"/>
                <a:ea typeface="Helvetica"/>
                <a:cs typeface="Helvetica"/>
              </a:rPr>
              <a:t>Nedostatky oznámte svojmu nadriadenému.</a:t>
            </a:r>
          </a:p>
          <a:p>
            <a:pPr>
              <a:lnSpc>
                <a:spcPct val="100000"/>
              </a:lnSpc>
              <a:spcBef>
                <a:spcPts val="800"/>
              </a:spcBef>
            </a:pPr>
            <a:r>
              <a:rPr lang="sk" sz="14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Do uzavretého priestoru nevstupujte bez toho, aby ste podnikli preventívne opatrenia proti expozícii, ako sú ochranné pomôcky dýchacích ciest.</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Nezasahujte do kontrolných opatrení. Sú poskytnuté pre vašu bezpečnosť a zdravie.</a:t>
            </a:r>
          </a:p>
          <a:p>
            <a:pPr marL="285750" indent="-285750">
              <a:lnSpc>
                <a:spcPct val="100000"/>
              </a:lnSpc>
              <a:spcBef>
                <a:spcPts val="800"/>
              </a:spcBef>
              <a:buSzPct val="85000"/>
              <a:buFont typeface=".Apple Color Emoji UI"/>
              <a:buChar char="❌"/>
            </a:pPr>
            <a:r>
              <a:rPr lang="sk" sz="1400" b="0" i="0" strike="noStrike" cap="none" spc="0" baseline="0" dirty="0">
                <a:solidFill>
                  <a:srgbClr val="000000"/>
                </a:solidFill>
                <a:effectLst/>
                <a:latin typeface="Helvetica"/>
                <a:ea typeface="Helvetica"/>
                <a:cs typeface="Helvetica"/>
              </a:rPr>
              <a:t>Nečistite suchou kefou. Namiesto toho použite vysávač alebo mokré čistenie.</a:t>
            </a:r>
          </a:p>
          <a:p>
            <a:pPr marL="285750" indent="-285750">
              <a:lnSpc>
                <a:spcPct val="100000"/>
              </a:lnSpc>
              <a:spcBef>
                <a:spcPts val="800"/>
              </a:spcBef>
              <a:buSzPct val="85000"/>
              <a:buFont typeface=".Apple Color Emoji UI"/>
              <a:buChar char="❌"/>
            </a:pPr>
            <a:r>
              <a:rPr lang="sk" sz="1400" b="0" i="0" strike="noStrike" cap="none" spc="0" baseline="0" dirty="0">
                <a:solidFill>
                  <a:srgbClr val="FF0000"/>
                </a:solidFill>
                <a:effectLst/>
                <a:latin typeface="Helvetica"/>
                <a:ea typeface="Helvetica"/>
                <a:cs typeface="Helvetica"/>
              </a:rPr>
              <a:t>Text pre školiteľa – pridajte ďalšie informácie relevantné pre váš pracovný kontext.</a:t>
            </a:r>
          </a:p>
          <a:p>
            <a:pPr marL="285750" indent="-285750">
              <a:lnSpc>
                <a:spcPct val="100000"/>
              </a:lnSpc>
              <a:spcBef>
                <a:spcPts val="8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Správne používanie systémov balenia môže pomôcť zachovať bezpečné pracovné prostredie bez prítomnosti prachu. 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Vždy používajte poskytnuté opatrenia na kontrolu prachu.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Ak máte podozrenie, že opatrenia na kontrolu prachu sú chybné, oznámte to manažérovi pracoviska.</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Rozliate látky ihneď zlikvidujte.</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FF0000"/>
                </a:solidFill>
                <a:effectLst/>
                <a:latin typeface="Helvetica"/>
                <a:ea typeface="Helvetica"/>
                <a:cs typeface="Helvetica"/>
              </a:rPr>
              <a:t>Školiteľ pridá kontextové závery.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19505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3" history="0"/>
              </a:rPr>
              <a:t>Osvedčené postupy pre systémy balenia (Hárok úloh 2.1.18)</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5" history="0"/>
              </a:rPr>
              <a:t>Príručka NEPSI pre MSP</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6"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AEB769DE-F741-4174-9508-7F1A7FFAD1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1014</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2020-07-22T07:31:06Z</dcterms:created>
  <dcterms:modified xsi:type="dcterms:W3CDTF">2024-11-13T12:21:21Z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