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0D9368-FEB1-4A13-90DB-BA3213E10EA0}" v="42" dt="2022-10-03T07:59:28.603"/>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Čezmerna izpostavljenost prahu s prostim kristalnim kremenom lahko dolgoročno povzroči hude zdravstvene težave za delavce. Zato je pomembno, da so vsi delavci seznanjeni z dobrimi praksami, ki omejujejo ali odpravljajo izpostavljenost kremenovemu prahu.</a:t>
            </a:r>
          </a:p>
          <a:p>
            <a:endParaRPr lang="en-US"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To usposabljanje zagotavlja informacije o obvladovanju prahu pri embalažnih sistemih. Upoštevajte, da je treba pri načrtovanju embalažnega sistema opraviti oceno tveganja, vendar pa to zadeva predvsem upravo.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8487177" y="429114"/>
            <a:ext cx="333017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l" sz="1400" b="1" i="0" strike="noStrike" cap="none" spc="0" baseline="0" dirty="0">
                <a:solidFill>
                  <a:srgbClr val="F6A317"/>
                </a:solidFill>
                <a:effectLst/>
                <a:latin typeface="Helvetica"/>
                <a:ea typeface="Helvetica"/>
                <a:cs typeface="Helvetica"/>
              </a:rPr>
              <a:t>DOBRE PRAKSE ZA EMBALAŽNE SISTEME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sl" sz="2800" b="1" i="0" strike="noStrike" cap="none" spc="0" baseline="0">
                <a:solidFill>
                  <a:srgbClr val="FFFFFF"/>
                </a:solidFill>
                <a:effectLst/>
                <a:latin typeface="Helvetica"/>
                <a:ea typeface="Helvetica"/>
                <a:cs typeface="Helvetica"/>
              </a:rPr>
              <a:t>DOBRE PRAKSE ZA EMBALAŽNE SISTEME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7988969" y="304800"/>
            <a:ext cx="3847432"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SI" sz="2800" dirty="0"/>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SI" sz="1800" dirty="0">
                <a:latin typeface="Helvetica"/>
                <a:cs typeface="Helvetica"/>
              </a:rPr>
              <a:t>Kot del koraka izobraževanja pri izvajanju dobrih praks NEPSI smo v NEPSI razvili nabor izobraževalnih virov. </a:t>
            </a:r>
          </a:p>
          <a:p>
            <a:pPr>
              <a:lnSpc>
                <a:spcPts val="2400"/>
              </a:lnSpc>
            </a:pPr>
            <a:r>
              <a:rPr lang="sl-SI" sz="1800" dirty="0">
                <a:latin typeface="Helvetica"/>
                <a:cs typeface="Helvetica"/>
              </a:rPr>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SI" sz="1800" dirty="0">
                <a:latin typeface="Helvetica"/>
                <a:cs typeface="Helvetica"/>
              </a:rPr>
              <a:t>S prazno predlogo in oznakami za vstavljanje v ta paket za usposabljanje po potrebi dodajte informacije.</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pPr>
              <a:lnSpc>
                <a:spcPts val="2400"/>
              </a:lnSpc>
            </a:pPr>
            <a:r>
              <a:rPr lang="sl" sz="1800" b="1" i="0" strike="noStrike" cap="none" spc="0" baseline="0" dirty="0">
                <a:solidFill>
                  <a:srgbClr val="000000"/>
                </a:solidFill>
                <a:effectLst/>
                <a:latin typeface="Helvetica"/>
                <a:ea typeface="Helvetica"/>
                <a:cs typeface="Helvetica"/>
              </a:rPr>
              <a:t>Pomembno je, da se naučite zaščititi pred nevarnostmi, povezanimi z delom.</a:t>
            </a:r>
          </a:p>
          <a:p>
            <a:pPr>
              <a:lnSpc>
                <a:spcPts val="2400"/>
              </a:lnSpc>
            </a:pPr>
            <a:r>
              <a:rPr lang="sl" sz="1800" b="0" i="0" strike="noStrike" cap="none" spc="0" baseline="0" dirty="0">
                <a:solidFill>
                  <a:srgbClr val="000000"/>
                </a:solidFill>
                <a:effectLst/>
                <a:latin typeface="Helvetica"/>
                <a:ea typeface="Helvetica"/>
                <a:cs typeface="Helvetica"/>
              </a:rPr>
              <a:t>S to datoteko PowerPoint za usposabljanje se boste naučili naslednje:</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Kako lahko pri embalažnih procesih nastane prah v zraku</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Kako so embalažni sistemi zasnovani za zmanjšanje sproščanja prahu v zraku, vključno s prahom s prostim kristalnim kremenom</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Katere dobre prakse morate upoštevati, da se zaščitite pred izpostavljenostjo prahu v zraku</a:t>
            </a:r>
          </a:p>
          <a:p>
            <a:pPr marL="285750" indent="-285750">
              <a:lnSpc>
                <a:spcPts val="2400"/>
              </a:lnSpc>
              <a:buFont typeface="Arial" panose="020B0604020202020204" pitchFamily="34" charset="0"/>
              <a:buChar char="•"/>
            </a:pPr>
            <a:r>
              <a:rPr lang="sl" sz="1800" b="0" i="0" strike="noStrike" cap="none" spc="0" baseline="0" dirty="0">
                <a:solidFill>
                  <a:srgbClr val="FF0000"/>
                </a:solidFill>
                <a:effectLst/>
                <a:latin typeface="Helvetica"/>
                <a:ea typeface="Helvetica"/>
                <a:cs typeface="Helvetica"/>
              </a:rPr>
              <a:t>Predavateljevo besedilo – če ste dodali stran po meri, vstavite kratek pregled gradiva za kontekst</a:t>
            </a:r>
          </a:p>
          <a:p>
            <a:pPr marL="285750" indent="-285750">
              <a:lnSpc>
                <a:spcPts val="2400"/>
              </a:lnSpc>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l" sz="1800" b="0" i="0" strike="noStrike" cap="none" spc="0" baseline="0">
                <a:solidFill>
                  <a:srgbClr val="000000"/>
                </a:solidFill>
                <a:effectLst/>
                <a:latin typeface="Helvetica"/>
                <a:ea typeface="Helvetica"/>
                <a:cs typeface="Helvetica"/>
              </a:rPr>
              <a:t>Prah, ki ga ustvarijo embalažni sistemi, je mogoče obvladovati z zapiranjem v ohišja, odvajanjem zraka/prezračevanjem, osebno zaščitno opremo in dobro higieno/pospravljanjem, kar so štiri od petih glavnih tehnik za obvladovanje prahu.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479758"/>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HIGIENA/POSPRAVLJANJE</a:t>
            </a:r>
          </a:p>
          <a:p>
            <a:r>
              <a:rPr lang="sl" sz="1200" b="0" i="0" strike="noStrike" cap="none" spc="0" baseline="0" dirty="0">
                <a:solidFill>
                  <a:srgbClr val="000000"/>
                </a:solidFill>
                <a:effectLst/>
                <a:latin typeface="Calibri"/>
                <a:ea typeface="Calibri"/>
                <a:cs typeface="Calibri"/>
              </a:rPr>
              <a:t>Pranje delovnih oblačil in sesanje prahu, ki nastane pri procesih, prepreči postopno nabiranje prahu – le čist delovni prostor je tudi varen</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30000"/>
            <a:ext cx="2134063" cy="1517897"/>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OHIŠJE</a:t>
            </a:r>
          </a:p>
          <a:p>
            <a:pPr>
              <a:spcAft>
                <a:spcPts val="300"/>
              </a:spcAft>
            </a:pPr>
            <a:r>
              <a:rPr lang="sl" sz="1200" b="0" i="0" strike="noStrike" cap="none" spc="0" baseline="0" dirty="0">
                <a:solidFill>
                  <a:srgbClr val="000000"/>
                </a:solidFill>
                <a:effectLst/>
                <a:latin typeface="Calibri"/>
                <a:ea typeface="Calibri"/>
                <a:cs typeface="Calibri"/>
              </a:rPr>
              <a:t>Izvajanje proizvodnih procesov, kjer nastaja prosti kristalni kremen, v zaprtih ohišjih preprečuje izpostavljenost prahu pri izvoru</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67807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330000"/>
            <a:ext cx="2134062" cy="1662821"/>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dirty="0"/>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334833"/>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VODA</a:t>
            </a:r>
          </a:p>
          <a:p>
            <a:pPr>
              <a:spcAft>
                <a:spcPts val="300"/>
              </a:spcAft>
            </a:pPr>
            <a:r>
              <a:rPr lang="sl" sz="1200" b="0" i="0" strike="noStrike" cap="none" spc="0" baseline="0" dirty="0">
                <a:solidFill>
                  <a:srgbClr val="000000"/>
                </a:solidFill>
                <a:effectLst/>
                <a:latin typeface="Calibri"/>
                <a:ea typeface="Calibri"/>
                <a:cs typeface="Calibri"/>
              </a:rPr>
              <a:t>Vzdrževanje stalne </a:t>
            </a:r>
            <a:r>
              <a:rPr lang="sl" sz="1200" b="0" i="0" strike="noStrike" cap="none" spc="0" baseline="0" dirty="0" err="1">
                <a:solidFill>
                  <a:srgbClr val="000000"/>
                </a:solidFill>
                <a:effectLst/>
                <a:latin typeface="Calibri"/>
                <a:ea typeface="Calibri"/>
                <a:cs typeface="Calibri"/>
              </a:rPr>
              <a:t>omočenosti</a:t>
            </a:r>
            <a:r>
              <a:rPr lang="sl" sz="1200" b="0" i="0" strike="noStrike" cap="none" spc="0" baseline="0" dirty="0">
                <a:solidFill>
                  <a:srgbClr val="000000"/>
                </a:solidFill>
                <a:effectLst/>
                <a:latin typeface="Calibri"/>
                <a:ea typeface="Calibri"/>
                <a:cs typeface="Calibri"/>
              </a:rPr>
              <a:t> procesov preprečuje dvigovanje prahu v zrak, tako da delce vežemo z vodo</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TVEGANJA ZARADI TE DEJAVNOSTI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Ta dejavnost je lahko zelo prašna</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Dolgotrajna izpostavljenost visokim ravnem prostega kristalnega kremena lahko povzroči invalidnost zaradi pljučne bolezni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pPr>
            <a:r>
              <a:rPr lang="sl" sz="1800" b="0" i="0" strike="noStrike" cap="none" spc="0" baseline="0" dirty="0">
                <a:solidFill>
                  <a:srgbClr val="000000"/>
                </a:solidFill>
                <a:effectLst/>
                <a:latin typeface="Helvetica"/>
                <a:ea typeface="Helvetica"/>
                <a:cs typeface="Helvetica"/>
              </a:rPr>
              <a:t>Pomembno je, da se vsak dan zaščitimo pred izpostavljenostjo temu prahu v zraku.</a:t>
            </a:r>
            <a:r>
              <a:rPr lang="sl" sz="1800" dirty="0">
                <a:solidFill>
                  <a:srgbClr val="000000"/>
                </a:solidFill>
                <a:latin typeface="Helvetica"/>
                <a:ea typeface="Helvetica"/>
                <a:cs typeface="Helvetica"/>
              </a:rPr>
              <a:t> </a:t>
            </a:r>
            <a:endParaRPr lang="sl" sz="1800" b="0" i="0" strike="noStrike" cap="none" spc="0" baseline="0" dirty="0">
              <a:solidFill>
                <a:srgbClr val="000000"/>
              </a:solidFill>
              <a:effectLst/>
              <a:latin typeface="Helvetica"/>
              <a:ea typeface="Helvetica"/>
              <a:cs typeface="Helvetica"/>
            </a:endParaRPr>
          </a:p>
          <a:p>
            <a:pPr>
              <a:lnSpc>
                <a:spcPts val="2400"/>
              </a:lnSpc>
            </a:pPr>
            <a:r>
              <a:rPr lang="sl" sz="1800" b="0" i="0" strike="noStrike" cap="none" spc="0" baseline="0" dirty="0">
                <a:solidFill>
                  <a:srgbClr val="000000"/>
                </a:solidFill>
                <a:effectLst/>
                <a:latin typeface="Helvetica"/>
                <a:ea typeface="Helvetica"/>
                <a:cs typeface="Helvetica"/>
              </a:rPr>
              <a:t>Z upoštevanjem dobrih praks danes varujemo svoje zdravje za prihodnost.</a:t>
            </a:r>
          </a:p>
          <a:p>
            <a:pPr>
              <a:lnSpc>
                <a:spcPts val="2400"/>
              </a:lnSpc>
            </a:pPr>
            <a:r>
              <a:rPr lang="sl" sz="1800" b="0" i="0" strike="noStrike" cap="none" spc="0" baseline="0" dirty="0">
                <a:solidFill>
                  <a:srgbClr val="000000"/>
                </a:solidFill>
                <a:effectLst/>
                <a:latin typeface="Helvetica"/>
                <a:ea typeface="Helvetica"/>
                <a:cs typeface="Helvetica"/>
              </a:rPr>
              <a:t>Kako boste preživeli svojo upokojitev?</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7019219"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KAKO LAHKO EMBALAŽNI SISTEMI TVORIJO PROSTI KRISTALNI KREMEN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719486" cy="3786897"/>
          </a:xfrm>
        </p:spPr>
        <p:txBody>
          <a:bodyPr lIns="91440" tIns="45720" rIns="91440" bIns="45720" anchor="t"/>
          <a:lstStyle/>
          <a:p>
            <a:pPr>
              <a:lnSpc>
                <a:spcPts val="2400"/>
              </a:lnSpc>
            </a:pPr>
            <a:r>
              <a:rPr lang="sl" sz="1800" b="0" i="0" strike="noStrike" cap="none" spc="0" baseline="0" dirty="0">
                <a:solidFill>
                  <a:srgbClr val="000000"/>
                </a:solidFill>
                <a:effectLst/>
                <a:latin typeface="Helvetica"/>
                <a:ea typeface="Helvetica"/>
                <a:cs typeface="Helvetica"/>
              </a:rPr>
              <a:t>Embalažni sistemi vključujejo obdelavo velikih količin materiala, ki pogosto vsebuje kristalni kremen. </a:t>
            </a:r>
          </a:p>
          <a:p>
            <a:pPr>
              <a:lnSpc>
                <a:spcPts val="2400"/>
              </a:lnSpc>
              <a:spcAft>
                <a:spcPts val="1000"/>
              </a:spcAft>
            </a:pPr>
            <a:r>
              <a:rPr lang="sl" sz="1800" b="0" i="0" strike="noStrike" cap="none" spc="0" baseline="0" dirty="0">
                <a:solidFill>
                  <a:srgbClr val="000000"/>
                </a:solidFill>
                <a:effectLst/>
                <a:latin typeface="Helvetica"/>
                <a:ea typeface="Helvetica"/>
                <a:cs typeface="Helvetica"/>
              </a:rPr>
              <a:t>Način embaliranja vpliva na količino nastalega prostega prahu v zraku. </a:t>
            </a:r>
          </a:p>
          <a:p>
            <a:pPr marL="342900" indent="-342900">
              <a:lnSpc>
                <a:spcPts val="2400"/>
              </a:lnSpc>
              <a:spcBef>
                <a:spcPct val="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Suhi materiali tvorijo več prahu kot vlažni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spcBef>
                <a:spcPct val="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Hitrejše in bolj energično embaliranje tvori več prahu</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spcBef>
                <a:spcPct val="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Če za utekočinjanje praškastega materiala uporabljamo stisnjen zrak, se lahko sprosti več prahu</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spcBef>
                <a:spcPct val="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Več prahu nastane, ko material pade z večje višine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ZMANJŠANJE IZPOSTAVLJENOSTI PRAHU ZARADI EMBALAŽNIH SISTEMOV</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11115673" cy="3220629"/>
          </a:xfrm>
        </p:spPr>
        <p:txBody>
          <a:bodyPr lIns="91440" tIns="45720" rIns="91440" bIns="45720" anchor="t"/>
          <a:lstStyle/>
          <a:p>
            <a:pPr>
              <a:lnSpc>
                <a:spcPct val="100000"/>
              </a:lnSpc>
              <a:spcAft>
                <a:spcPts val="600"/>
              </a:spcAft>
            </a:pPr>
            <a:r>
              <a:rPr lang="sl" sz="1600" b="0" i="0" strike="noStrike" cap="none" spc="0" baseline="0" dirty="0">
                <a:solidFill>
                  <a:srgbClr val="000000"/>
                </a:solidFill>
                <a:effectLst/>
                <a:latin typeface="Helvetica"/>
                <a:ea typeface="Helvetica"/>
                <a:cs typeface="Helvetica"/>
              </a:rPr>
              <a:t>Glavni ukrepi za obvladovanje prahu vključujejo avtomatizacijo, zaprtje procesov v ohišja in prezračevanje</a:t>
            </a:r>
          </a:p>
          <a:p>
            <a:pPr marL="342900" indent="-342900">
              <a:lnSpc>
                <a:spcPct val="100000"/>
              </a:lnSpc>
              <a:spcAft>
                <a:spcPts val="600"/>
              </a:spcAft>
              <a:buFont typeface="Arial" panose="020B0604020202020204" pitchFamily="34" charset="0"/>
              <a:buChar char="•"/>
            </a:pPr>
            <a:r>
              <a:rPr lang="sl" sz="1600" b="1" i="0" strike="noStrike" cap="none" spc="0" baseline="0" dirty="0">
                <a:solidFill>
                  <a:srgbClr val="000000"/>
                </a:solidFill>
                <a:effectLst/>
                <a:latin typeface="Helvetica"/>
                <a:ea typeface="Helvetica"/>
                <a:cs typeface="Helvetica"/>
              </a:rPr>
              <a:t>Avtomatizacija </a:t>
            </a:r>
            <a:r>
              <a:rPr lang="sl" sz="1600" b="0" i="0" strike="noStrike" cap="none" spc="0" baseline="0" dirty="0">
                <a:solidFill>
                  <a:srgbClr val="000000"/>
                </a:solidFill>
                <a:effectLst/>
                <a:latin typeface="Helvetica"/>
                <a:ea typeface="Helvetica"/>
                <a:cs typeface="Helvetica"/>
              </a:rPr>
              <a:t>pomaga zmanjšati stik delavcev s prašnimi procesi, kar pogosto omogoča nadzor delovnih procesov na daljavo iz čiste nadzorne sobe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342900" indent="-342900">
              <a:lnSpc>
                <a:spcPct val="100000"/>
              </a:lnSpc>
              <a:spcAft>
                <a:spcPts val="600"/>
              </a:spcAft>
              <a:buFont typeface="Arial" panose="020B0604020202020204" pitchFamily="34" charset="0"/>
              <a:buChar char="•"/>
            </a:pPr>
            <a:r>
              <a:rPr lang="sl" sz="1600" b="1" i="0" strike="noStrike" cap="none" spc="0" baseline="0" dirty="0">
                <a:solidFill>
                  <a:srgbClr val="000000"/>
                </a:solidFill>
                <a:effectLst/>
                <a:latin typeface="Helvetica"/>
                <a:ea typeface="Helvetica"/>
                <a:cs typeface="Helvetica"/>
              </a:rPr>
              <a:t>Ohišje </a:t>
            </a:r>
            <a:r>
              <a:rPr lang="sl" sz="1600" b="0" i="0" strike="noStrike" cap="none" spc="0" baseline="0" dirty="0">
                <a:solidFill>
                  <a:srgbClr val="000000"/>
                </a:solidFill>
                <a:effectLst/>
                <a:latin typeface="Helvetica"/>
                <a:ea typeface="Helvetica"/>
                <a:cs typeface="Helvetica"/>
              </a:rPr>
              <a:t>pomaga zmanjšati širjenje prahu od izvora. </a:t>
            </a:r>
          </a:p>
          <a:p>
            <a:pPr marL="1028700" lvl="1" indent="-342900">
              <a:lnSpc>
                <a:spcPct val="100000"/>
              </a:lnSpc>
              <a:spcAft>
                <a:spcPts val="600"/>
              </a:spcAft>
            </a:pPr>
            <a:r>
              <a:rPr lang="sl" sz="1600" b="0" i="0" strike="noStrike" cap="none" spc="0" baseline="0" dirty="0">
                <a:solidFill>
                  <a:srgbClr val="000000"/>
                </a:solidFill>
                <a:effectLst/>
                <a:latin typeface="Helvetica"/>
                <a:ea typeface="Helvetica"/>
                <a:cs typeface="Helvetica"/>
              </a:rPr>
              <a:t>S fizično pregrado med procesom in delavcem je mogoče doseči visoko raven zaščite. Vendar pa je treba upoštevati varnostne ukrepe za preprečevanje izpostavljenosti, če je treba vstopiti v ohišje!</a:t>
            </a:r>
          </a:p>
          <a:p>
            <a:pPr marL="1028700" lvl="1" indent="-342900">
              <a:lnSpc>
                <a:spcPct val="100000"/>
              </a:lnSpc>
              <a:spcAft>
                <a:spcPts val="600"/>
              </a:spcAft>
            </a:pPr>
            <a:r>
              <a:rPr lang="sl" sz="1600" b="0" i="0" strike="noStrike" cap="none" spc="0" baseline="0" dirty="0">
                <a:solidFill>
                  <a:srgbClr val="000000"/>
                </a:solidFill>
                <a:effectLst/>
                <a:latin typeface="Helvetica"/>
                <a:ea typeface="Helvetica"/>
                <a:cs typeface="Helvetica"/>
              </a:rPr>
              <a:t>Zagotavljanje dobrega tesnjenja med polnilno šobo in vrečo pomaga preprečiti uhajanje prahu</a:t>
            </a:r>
            <a:r>
              <a:rPr lang="sl" sz="1600"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342900" indent="-342900">
              <a:lnSpc>
                <a:spcPct val="100000"/>
              </a:lnSpc>
              <a:spcAft>
                <a:spcPts val="600"/>
              </a:spcAft>
              <a:buFont typeface="Arial" panose="020B0604020202020204" pitchFamily="34" charset="0"/>
              <a:buChar char="•"/>
            </a:pPr>
            <a:r>
              <a:rPr lang="sl" sz="1600" b="1" i="0" strike="noStrike" cap="none" spc="0" baseline="0" dirty="0">
                <a:solidFill>
                  <a:srgbClr val="000000"/>
                </a:solidFill>
                <a:effectLst/>
                <a:latin typeface="Helvetica"/>
                <a:ea typeface="Helvetica"/>
                <a:cs typeface="Helvetica"/>
              </a:rPr>
              <a:t>Prezračevanje na izpuhih</a:t>
            </a:r>
            <a:r>
              <a:rPr lang="sl" sz="1600" b="0" i="0" strike="noStrike" cap="none" spc="0" baseline="0" dirty="0">
                <a:solidFill>
                  <a:srgbClr val="000000"/>
                </a:solidFill>
                <a:effectLst/>
                <a:latin typeface="Helvetica"/>
                <a:ea typeface="Helvetica"/>
                <a:cs typeface="Helvetica"/>
              </a:rPr>
              <a:t> strojev prestreže prah v zraku pri izvoru, preden smo mu izpostavljeni</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342900" indent="-342900">
              <a:lnSpc>
                <a:spcPct val="100000"/>
              </a:lnSpc>
              <a:spcAft>
                <a:spcPts val="600"/>
              </a:spcAft>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rPr>
              <a:t>Morda bo potrebna tudi </a:t>
            </a:r>
            <a:r>
              <a:rPr lang="sl" sz="1600" b="1" i="0" strike="noStrike" cap="none" spc="0" baseline="0" dirty="0">
                <a:solidFill>
                  <a:srgbClr val="000000"/>
                </a:solidFill>
                <a:effectLst/>
                <a:latin typeface="Helvetica"/>
                <a:ea typeface="Helvetica"/>
                <a:cs typeface="Helvetica"/>
              </a:rPr>
              <a:t>zaščitna oprema za dihala</a:t>
            </a:r>
            <a:r>
              <a:rPr lang="sl" sz="1600" b="0" i="0" strike="noStrike" cap="none" spc="0" baseline="0" dirty="0">
                <a:solidFill>
                  <a:srgbClr val="000000"/>
                </a:solidFill>
                <a:effectLst/>
                <a:latin typeface="Helvetica"/>
                <a:ea typeface="Helvetica"/>
                <a:cs typeface="Helvetica"/>
              </a:rPr>
              <a:t>, če zgornji ukrepi ne zadostujejo.</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842630"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PRI EMBALAŽNIH SISTEMIH</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721600"/>
            <a:ext cx="10995657" cy="3230407"/>
          </a:xfrm>
        </p:spPr>
        <p:txBody>
          <a:bodyPr lIns="91440" tIns="45720" rIns="91440" bIns="45720" anchor="t"/>
          <a:lstStyle/>
          <a:p>
            <a:pPr>
              <a:lnSpc>
                <a:spcPct val="100000"/>
              </a:lnSpc>
            </a:pPr>
            <a:r>
              <a:rPr lang="sl" sz="1400" b="1" i="0" strike="noStrike" cap="none" spc="0" baseline="0" dirty="0">
                <a:solidFill>
                  <a:srgbClr val="000000"/>
                </a:solidFill>
                <a:effectLst/>
                <a:latin typeface="Helvetica"/>
                <a:ea typeface="Helvetica"/>
                <a:cs typeface="Helvetica"/>
              </a:rPr>
              <a:t>PRAVILNO</a:t>
            </a:r>
          </a:p>
          <a:p>
            <a:pPr marL="285750" indent="-285750">
              <a:lnSpc>
                <a:spcPct val="100000"/>
              </a:lnSpc>
              <a:buSzPct val="85000"/>
              <a:buFont typeface=".Apple Color Emoji UI"/>
              <a:buChar char="✅"/>
            </a:pPr>
            <a:r>
              <a:rPr lang="sl" sz="1400" b="0" i="0" strike="noStrike" cap="none" spc="0" baseline="0" dirty="0">
                <a:solidFill>
                  <a:srgbClr val="000000"/>
                </a:solidFill>
                <a:effectLst/>
                <a:latin typeface="Helvetica"/>
                <a:ea typeface="Helvetica"/>
                <a:cs typeface="Helvetica"/>
              </a:rPr>
              <a:t>Uporabite pripravljene ukrepe za obvladovanje prahu. Poleg tega bo morda potrebna zaščitna oprema za dihala.</a:t>
            </a:r>
          </a:p>
          <a:p>
            <a:pPr marL="285750" indent="-285750">
              <a:lnSpc>
                <a:spcPct val="100000"/>
              </a:lnSpc>
              <a:buSzPct val="85000"/>
              <a:buFont typeface=".Apple Color Emoji UI"/>
              <a:buChar char="✅"/>
            </a:pPr>
            <a:r>
              <a:rPr lang="sl" sz="1400" b="0" i="0" strike="noStrike" cap="none" spc="0" baseline="0" dirty="0">
                <a:solidFill>
                  <a:srgbClr val="000000"/>
                </a:solidFill>
                <a:effectLst/>
                <a:latin typeface="Helvetica"/>
                <a:ea typeface="Helvetica"/>
                <a:cs typeface="Helvetica"/>
              </a:rPr>
              <a:t>Pripravite načrt za varno ukrepanje ob razsutjih in jih takoj očistite s sesanjem ali mokrim čiščenjem</a:t>
            </a:r>
            <a:r>
              <a:rPr lang="sl" sz="1400" dirty="0">
                <a:solidFill>
                  <a:srgbClr val="000000"/>
                </a:solidFill>
                <a:latin typeface="Helvetica"/>
                <a:ea typeface="Helvetica"/>
                <a:cs typeface="Helvetica"/>
              </a:rPr>
              <a:t>.</a:t>
            </a:r>
            <a:endParaRPr lang="sl" sz="1400" b="0" i="0" strike="noStrike" cap="none" spc="0" baseline="0" dirty="0">
              <a:solidFill>
                <a:srgbClr val="000000"/>
              </a:solidFill>
              <a:effectLst/>
              <a:latin typeface="Helvetica"/>
              <a:ea typeface="Helvetica"/>
              <a:cs typeface="Helvetica"/>
            </a:endParaRPr>
          </a:p>
          <a:p>
            <a:pPr marL="285750" indent="-285750">
              <a:lnSpc>
                <a:spcPct val="100000"/>
              </a:lnSpc>
              <a:buSzPct val="85000"/>
              <a:buFont typeface=".Apple Color Emoji UI"/>
              <a:buChar char="✅"/>
            </a:pPr>
            <a:r>
              <a:rPr lang="sl" sz="1400" b="0" i="0" strike="noStrike" cap="none" spc="0" baseline="0" dirty="0">
                <a:solidFill>
                  <a:srgbClr val="000000"/>
                </a:solidFill>
                <a:effectLst/>
                <a:latin typeface="Helvetica"/>
                <a:ea typeface="Helvetica"/>
                <a:cs typeface="Helvetica"/>
              </a:rPr>
              <a:t>Poskrbite, da prezračevalni sistemi delujejo učinkovito</a:t>
            </a:r>
            <a:r>
              <a:rPr lang="sl" sz="1400" dirty="0">
                <a:solidFill>
                  <a:srgbClr val="000000"/>
                </a:solidFill>
                <a:latin typeface="Helvetica"/>
                <a:ea typeface="Helvetica"/>
                <a:cs typeface="Helvetica"/>
              </a:rPr>
              <a:t>.</a:t>
            </a:r>
            <a:endParaRPr lang="sl" sz="1400" b="0" i="0" strike="noStrike" cap="none" spc="0" baseline="0" dirty="0">
              <a:solidFill>
                <a:srgbClr val="000000"/>
              </a:solidFill>
              <a:effectLst/>
              <a:latin typeface="Helvetica"/>
              <a:ea typeface="Helvetica"/>
              <a:cs typeface="Helvetica"/>
            </a:endParaRPr>
          </a:p>
          <a:p>
            <a:pPr marL="285750" indent="-285750">
              <a:lnSpc>
                <a:spcPct val="100000"/>
              </a:lnSpc>
              <a:spcAft>
                <a:spcPts val="1000"/>
              </a:spcAft>
              <a:buSzPct val="85000"/>
              <a:buFont typeface=".Apple Color Emoji UI"/>
              <a:buChar char="✅"/>
            </a:pPr>
            <a:r>
              <a:rPr lang="sl" sz="1400" b="0" i="0" strike="noStrike" cap="none" spc="0" baseline="0" dirty="0">
                <a:solidFill>
                  <a:srgbClr val="000000"/>
                </a:solidFill>
                <a:effectLst/>
                <a:latin typeface="Helvetica"/>
                <a:ea typeface="Helvetica"/>
                <a:cs typeface="Helvetica"/>
              </a:rPr>
              <a:t>Okvare prijavite svojemu nadrejenemu</a:t>
            </a:r>
            <a:r>
              <a:rPr lang="sl" sz="1400" dirty="0">
                <a:solidFill>
                  <a:srgbClr val="000000"/>
                </a:solidFill>
                <a:latin typeface="Helvetica"/>
                <a:ea typeface="Helvetica"/>
                <a:cs typeface="Helvetica"/>
              </a:rPr>
              <a:t>.</a:t>
            </a:r>
            <a:endParaRPr lang="sl" sz="1400" b="0" i="0" strike="noStrike" cap="none" spc="0" baseline="0" dirty="0">
              <a:solidFill>
                <a:srgbClr val="000000"/>
              </a:solidFill>
              <a:effectLst/>
              <a:latin typeface="Helvetica"/>
              <a:ea typeface="Helvetica"/>
              <a:cs typeface="Helvetica"/>
            </a:endParaRPr>
          </a:p>
          <a:p>
            <a:pPr>
              <a:lnSpc>
                <a:spcPct val="100000"/>
              </a:lnSpc>
            </a:pPr>
            <a:r>
              <a:rPr lang="sl" sz="1400" b="1" i="0" strike="noStrike" cap="none" spc="0" baseline="0" dirty="0">
                <a:solidFill>
                  <a:srgbClr val="000000"/>
                </a:solidFill>
                <a:effectLst/>
                <a:latin typeface="Helvetica"/>
                <a:ea typeface="Helvetica"/>
                <a:cs typeface="Helvetica"/>
              </a:rPr>
              <a:t>NEPRAVILNO</a:t>
            </a:r>
          </a:p>
          <a:p>
            <a:pPr marL="285750" indent="-285750">
              <a:lnSpc>
                <a:spcPct val="100000"/>
              </a:lnSpc>
              <a:buSzPct val="85000"/>
              <a:buFont typeface=".Apple Color Emoji UI"/>
              <a:buChar char="❌"/>
            </a:pPr>
            <a:r>
              <a:rPr lang="sl" sz="1400" b="0" i="0" strike="noStrike" cap="none" spc="0" baseline="0" dirty="0">
                <a:solidFill>
                  <a:srgbClr val="000000"/>
                </a:solidFill>
                <a:effectLst/>
                <a:latin typeface="Helvetica"/>
                <a:ea typeface="Helvetica"/>
                <a:cs typeface="Helvetica"/>
              </a:rPr>
              <a:t>Vstopanje v ohišje brez varnostnih ukrepov za preprečevanje izpostavljenosti, kot je zaščitna oprema za dihala</a:t>
            </a:r>
          </a:p>
          <a:p>
            <a:pPr marL="285750" indent="-285750">
              <a:lnSpc>
                <a:spcPct val="100000"/>
              </a:lnSpc>
              <a:buSzPct val="85000"/>
              <a:buFont typeface=".Apple Color Emoji UI"/>
              <a:buChar char="❌"/>
            </a:pPr>
            <a:r>
              <a:rPr lang="sl" sz="1400" b="0" i="0" strike="noStrike" cap="none" spc="0" baseline="0" dirty="0">
                <a:solidFill>
                  <a:srgbClr val="000000"/>
                </a:solidFill>
                <a:effectLst/>
                <a:latin typeface="Helvetica"/>
                <a:ea typeface="Helvetica"/>
                <a:cs typeface="Helvetica"/>
              </a:rPr>
              <a:t>Poseganje v ukrepe za obvladovanje prahu – namenjeni so za vašo varnost in zdravje</a:t>
            </a:r>
            <a:r>
              <a:rPr lang="sl" sz="1400" dirty="0">
                <a:solidFill>
                  <a:srgbClr val="000000"/>
                </a:solidFill>
                <a:latin typeface="Helvetica"/>
                <a:ea typeface="Helvetica"/>
                <a:cs typeface="Helvetica"/>
              </a:rPr>
              <a:t>  </a:t>
            </a:r>
            <a:endParaRPr lang="sl" sz="1400" b="0" i="0" strike="noStrike" cap="none" spc="0" baseline="0" dirty="0">
              <a:solidFill>
                <a:srgbClr val="000000"/>
              </a:solidFill>
              <a:effectLst/>
              <a:latin typeface="Helvetica"/>
              <a:ea typeface="Helvetica"/>
              <a:cs typeface="Helvetica"/>
            </a:endParaRPr>
          </a:p>
          <a:p>
            <a:pPr marL="285750" indent="-285750">
              <a:lnSpc>
                <a:spcPct val="100000"/>
              </a:lnSpc>
              <a:buSzPct val="85000"/>
              <a:buFont typeface=".Apple Color Emoji UI"/>
              <a:buChar char="❌"/>
            </a:pPr>
            <a:r>
              <a:rPr lang="sl" sz="1400" b="0" i="0" strike="noStrike" cap="none" spc="0" baseline="0" dirty="0">
                <a:solidFill>
                  <a:srgbClr val="000000"/>
                </a:solidFill>
                <a:effectLst/>
                <a:latin typeface="Helvetica"/>
                <a:ea typeface="Helvetica"/>
                <a:cs typeface="Helvetica"/>
              </a:rPr>
              <a:t>Čiščenje s suho krtačo – uporabite sesanje ali mokro čiščenje</a:t>
            </a:r>
            <a:r>
              <a:rPr lang="sl" sz="1400" dirty="0">
                <a:solidFill>
                  <a:srgbClr val="000000"/>
                </a:solidFill>
                <a:latin typeface="Helvetica"/>
                <a:ea typeface="Helvetica"/>
                <a:cs typeface="Helvetica"/>
              </a:rPr>
              <a:t>  </a:t>
            </a:r>
            <a:endParaRPr lang="sl" sz="1400" b="0" i="0" strike="noStrike" cap="none" spc="0" baseline="0" dirty="0">
              <a:solidFill>
                <a:srgbClr val="000000"/>
              </a:solidFill>
              <a:effectLst/>
              <a:latin typeface="Helvetica"/>
              <a:ea typeface="Helvetica"/>
              <a:cs typeface="Helvetica"/>
            </a:endParaRPr>
          </a:p>
          <a:p>
            <a:pPr marL="285750" indent="-285750">
              <a:lnSpc>
                <a:spcPct val="100000"/>
              </a:lnSpc>
              <a:buSzPct val="85000"/>
              <a:buFont typeface=".Apple Color Emoji UI"/>
              <a:buChar char="❌"/>
            </a:pPr>
            <a:r>
              <a:rPr lang="sl" sz="1400" b="0" i="0" strike="noStrike" cap="none" spc="0" baseline="0" dirty="0">
                <a:solidFill>
                  <a:srgbClr val="FF0000"/>
                </a:solidFill>
                <a:effectLst/>
                <a:latin typeface="Helvetica"/>
                <a:ea typeface="Helvetica"/>
                <a:cs typeface="Helvetica"/>
              </a:rPr>
              <a:t>Predavateljevo besedilo – dodajte informacije, pomembne v vašem kontekstu</a:t>
            </a:r>
          </a:p>
          <a:p>
            <a:pPr marL="285750" indent="-285750">
              <a:lnSpc>
                <a:spcPct val="100000"/>
              </a:lnSpc>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Pravilna uporaba embalažnih sistemov lahko pomaga ohranjati varno delovno okolje brez prahu. Ne pozabite:</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Vedno uporabljajte pripravljene ukrepe za obvladovanje prahu</a:t>
            </a:r>
            <a:r>
              <a:rPr lang="sl" sz="1800" dirty="0">
                <a:solidFill>
                  <a:srgbClr val="000000"/>
                </a:solidFill>
                <a:latin typeface="Helvetica"/>
                <a:ea typeface="Helvetica"/>
                <a:cs typeface="Helvetica"/>
              </a:rPr>
              <a:t>.</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Če sumite, da so ukrepi za obvladovanje prahu napačni, o tem obvestite vodjo obrata.</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Razsutja obravnavajte takoj</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FF0000"/>
                </a:solidFill>
                <a:effectLst/>
                <a:latin typeface="Helvetica"/>
                <a:ea typeface="Helvetica"/>
                <a:cs typeface="Helvetica"/>
              </a:rPr>
              <a:t>Predavatelj doda zaključke za svoj kontekst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ts val="24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ts val="24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DODATNA GRADIVA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3" history="0"/>
              </a:rPr>
              <a:t>Dobre prakse za embalažne sisteme (Opravilni list 2.1.18)</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4"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5" history="0"/>
              </a:rPr>
              <a:t>Vodnik NEPSI za MSP</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sl" b="0" i="0" strike="noStrike" cap="none" spc="0" baseline="0" dirty="0">
                <a:solidFill>
                  <a:srgbClr val="000000"/>
                </a:solidFill>
                <a:effectLst/>
                <a:latin typeface="Calibri"/>
                <a:ea typeface="Calibri"/>
                <a:cs typeface="Calibri"/>
              </a:rPr>
              <a:t>Za več gradiv za učenje o prostem kristalnem kremenu obiščite </a:t>
            </a:r>
            <a:r>
              <a:rPr lang="sl" b="1" i="0" strike="noStrike" cap="none" spc="0" baseline="0" dirty="0">
                <a:solidFill>
                  <a:srgbClr val="000000"/>
                </a:solidFill>
                <a:effectLst/>
                <a:latin typeface="Calibri"/>
                <a:ea typeface="Calibri"/>
                <a:cs typeface="Calibri"/>
              </a:rPr>
              <a:t>Platformo za e-učenje NEPSI</a:t>
            </a:r>
            <a:r>
              <a:rPr lang="sl" b="0" i="0" strike="noStrike" cap="none" spc="0" baseline="0" dirty="0">
                <a:solidFill>
                  <a:srgbClr val="000000"/>
                </a:solidFill>
                <a:effectLst/>
                <a:latin typeface="Calibri"/>
                <a:ea typeface="Calibri"/>
                <a:cs typeface="Calibri"/>
              </a:rPr>
              <a:t> na naslovu </a:t>
            </a:r>
            <a:r>
              <a:rPr lang="sl" b="0" i="0" strike="noStrike" cap="none" spc="0" baseline="0" dirty="0">
                <a:solidFill>
                  <a:srgbClr val="000000"/>
                </a:solidFill>
                <a:effectLst/>
                <a:latin typeface="Calibri"/>
                <a:ea typeface="Calibri"/>
                <a:cs typeface="Calibri"/>
                <a:hlinkClick r:id="rId6" history="0"/>
              </a:rPr>
              <a:t>training.nepsi.eu</a:t>
            </a:r>
            <a:r>
              <a:rPr lang="sl"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9C7E5FAF-7B8A-487D-9CE8-7E86B95DEF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82</TotalTime>
  <Words>1002</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52</cp:revision>
  <dcterms:created xsi:type="dcterms:W3CDTF">2020-07-22T07:31:06Z</dcterms:created>
  <dcterms:modified xsi:type="dcterms:W3CDTF">2024-11-13T11:01:19Z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