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50EB03C1-8821-46E7-819D-1C7F81FD6C2E}" v="1" dt="2022-09-22T23:49:06.195"/>
    <p1510:client id="{7073695E-F117-41AB-B887-B7BD0C9DC030}" v="26" dt="2022-09-22T23:38:45.312"/>
    <p1510:client id="{84614601-F4BB-49E8-A628-E9C8D1B069C5}" v="11" dt="2022-09-23T08:44:29.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pPr>
              <a:spcBef>
                <a:spcPct val="0"/>
              </a:spcBef>
              <a:spcAft>
                <a:spcPct val="0"/>
              </a:spcAft>
              <a:defRPr/>
            </a:pPr>
            <a:r>
              <a:rPr lang="it" sz="1200" b="0" i="0" strike="noStrike" cap="none" spc="0" baseline="0" dirty="0">
                <a:solidFill>
                  <a:srgbClr val="000000"/>
                </a:solidFill>
                <a:effectLst/>
                <a:latin typeface="Calibri"/>
                <a:ea typeface="Calibri"/>
                <a:cs typeface="Calibri"/>
              </a:rPr>
              <a:t>Questo training fornisce una guida alle lavorazioni </a:t>
            </a:r>
            <a:r>
              <a:rPr lang="it" dirty="0">
                <a:solidFill>
                  <a:srgbClr val="000000"/>
                </a:solidFill>
                <a:latin typeface="Calibri"/>
                <a:ea typeface="Calibri"/>
                <a:cs typeface="Calibri"/>
              </a:rPr>
              <a:t>effettuate su materiali</a:t>
            </a:r>
            <a:r>
              <a:rPr lang="it" sz="1200" b="0" i="0" strike="noStrike" cap="none" spc="0" baseline="0" dirty="0">
                <a:solidFill>
                  <a:srgbClr val="000000"/>
                </a:solidFill>
                <a:effectLst/>
                <a:latin typeface="Calibri"/>
                <a:ea typeface="Calibri"/>
                <a:cs typeface="Calibri"/>
              </a:rPr>
              <a:t> contenenti silice cristallina (quali ad esempio foratura, taglio e sabbiatura), per mezzo di strumentazioni elettriche azionate manualmente e dotate di un sistema ad acqua.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Per evitare che i processi a elevato consumo di energia espongano i lavoratori a pericolose concentrazioni di polvere, è bene eseguirli a umido. I processi a umido consentono di trattenere le polveri riducendo al minimo l'esposizione.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Il seguente video mostra l’efficacia dell’acqua come strumento per l'abbattimento delle polveri. 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a:spcBef>
                <a:spcPct val="0"/>
              </a:spcBef>
              <a:spcAft>
                <a:spcPct val="0"/>
              </a:spcAft>
              <a:defRPr/>
            </a:pPr>
            <a:r>
              <a:rPr lang="it" sz="1800" b="0" i="0" strike="noStrike" cap="none" spc="0" baseline="0" dirty="0">
                <a:solidFill>
                  <a:srgbClr val="000000"/>
                </a:solidFill>
                <a:effectLst/>
                <a:latin typeface="Calibri"/>
                <a:ea typeface="Calibri"/>
                <a:cs typeface="Calibri"/>
              </a:rPr>
              <a:t>I processi a umido dovrebbero essere sempre utilizzati, quando disponibili, per limitare la </a:t>
            </a:r>
            <a:r>
              <a:rPr lang="it" sz="1800" dirty="0">
                <a:solidFill>
                  <a:srgbClr val="000000"/>
                </a:solidFill>
                <a:latin typeface="Calibri"/>
                <a:ea typeface="Calibri"/>
                <a:cs typeface="Calibri"/>
              </a:rPr>
              <a:t>dispersione di</a:t>
            </a:r>
            <a:r>
              <a:rPr lang="it" sz="1800" b="0" i="0" strike="noStrike" cap="none" spc="0" baseline="0" dirty="0">
                <a:solidFill>
                  <a:srgbClr val="000000"/>
                </a:solidFill>
                <a:effectLst/>
                <a:latin typeface="Calibri"/>
                <a:ea typeface="Calibri"/>
                <a:cs typeface="Calibri"/>
              </a:rPr>
              <a:t> polveri nell'aria. Non tutte le strumentazioni elettriche sono adatte ai processi a umido. Assicurarsi che l'attrezzatura in uso sia appropriata allo svolgimento della mansione.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dirty="0">
                <a:solidFill>
                  <a:srgbClr val="000000"/>
                </a:solidFill>
                <a:effectLst/>
                <a:latin typeface="Calibri"/>
                <a:ea typeface="Calibri"/>
                <a:cs typeface="Calibri"/>
              </a:rPr>
              <a:t>Prima di utilizzare i processi a umido, </a:t>
            </a:r>
            <a:r>
              <a:rPr lang="en-GB" sz="1800" b="0" i="0" strike="noStrike" cap="none" spc="0" baseline="0" dirty="0" err="1">
                <a:solidFill>
                  <a:srgbClr val="000000"/>
                </a:solidFill>
                <a:effectLst/>
                <a:latin typeface="Calibri"/>
                <a:ea typeface="Calibri"/>
                <a:cs typeface="Calibri"/>
              </a:rPr>
              <a:t>verificare</a:t>
            </a:r>
            <a:r>
              <a:rPr lang="it" sz="1800" b="0" i="0" strike="noStrike" cap="none" spc="0" baseline="0" dirty="0">
                <a:solidFill>
                  <a:srgbClr val="000000"/>
                </a:solidFill>
                <a:effectLst/>
                <a:latin typeface="Calibri"/>
                <a:ea typeface="Calibri"/>
                <a:cs typeface="Calibri"/>
              </a:rPr>
              <a:t> che l'attrezzatura e il sistema idrico funzionino correttamente. Qualora si sospetti </a:t>
            </a:r>
            <a:r>
              <a:rPr lang="it" sz="1800" dirty="0">
                <a:solidFill>
                  <a:srgbClr val="000000"/>
                </a:solidFill>
                <a:latin typeface="Calibri"/>
                <a:ea typeface="Calibri"/>
                <a:cs typeface="Calibri"/>
              </a:rPr>
              <a:t>un</a:t>
            </a:r>
            <a:r>
              <a:rPr lang="it" sz="1800" b="0" i="0" strike="noStrike" cap="none" spc="0" baseline="0" dirty="0">
                <a:solidFill>
                  <a:srgbClr val="000000"/>
                </a:solidFill>
                <a:effectLst/>
                <a:latin typeface="Calibri"/>
                <a:ea typeface="Calibri"/>
                <a:cs typeface="Calibri"/>
              </a:rPr>
              <a:t> cattivo funzionamento dell'attrezzatura, informare il responsabile in loco.</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I PROCESSI A UMIDO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a:solidFill>
                  <a:srgbClr val="FFFFFF"/>
                </a:solidFill>
                <a:effectLst/>
                <a:latin typeface="Helvetica"/>
                <a:ea typeface="Helvetica"/>
                <a:cs typeface="Helvetica"/>
              </a:rPr>
              <a:t>TRAINING SULLE BUONE PRATICHE PER I PROCESSI A UMIDO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43364" cy="3682369"/>
          </a:xfrm>
        </p:spPr>
        <p:txBody>
          <a:bodyPr/>
          <a:lstStyle/>
          <a:p>
            <a:pPr>
              <a:spcAft>
                <a:spcPts val="1000"/>
              </a:spcAft>
            </a:pPr>
            <a:r>
              <a:rPr lang="it" sz="1800" b="1" i="0" strike="noStrike" cap="none" spc="0" baseline="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Come viene utilizzata l'acqua nei processi industriali a elevato consumo di energia per ridurre l’esposizione alla silice cristallina respirabile (SCR)</a:t>
            </a:r>
          </a:p>
          <a:p>
            <a:pPr marL="285750" indent="-285750">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Come e quando utilizzare i processi a umido</a:t>
            </a:r>
          </a:p>
          <a:p>
            <a:pPr marL="285750" indent="-285750">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Le buone pratiche, le regole da seguire e i comportamenti da evitare per i processi a umido</a:t>
            </a:r>
          </a:p>
          <a:p>
            <a:pPr marL="285750" indent="-285750">
              <a:buFont typeface="Arial" panose="020B0604020202020204" pitchFamily="34" charset="0"/>
              <a:buChar char="•"/>
            </a:pPr>
            <a:r>
              <a:rPr lang="it" sz="1800" b="0" i="0" strike="noStrike" cap="none" spc="0" baseline="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76358"/>
            <a:ext cx="4594857" cy="3682369"/>
          </a:xfrm>
        </p:spPr>
        <p:txBody>
          <a:bodyPr/>
          <a:lstStyle/>
          <a:p>
            <a:pPr>
              <a:lnSpc>
                <a:spcPts val="2700"/>
              </a:lnSpc>
            </a:pPr>
            <a:r>
              <a:rPr lang="it" sz="1800" b="0" i="0" strike="noStrike" cap="none" spc="0" baseline="0">
                <a:solidFill>
                  <a:srgbClr val="000000"/>
                </a:solidFill>
                <a:effectLst/>
                <a:latin typeface="Helvetica"/>
                <a:ea typeface="Helvetica"/>
                <a:cs typeface="Helvetica"/>
              </a:rPr>
              <a:t>I processi a umido sono una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a:solidFill>
                  <a:srgbClr val="000000"/>
                </a:solidFill>
                <a:effectLst/>
                <a:latin typeface="Calibri"/>
                <a:ea typeface="Calibri"/>
                <a:cs typeface="Calibri"/>
              </a:rPr>
              <a:t>Captare la SCR alla fonte, prima che si verifichi l’esposizione, e sostituire l'aria contaminata con aria pulita</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860039" cy="2938988"/>
          </a:xfrm>
        </p:spPr>
        <p:txBody>
          <a:bodyPr anchor="t"/>
          <a:lstStyle/>
          <a:p>
            <a:pPr marL="342900" indent="-342900">
              <a:lnSpc>
                <a:spcPts val="2500"/>
              </a:lnSpc>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Il corretto funzionamento di questa apparecchiatura è essenziale per proteggersi dalla SCR</a:t>
            </a:r>
          </a:p>
          <a:p>
            <a:pPr marL="342900" indent="-342900">
              <a:lnSpc>
                <a:spcPts val="2500"/>
              </a:lnSpc>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L'esposizione prolungata a livelli elevati di SCR può causare malattie polmonari invalidanti</a:t>
            </a:r>
          </a:p>
          <a:p>
            <a:pPr>
              <a:lnSpc>
                <a:spcPts val="2500"/>
              </a:lnSpc>
            </a:pPr>
            <a:r>
              <a:rPr lang="it" sz="1800" b="0" i="0" strike="noStrike" cap="none" spc="0" baseline="0">
                <a:solidFill>
                  <a:srgbClr val="000000"/>
                </a:solidFill>
                <a:effectLst/>
                <a:latin typeface="Helvetica"/>
                <a:ea typeface="Helvetica"/>
                <a:cs typeface="Helvetica"/>
              </a:rPr>
              <a:t>È importante proteggersi costantemente dall'esposizione alle polveri aerodisperse. </a:t>
            </a:r>
          </a:p>
          <a:p>
            <a:pPr>
              <a:lnSpc>
                <a:spcPts val="2500"/>
              </a:lnSpc>
            </a:pPr>
            <a:r>
              <a:rPr lang="it" sz="1800" b="0" i="0" strike="noStrike" cap="none" spc="0" baseline="0">
                <a:solidFill>
                  <a:srgbClr val="000000"/>
                </a:solidFill>
                <a:effectLst/>
                <a:latin typeface="Helvetica"/>
                <a:ea typeface="Helvetica"/>
                <a:cs typeface="Helvetica"/>
              </a:rPr>
              <a:t>Osservando le buone pratiche oggi, proteggiamo la nostra salute futura.</a:t>
            </a:r>
          </a:p>
          <a:p>
            <a:pPr>
              <a:lnSpc>
                <a:spcPts val="2500"/>
              </a:lnSpc>
            </a:pPr>
            <a:r>
              <a:rPr lang="it-IT" sz="1800" b="0" i="0" strike="noStrike" cap="none" spc="0" baseline="0">
                <a:solidFill>
                  <a:srgbClr val="000000"/>
                </a:solidFill>
                <a:effectLst/>
                <a:latin typeface="Helvetica"/>
                <a:ea typeface="Helvetica"/>
                <a:cs typeface="Helvetica"/>
              </a:rPr>
              <a:t>Come immaginiamo di trascorrere la pensione?</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r>
              <a:rPr lang="it" sz="3000" b="1" i="0" strike="noStrike" cap="none" spc="0" baseline="0">
                <a:solidFill>
                  <a:srgbClr val="F6A317"/>
                </a:solidFill>
                <a:effectLst/>
                <a:latin typeface="Helvetica"/>
                <a:ea typeface="Helvetica"/>
                <a:cs typeface="Helvetica"/>
              </a:rPr>
              <a:t>IN CHE MODO I PROCESSI A UMIDO RIDUCONO L'ESPOSIZIONE ALLA SCR</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070108"/>
            <a:ext cx="5607791" cy="3216120"/>
          </a:xfrm>
        </p:spPr>
        <p:txBody>
          <a:bodyPr/>
          <a:lstStyle/>
          <a:p>
            <a:pPr>
              <a:spcAft>
                <a:spcPts val="1000"/>
              </a:spcAft>
            </a:pPr>
            <a:r>
              <a:rPr lang="it" sz="1700" b="0" i="0" strike="noStrike" cap="none" spc="0" baseline="0">
                <a:solidFill>
                  <a:srgbClr val="000000"/>
                </a:solidFill>
                <a:effectLst/>
                <a:latin typeface="Helvetica"/>
                <a:ea typeface="Helvetica"/>
                <a:cs typeface="Helvetica"/>
              </a:rPr>
              <a:t>I processi a umido vengono utilizzati nelle lavorazioni industriali a elevato consumo di energia che hanno come oggetto materiali contenenti silice cristallina, quali la foratura, il taglio, la smerigliatura e la levigatura. I sistemi ad acqua possono essere integrati in strumenti e attrezzature.</a:t>
            </a:r>
          </a:p>
          <a:p>
            <a:pPr>
              <a:spcAft>
                <a:spcPts val="1000"/>
              </a:spcAft>
            </a:pPr>
            <a:r>
              <a:rPr lang="it" sz="1700" b="0" i="0" strike="noStrike" cap="none" spc="0" baseline="0">
                <a:solidFill>
                  <a:srgbClr val="000000"/>
                </a:solidFill>
                <a:effectLst/>
                <a:latin typeface="Helvetica"/>
                <a:ea typeface="Helvetica"/>
                <a:cs typeface="Helvetica"/>
              </a:rPr>
              <a:t>L'acqua può essere utilizzata per controllare le polveri aerodisperse generate dai movimenti dei veicoli su strade e cantieri, nonché per la pulizia generale.</a:t>
            </a:r>
          </a:p>
          <a:p>
            <a:pPr>
              <a:spcAft>
                <a:spcPts val="1000"/>
              </a:spcAft>
            </a:pPr>
            <a:r>
              <a:rPr lang="it" sz="1700" b="0" i="0" strike="noStrike" cap="none" spc="0" baseline="0">
                <a:solidFill>
                  <a:srgbClr val="000000"/>
                </a:solidFill>
                <a:effectLst/>
                <a:latin typeface="Helvetica"/>
                <a:ea typeface="Helvetica"/>
                <a:cs typeface="Helvetica"/>
              </a:rPr>
              <a:t>L'acqua cattura le particelle di polvere impedendo che si diffondano nell'aria.</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r>
              <a:rPr lang="it" sz="3000" b="1" i="0" strike="noStrike" cap="none" spc="0" baseline="0">
                <a:solidFill>
                  <a:srgbClr val="F6A317"/>
                </a:solidFill>
                <a:effectLst/>
                <a:latin typeface="Helvetica"/>
                <a:ea typeface="Helvetica"/>
                <a:cs typeface="Helvetica"/>
              </a:rPr>
              <a:t>ABBATTIMENTO DELLE POLVERI IDROASSISTITO</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r>
              <a:rPr lang="it" sz="1800" b="0" i="0" strike="noStrike" cap="none" spc="0" baseline="0">
                <a:solidFill>
                  <a:srgbClr val="000000"/>
                </a:solidFill>
                <a:effectLst/>
                <a:latin typeface="Helvetica"/>
                <a:ea typeface="Helvetica"/>
                <a:cs typeface="Helvetica"/>
              </a:rPr>
              <a:t>L'acqua riduce i livelli di polveri che si generano per effetto di processi a elevato consumo di energia.</a:t>
            </a:r>
          </a:p>
          <a:p>
            <a:r>
              <a:rPr lang="it" sz="1800" b="0" i="0" strike="noStrike" cap="none" spc="0" baseline="0">
                <a:solidFill>
                  <a:srgbClr val="000000"/>
                </a:solidFill>
                <a:effectLst/>
                <a:latin typeface="Helvetica"/>
                <a:ea typeface="Helvetica"/>
                <a:cs typeface="Helvetica"/>
              </a:rPr>
              <a:t>(Clicca per vedere il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r>
              <a:rPr lang="it" sz="3000" b="1" i="0" strike="noStrike" cap="none" spc="0" baseline="0">
                <a:solidFill>
                  <a:srgbClr val="F6A317"/>
                </a:solidFill>
                <a:effectLst/>
                <a:latin typeface="Helvetica"/>
                <a:ea typeface="Helvetica"/>
                <a:cs typeface="Helvetica"/>
              </a:rPr>
              <a:t>UTILIZZO DI PROCESSI A UMIDO</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32841"/>
            <a:ext cx="5453624" cy="3412204"/>
          </a:xfrm>
        </p:spPr>
        <p:txBody>
          <a:bodyPr anchor="t"/>
          <a:lstStyle/>
          <a:p>
            <a:pPr>
              <a:spcBef>
                <a:spcPts val="600"/>
              </a:spcBef>
            </a:pPr>
            <a:r>
              <a:rPr lang="it" sz="1800" b="0" i="0" strike="noStrike" cap="none" spc="0" baseline="0">
                <a:solidFill>
                  <a:srgbClr val="000000"/>
                </a:solidFill>
                <a:effectLst/>
                <a:latin typeface="Helvetica"/>
                <a:ea typeface="Helvetica"/>
                <a:cs typeface="Helvetica"/>
              </a:rPr>
              <a:t>Quando disponibili, i processi a umido sono sempre preferibili e più sicuri. Quando si utilizzano i processi a umido: </a:t>
            </a:r>
          </a:p>
          <a:p>
            <a:pPr marL="342900" indent="-342900">
              <a:spcBef>
                <a:spcPts val="600"/>
              </a:spcBef>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Assicurarsi che lo spazio sia ben ventilato</a:t>
            </a:r>
          </a:p>
          <a:p>
            <a:pPr marL="342900" indent="-342900">
              <a:spcBef>
                <a:spcPts val="600"/>
              </a:spcBef>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Verificare che l'approvvigionamento d'acqua sia continuo e sufficiente allo svolgimento della mansione</a:t>
            </a:r>
          </a:p>
          <a:p>
            <a:pPr marL="342900" indent="-342900">
              <a:spcBef>
                <a:spcPts val="600"/>
              </a:spcBef>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Pulire con metodi a umido</a:t>
            </a:r>
          </a:p>
          <a:p>
            <a:pPr marL="342900" indent="-342900">
              <a:spcBef>
                <a:spcPts val="600"/>
              </a:spcBef>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Prendere precauzioni per evitare che l’acqua possa congelarsi</a:t>
            </a:r>
          </a:p>
          <a:p>
            <a:pPr marL="342900" indent="-342900">
              <a:spcBef>
                <a:spcPts val="600"/>
              </a:spcBef>
              <a:buFont typeface="Arial" panose="020B0604020202020204" pitchFamily="34" charset="0"/>
              <a:buChar char="•"/>
            </a:pPr>
            <a:r>
              <a:rPr lang="it" sz="1800" b="0" i="0" strike="noStrike" cap="none" spc="0" baseline="0">
                <a:solidFill>
                  <a:srgbClr val="000000"/>
                </a:solidFill>
                <a:effectLst/>
                <a:latin typeface="Helvetica"/>
                <a:ea typeface="Helvetica"/>
                <a:cs typeface="Helvetica"/>
              </a:rPr>
              <a:t>Controllare la proliferazione batterica causata dalle fonti idriche dello stabilimento, a seguito della dispersione di goccioline d’acqua nell’aria</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704604" cy="850900"/>
          </a:xfrm>
        </p:spPr>
        <p:txBody>
          <a:bodyPr/>
          <a:lstStyle/>
          <a:p>
            <a:r>
              <a:rPr lang="it" sz="3000" b="1" i="0" strike="noStrike" cap="none" spc="0" baseline="0">
                <a:solidFill>
                  <a:srgbClr val="F6A317"/>
                </a:solidFill>
                <a:effectLst/>
                <a:latin typeface="Helvetica"/>
                <a:ea typeface="Helvetica"/>
                <a:cs typeface="Helvetica"/>
              </a:rPr>
              <a:t>PROCESSI A UMIDO: </a:t>
            </a:r>
            <a:br>
              <a:rPr lang="it" sz="3000" b="1" i="0" strike="noStrike" cap="none" spc="0" baseline="0">
                <a:solidFill>
                  <a:srgbClr val="F6A317"/>
                </a:solidFill>
                <a:effectLst/>
                <a:latin typeface="Helvetica"/>
                <a:ea typeface="Helvetica"/>
                <a:cs typeface="Helvetica"/>
              </a:rPr>
            </a:br>
            <a:r>
              <a:rPr lang="it" sz="3000" b="1" i="0" strike="noStrike" cap="none" spc="0" baseline="0">
                <a:solidFill>
                  <a:srgbClr val="F6A317"/>
                </a:solidFill>
                <a:effectLst/>
                <a:latin typeface="Helvetica"/>
                <a:ea typeface="Helvetica"/>
                <a:cs typeface="Helvetica"/>
              </a:rPr>
              <a:t>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135922" cy="3230407"/>
          </a:xfrm>
        </p:spPr>
        <p:txBody>
          <a:bodyPr lIns="91440" tIns="45720" rIns="91440" bIns="45720" anchor="t"/>
          <a:lstStyle/>
          <a:p>
            <a:r>
              <a:rPr lang="it" sz="1600" b="1" i="0" strike="noStrike" cap="none" spc="0" baseline="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a:solidFill>
                  <a:srgbClr val="000000"/>
                </a:solidFill>
                <a:effectLst/>
                <a:latin typeface="Helvetica"/>
                <a:ea typeface="Helvetica"/>
                <a:cs typeface="Helvetica"/>
              </a:rPr>
              <a:t>Utilizzare l’acqua per abbattere le polveri</a:t>
            </a:r>
            <a:r>
              <a:rPr lang="it">
                <a:solidFill>
                  <a:srgbClr val="000000"/>
                </a:solidFill>
                <a:latin typeface="Helvetica"/>
                <a:ea typeface="Helvetica"/>
                <a:cs typeface="Helvetica"/>
              </a:rPr>
              <a:t>,</a:t>
            </a:r>
            <a:r>
              <a:rPr lang="it" sz="1600" b="0" i="0" strike="noStrike" cap="none" spc="0" baseline="0">
                <a:solidFill>
                  <a:srgbClr val="000000"/>
                </a:solidFill>
                <a:effectLst/>
                <a:latin typeface="Helvetica"/>
                <a:ea typeface="Helvetica"/>
                <a:cs typeface="Helvetica"/>
              </a:rPr>
              <a:t> quando </a:t>
            </a:r>
            <a:r>
              <a:rPr lang="it">
                <a:solidFill>
                  <a:srgbClr val="000000"/>
                </a:solidFill>
                <a:latin typeface="Helvetica"/>
                <a:ea typeface="Helvetica"/>
                <a:cs typeface="Helvetica"/>
              </a:rPr>
              <a:t>sia possibile</a:t>
            </a:r>
            <a:r>
              <a:rPr lang="it" sz="1600" b="0" i="0" strike="noStrike" cap="none" spc="0" baseline="0">
                <a:solidFill>
                  <a:srgbClr val="000000"/>
                </a:solidFill>
                <a:effectLst/>
                <a:latin typeface="Helvetica"/>
                <a:ea typeface="Helvetica"/>
                <a:cs typeface="Helvetica"/>
              </a:rPr>
              <a:t> farlo in sicurezza</a:t>
            </a:r>
          </a:p>
          <a:p>
            <a:pPr marL="285750" indent="-285750">
              <a:buSzPct val="85000"/>
              <a:buFont typeface=".Apple Color Emoji UI"/>
              <a:buChar char="✅"/>
            </a:pPr>
            <a:r>
              <a:rPr lang="it" sz="1600" b="0" i="0" strike="noStrike" cap="none" spc="0" baseline="0">
                <a:solidFill>
                  <a:srgbClr val="000000"/>
                </a:solidFill>
                <a:effectLst/>
                <a:latin typeface="Helvetica"/>
                <a:ea typeface="Helvetica"/>
                <a:cs typeface="Helvetica"/>
              </a:rPr>
              <a:t>Assicurarsi che l'acqua venga smaltita tramite un sistema di drenaggio idoneo</a:t>
            </a:r>
          </a:p>
          <a:p>
            <a:pPr marL="285750" indent="-285750">
              <a:spcAft>
                <a:spcPts val="1000"/>
              </a:spcAft>
              <a:buSzPct val="85000"/>
              <a:buFont typeface=".Apple Color Emoji UI"/>
              <a:buChar char="✅"/>
            </a:pPr>
            <a:r>
              <a:rPr lang="it" sz="1600" b="0" i="0" strike="noStrike" cap="none" spc="0" baseline="0">
                <a:solidFill>
                  <a:srgbClr val="000000"/>
                </a:solidFill>
                <a:effectLst/>
                <a:latin typeface="Helvetica"/>
                <a:ea typeface="Helvetica"/>
                <a:cs typeface="Helvetica"/>
              </a:rPr>
              <a:t>Pulire immediatamente le fuoriuscite e i ristagni		</a:t>
            </a:r>
          </a:p>
          <a:p>
            <a:r>
              <a:rPr lang="it" sz="1600" b="1" i="0" strike="noStrike" cap="none" spc="0" baseline="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a:solidFill>
                  <a:srgbClr val="000000"/>
                </a:solidFill>
                <a:effectLst/>
                <a:latin typeface="Helvetica"/>
                <a:ea typeface="Helvetica"/>
                <a:cs typeface="Helvetica"/>
              </a:rPr>
              <a:t>Utilizzare l'acqua a una pressione così elevata da sollevare i depositi di polvere: nebulizzazioni o spruzzi leggeri sono più efficaci di un getto d’acqua a pressione</a:t>
            </a:r>
          </a:p>
          <a:p>
            <a:pPr marL="285750" indent="-285750">
              <a:buSzPct val="85000"/>
              <a:buFont typeface=".Apple Color Emoji UI"/>
              <a:buChar char="❌"/>
            </a:pPr>
            <a:r>
              <a:rPr lang="it" sz="1600" b="0" i="0" strike="noStrike" cap="none" spc="0" baseline="0">
                <a:solidFill>
                  <a:srgbClr val="000000"/>
                </a:solidFill>
                <a:effectLst/>
                <a:latin typeface="Helvetica"/>
                <a:ea typeface="Helvetica"/>
                <a:cs typeface="Helvetica"/>
              </a:rPr>
              <a:t>Servirsi dell’abbattimento idroassistito su dispositivi privi di protezioni impermeabili</a:t>
            </a:r>
          </a:p>
          <a:p>
            <a:pPr marL="285750" indent="-285750">
              <a:buSzPct val="85000"/>
              <a:buFont typeface=".Apple Color Emoji UI"/>
              <a:buChar char="❌"/>
            </a:pPr>
            <a:r>
              <a:rPr lang="it" sz="1600" b="0" i="0" strike="noStrike" cap="none" spc="0" baseline="0">
                <a:solidFill>
                  <a:srgbClr val="FF0000"/>
                </a:solidFill>
                <a:effectLst/>
                <a:latin typeface="Helvetica"/>
                <a:ea typeface="Helvetica"/>
                <a:cs typeface="Helvetica"/>
              </a:rPr>
              <a:t>Testo da compilare a cura del formatore: aggiungere informazioni sulle misure relative ai processi a umido inerenti al proprio ambito lavorativo</a:t>
            </a:r>
          </a:p>
          <a:p>
            <a:pPr marL="285750" indent="-285750">
              <a:buSzPct val="85000"/>
              <a:buFont typeface=".Apple Color Emoji UI"/>
              <a:buChar char="✅"/>
            </a:pPr>
            <a:endParaRPr lang="en-US"/>
          </a:p>
          <a:p>
            <a:pPr marL="285750" indent="-285750">
              <a:buSzPct val="85000"/>
              <a:buFont typeface=".Apple Color Emoji UI"/>
              <a:buChar char="✅"/>
            </a:pPr>
            <a:endParaRPr lang="en-US"/>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1800" b="0" i="0" strike="noStrike" cap="none" spc="0" baseline="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844274" cy="3682369"/>
          </a:xfrm>
        </p:spPr>
        <p:txBody>
          <a:bodyPr anchor="t"/>
          <a:lstStyle/>
          <a:p>
            <a:pPr>
              <a:lnSpc>
                <a:spcPts val="2300"/>
              </a:lnSpc>
              <a:spcBef>
                <a:spcPts val="600"/>
              </a:spcBef>
              <a:spcAft>
                <a:spcPts val="1000"/>
              </a:spcAft>
            </a:pPr>
            <a:r>
              <a:rPr lang="it" sz="1800" b="0" i="0" strike="noStrike" cap="none" spc="0" baseline="0">
                <a:solidFill>
                  <a:srgbClr val="000000"/>
                </a:solidFill>
                <a:effectLst/>
                <a:latin typeface="Helvetica"/>
                <a:ea typeface="Helvetica"/>
                <a:cs typeface="Helvetica"/>
              </a:rPr>
              <a:t>I processi a umido limitano le polveri e riducono il rischio di esposizione alla SCR.</a:t>
            </a:r>
          </a:p>
          <a:p>
            <a:pPr>
              <a:lnSpc>
                <a:spcPts val="2300"/>
              </a:lnSpc>
              <a:spcBef>
                <a:spcPts val="600"/>
              </a:spcBef>
              <a:spcAft>
                <a:spcPts val="1000"/>
              </a:spcAft>
            </a:pPr>
            <a:r>
              <a:rPr lang="it" sz="1800" b="0" i="0" strike="noStrike" cap="none" spc="0" baseline="0">
                <a:solidFill>
                  <a:srgbClr val="000000"/>
                </a:solidFill>
                <a:effectLst/>
                <a:latin typeface="Helvetica"/>
                <a:ea typeface="Helvetica"/>
                <a:cs typeface="Helvetica"/>
              </a:rPr>
              <a:t>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a:solidFill>
                  <a:srgbClr val="000000"/>
                </a:solidFill>
                <a:effectLst/>
                <a:latin typeface="Helvetica"/>
                <a:ea typeface="Helvetica"/>
                <a:cs typeface="Helvetica"/>
              </a:rPr>
              <a:t>Utilizzare sempre i sistemi ad acqua quando disponibili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a:solidFill>
                  <a:srgbClr val="000000"/>
                </a:solidFill>
                <a:effectLst/>
                <a:latin typeface="Helvetica"/>
                <a:ea typeface="Helvetica"/>
                <a:cs typeface="Helvetica"/>
              </a:rPr>
              <a:t>Verificare che i sistemi ad acqua siano funzionanti e idonei allo svolgimento della mansione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a:solidFill>
                  <a:srgbClr val="000000"/>
                </a:solidFill>
                <a:effectLst/>
                <a:latin typeface="Helvetica"/>
                <a:ea typeface="Helvetica"/>
                <a:cs typeface="Helvetica"/>
              </a:rPr>
              <a:t>Se si sospetta che un sistema ad acqua non funzioni correttamente, contattare il responsabile in loco</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a:p>
          <a:p>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it" sz="3000" b="1" i="0" strike="noStrike" cap="none" spc="0" baseline="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7" history="0"/>
              </a:rPr>
              <a:t>Buone Pratiche per la lavorazione a umido di minerali contenenti silice cristallina con elettroutensili manuali (Scheda generale 2.1.14d)</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7" history="0"/>
              </a:rPr>
              <a:t>Buone Pratiche per l'uso di acqua/additivi su pavimentazioni stradali o su superfici aperte per la riduzione delle polveri (Scheda specifica 2.2.27)</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7" history="0"/>
              </a:rPr>
              <a:t>Buone Pratiche per l'abbattimento delle polveri idroassistito (Scheda specifica 2.2.35)</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7" history="0"/>
              </a:rPr>
              <a:t>Buone Pratiche per i processi di taglio a umido di elementi per muratura in materiale lapideo (Scheda specifica 2.2.42)</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25391" y="5346961"/>
            <a:ext cx="9458678" cy="646331"/>
          </a:xfrm>
          <a:prstGeom prst="rect">
            <a:avLst/>
          </a:prstGeom>
          <a:noFill/>
          <a:ln>
            <a:noFill/>
          </a:ln>
        </p:spPr>
        <p:txBody>
          <a:bodyPr wrap="square" lIns="91440" tIns="45720" rIns="91440" bIns="45720" anchor="ctr">
            <a:spAutoFit/>
          </a:bodyPr>
          <a:lstStyle/>
          <a:p>
            <a:pPr>
              <a:spcBef>
                <a:spcPts val="1200"/>
              </a:spcBef>
              <a:spcAft>
                <a:spcPts val="1200"/>
              </a:spcAft>
              <a:buSzPct val="130000"/>
            </a:pPr>
            <a:r>
              <a:rPr lang="it" b="0" i="0" strike="noStrike" cap="none" spc="0" baseline="0">
                <a:solidFill>
                  <a:srgbClr val="000000"/>
                </a:solidFill>
                <a:effectLst/>
                <a:latin typeface="Calibri"/>
                <a:ea typeface="Calibri"/>
                <a:cs typeface="Calibri"/>
              </a:rPr>
              <a:t>Per altre risorse formative sulla silice cristallina respirabile, visitare la </a:t>
            </a:r>
            <a:r>
              <a:rPr lang="it" b="1" i="0" strike="noStrike" cap="none" spc="0" baseline="0">
                <a:solidFill>
                  <a:srgbClr val="000000"/>
                </a:solidFill>
                <a:effectLst/>
                <a:latin typeface="Calibri"/>
                <a:ea typeface="Calibri"/>
                <a:cs typeface="Calibri"/>
              </a:rPr>
              <a:t>piattaforma di formazione online NEPSI</a:t>
            </a:r>
            <a:r>
              <a:rPr lang="it" b="0" i="0" strike="noStrike" cap="none" spc="0" baseline="0">
                <a:solidFill>
                  <a:srgbClr val="000000"/>
                </a:solidFill>
                <a:effectLst/>
                <a:latin typeface="Calibri"/>
                <a:ea typeface="Calibri"/>
                <a:cs typeface="Calibri"/>
              </a:rPr>
              <a:t> </a:t>
            </a:r>
            <a:r>
              <a:rPr lang="it">
                <a:solidFill>
                  <a:srgbClr val="000000"/>
                </a:solidFill>
                <a:latin typeface="Calibri"/>
                <a:ea typeface="Calibri"/>
                <a:cs typeface="Calibri"/>
              </a:rPr>
              <a:t>all'indirizzo </a:t>
            </a:r>
            <a:r>
              <a:rPr lang="it">
                <a:solidFill>
                  <a:srgbClr val="000000"/>
                </a:solidFill>
                <a:latin typeface="Calibri"/>
                <a:ea typeface="Calibri"/>
                <a:cs typeface="Calibri"/>
                <a:hlinkClick r:id="rId10" history="0"/>
              </a:rPr>
              <a:t>training</a:t>
            </a:r>
            <a:r>
              <a:rPr lang="it" b="0" i="0" strike="noStrike" cap="none" spc="0" baseline="0">
                <a:solidFill>
                  <a:srgbClr val="000000"/>
                </a:solidFill>
                <a:effectLst/>
                <a:latin typeface="Calibri"/>
                <a:ea typeface="Calibri"/>
                <a:cs typeface="Calibri"/>
                <a:hlinkClick r:id="rId10" history="0"/>
              </a:rPr>
              <a:t>.nepsi.eu</a:t>
            </a:r>
            <a:r>
              <a:rPr lang="it">
                <a:solidFill>
                  <a:srgbClr val="000000"/>
                </a:solidFill>
                <a:latin typeface="Calibri"/>
                <a:ea typeface="Calibri"/>
                <a:cs typeface="Calibri"/>
              </a:rPr>
              <a:t> </a:t>
            </a:r>
            <a:endParaRPr lang="it" b="0" i="0" strike="noStrike" cap="none" spc="0" baseline="0">
              <a:solidFill>
                <a:srgbClr val="000000"/>
              </a:solidFill>
              <a:effectLst/>
              <a:latin typeface="Calibri"/>
              <a:ea typeface="Calibri"/>
              <a:cs typeface="Calibri"/>
            </a:endParaRP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d8ecf516-e360-4672-81b9-68723bedb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54F1C68-C789-4E96-8EBF-3ACB2F5D7D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1338</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9</cp:revision>
  <dcterms:created xsi:type="dcterms:W3CDTF">2020-01-29T17:43:15Z</dcterms:created>
  <dcterms:modified xsi:type="dcterms:W3CDTF">2024-11-13T10:42:06Z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