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8.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9.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notesSlides/notesSlide10.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notesSlides/notesSlide11.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notesSlides/notesSlide12.xml" ContentType="application/vnd.openxmlformats-officedocument.presentationml.notesSlide+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notesSlides/notesSlide13.xml" ContentType="application/vnd.openxmlformats-officedocument.presentationml.notesSlide+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notesSlides/notesSlide14.xml" ContentType="application/vnd.openxmlformats-officedocument.presentationml.notesSlide+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0"/>
  </p:notesMasterIdLst>
  <p:sldIdLst>
    <p:sldId id="256" r:id="rId5"/>
    <p:sldId id="280" r:id="rId6"/>
    <p:sldId id="278" r:id="rId7"/>
    <p:sldId id="272" r:id="rId8"/>
    <p:sldId id="277" r:id="rId9"/>
    <p:sldId id="279" r:id="rId10"/>
    <p:sldId id="261" r:id="rId11"/>
    <p:sldId id="260" r:id="rId12"/>
    <p:sldId id="271" r:id="rId13"/>
    <p:sldId id="263" r:id="rId14"/>
    <p:sldId id="262" r:id="rId15"/>
    <p:sldId id="268" r:id="rId16"/>
    <p:sldId id="266" r:id="rId17"/>
    <p:sldId id="264" r:id="rId18"/>
    <p:sldId id="267" r:id="rId19"/>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A14D"/>
    <a:srgbClr val="EF9A2E"/>
    <a:srgbClr val="F7A315"/>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0C35707-3267-47DF-971D-39A0B28B9C84}" v="17" dt="2022-09-25T10:35:53.863"/>
    <p1510:client id="{76F60457-E851-D148-9610-8B8C19439D12}" v="2" dt="2020-12-09T20:13:12.59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702" autoAdjust="0"/>
    <p:restoredTop sz="88844"/>
  </p:normalViewPr>
  <p:slideViewPr>
    <p:cSldViewPr snapToGrid="0" snapToObjects="1">
      <p:cViewPr varScale="1">
        <p:scale>
          <a:sx n="109" d="100"/>
          <a:sy n="109" d="100"/>
        </p:scale>
        <p:origin x="1184" y="176"/>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5" Type="http://schemas.openxmlformats.org/officeDocument/2006/relationships/slide" Target="../slides/slide10.xml"/><Relationship Id="rId4"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tags" Target="../tags/tag16.xml"/><Relationship Id="rId2" Type="http://schemas.openxmlformats.org/officeDocument/2006/relationships/tags" Target="../tags/tag15.xml"/><Relationship Id="rId1" Type="http://schemas.openxmlformats.org/officeDocument/2006/relationships/tags" Target="../tags/tag14.xml"/><Relationship Id="rId5" Type="http://schemas.openxmlformats.org/officeDocument/2006/relationships/slide" Target="../slides/slide11.xml"/><Relationship Id="rId4"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tags" Target="../tags/tag21.xml"/><Relationship Id="rId5" Type="http://schemas.openxmlformats.org/officeDocument/2006/relationships/slide" Target="../slides/slide12.xml"/><Relationship Id="rId4"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tags" Target="../tags/tag29.xml"/><Relationship Id="rId2" Type="http://schemas.openxmlformats.org/officeDocument/2006/relationships/tags" Target="../tags/tag28.xml"/><Relationship Id="rId1" Type="http://schemas.openxmlformats.org/officeDocument/2006/relationships/tags" Target="../tags/tag27.xml"/><Relationship Id="rId5" Type="http://schemas.openxmlformats.org/officeDocument/2006/relationships/slide" Target="../slides/slide13.xml"/><Relationship Id="rId4"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tags" Target="../tags/tag33.xml"/><Relationship Id="rId5" Type="http://schemas.openxmlformats.org/officeDocument/2006/relationships/slide" Target="../slides/slide14.xml"/><Relationship Id="rId4"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tags" Target="../tags/tag42.xml"/><Relationship Id="rId2" Type="http://schemas.openxmlformats.org/officeDocument/2006/relationships/tags" Target="../tags/tag41.xml"/><Relationship Id="rId1" Type="http://schemas.openxmlformats.org/officeDocument/2006/relationships/tags" Target="../tags/tag40.xml"/><Relationship Id="rId5" Type="http://schemas.openxmlformats.org/officeDocument/2006/relationships/slide" Target="../slides/slide15.xml"/><Relationship Id="rId4"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16472896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16016924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t" sz="1800" b="0" i="0" strike="noStrike" cap="none" spc="0" baseline="0">
                <a:solidFill>
                  <a:srgbClr val="000000"/>
                </a:solidFill>
                <a:effectLst/>
                <a:latin typeface="Calibri"/>
                <a:ea typeface="Calibri"/>
                <a:cs typeface="Calibri"/>
              </a:rPr>
              <a:t>Liigne kokkupuude sisse hingatava kristallilise ränidioksiidiga (RCS) võib põhjustada töötajatele tõsiseid terviseprobleeme pikema aja vältel. Sel põhjusel on oluline, et kõik töötajad oleksid teadlikud headest tavadest, mis piiravad või välistavad kokkupuute ränidioksiidi tolmuga.</a:t>
            </a:r>
          </a:p>
          <a:p>
            <a:endParaRPr lang="en-US" sz="1200" b="0" i="0" u="none" strike="noStrike" kern="1200">
              <a:solidFill>
                <a:schemeClr val="tx1"/>
              </a:solidFill>
              <a:effectLst/>
              <a:latin typeface="+mn-lt"/>
              <a:ea typeface="+mn-ea"/>
              <a:cs typeface="+mn-cs"/>
            </a:endParaRPr>
          </a:p>
          <a:p>
            <a:r>
              <a:rPr lang="et" sz="1200" b="0" i="0" strike="noStrike" cap="none" spc="0" baseline="0">
                <a:solidFill>
                  <a:srgbClr val="000000"/>
                </a:solidFill>
                <a:effectLst/>
                <a:latin typeface="Calibri"/>
                <a:ea typeface="Calibri"/>
                <a:cs typeface="Calibri"/>
              </a:rPr>
              <a:t>See koolitus annab teavet puhastamise ja korraliku hügieeni kohta. Pidage meeles, et enne mis tahes puhastusprotsessi alustamist on vajalik riskianalüüs, kuigi see puudutab peamiselt juhtkonda.</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13545987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4068020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t" sz="1800" b="0" i="0" strike="noStrike" cap="none" spc="0" baseline="0">
                <a:solidFill>
                  <a:srgbClr val="000000"/>
                </a:solidFill>
                <a:effectLst/>
                <a:latin typeface="Calibri"/>
                <a:ea typeface="Calibri"/>
                <a:cs typeface="Calibri"/>
              </a:rPr>
              <a:t>Kui erinevate töötoimingute (saagimine, purustamine, kottidesse pakendamine jne) tulemusena tekib ränidioksiidi tolm, moodustuvad pisikesed tolmufraktalid. Kui nõuetekohast puhastusprotsessi eiratakse, võib sissehingatav tolm jääda ruumis päevadeks õhku lendlema, mis kujutab endast tõsist ohtu töötajatele. </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24897398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t" sz="1200" b="0" i="0" strike="noStrike" cap="none" spc="0" baseline="0">
                <a:solidFill>
                  <a:srgbClr val="000000"/>
                </a:solidFill>
                <a:effectLst/>
                <a:latin typeface="Calibri"/>
                <a:ea typeface="Calibri"/>
                <a:cs typeface="Calibri"/>
              </a:rPr>
              <a:t>Tolmutõrjet saab saavutada kahte tüüpi puhastusmeetodite abil: kuiv- ja märgpuhastus. </a:t>
            </a: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8965028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t" sz="1800" b="0" i="0" strike="noStrike" cap="none" spc="0" baseline="0">
                <a:solidFill>
                  <a:srgbClr val="000000"/>
                </a:solidFill>
                <a:effectLst/>
                <a:latin typeface="Calibri"/>
                <a:ea typeface="Calibri"/>
                <a:cs typeface="Calibri"/>
              </a:rPr>
              <a:t>Järgmine video tutvustab põrandate puhastamisega seotud häid tavasid. </a:t>
            </a:r>
            <a:r>
              <a:rPr lang="et" sz="1200" b="0" i="0" strike="noStrike" cap="none" spc="0" baseline="0">
                <a:solidFill>
                  <a:srgbClr val="000000"/>
                </a:solidFill>
                <a:effectLst/>
                <a:latin typeface="Calibri"/>
                <a:ea typeface="Calibri"/>
                <a:cs typeface="Calibri"/>
              </a:rPr>
              <a:t>Videopildi kõrval näete graafikut ja punast riba, mis illustreerib tolmu kontsentratsiooni mg/m3.</a:t>
            </a:r>
          </a:p>
          <a:p>
            <a:endParaRPr lang="en-GB" sz="1200" b="0" i="0" u="none" strike="noStrike" kern="1200">
              <a:solidFill>
                <a:schemeClr val="tx1"/>
              </a:solidFill>
              <a:effectLst/>
              <a:latin typeface="+mn-lt"/>
              <a:ea typeface="+mn-ea"/>
              <a:cs typeface="+mn-cs"/>
            </a:endParaRPr>
          </a:p>
          <a:p>
            <a:r>
              <a:rPr lang="et" sz="1200" b="0" i="0" strike="noStrike" cap="none" spc="0" baseline="0">
                <a:solidFill>
                  <a:srgbClr val="000000"/>
                </a:solidFill>
                <a:effectLst/>
                <a:latin typeface="Calibri"/>
                <a:ea typeface="Calibri"/>
                <a:cs typeface="Calibri"/>
              </a:rPr>
              <a:t>Tolmu kontsentratsiooni mõõtmine ei puuduta sissehingatavat kristalset ränidioksiidi, see põhineb poolkvantitatiivsel mõõtmisel. Oluline ei ole tolmu kontsentratsiooni väärtus, vaid suhteline erinevus kokkupuutetasemete vahel soovitatavate tegevuste ja muude tegevuste ajal.</a:t>
            </a:r>
          </a:p>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39285221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r>
              <a:rPr lang="et" sz="1200" b="0" i="0" strike="noStrike" cap="none" spc="0" baseline="0">
                <a:solidFill>
                  <a:srgbClr val="000000"/>
                </a:solidFill>
                <a:effectLst/>
                <a:latin typeface="Calibri"/>
                <a:ea typeface="Calibri"/>
                <a:cs typeface="Calibri"/>
              </a:rPr>
              <a:t>Enne puhastusseadmete kasutamist kontrollige seadet visuaalselt kahjustuste suhtes ja tehke seda vähemalt kord nädalas. Pidevalt kasutuses olevaid seadmeid tuleb kontrollida sagedamini. Nähtavate kahjustuste korral teavitage probleemist kohapealset haldajat.</a:t>
            </a:r>
          </a:p>
          <a:p>
            <a:endParaRPr lang="en-GB" sz="1200" b="0" i="0" u="none" strike="noStrike" kern="1200">
              <a:solidFill>
                <a:schemeClr val="tx1"/>
              </a:solidFill>
              <a:effectLst/>
              <a:latin typeface="+mn-lt"/>
              <a:ea typeface="+mn-ea"/>
              <a:cs typeface="+mn-cs"/>
            </a:endParaRPr>
          </a:p>
          <a:p>
            <a:r>
              <a:rPr lang="et" sz="1200" b="0" i="0" strike="noStrike" cap="none" spc="0" baseline="0">
                <a:solidFill>
                  <a:srgbClr val="000000"/>
                </a:solidFill>
                <a:effectLst/>
                <a:latin typeface="Calibri"/>
                <a:ea typeface="Calibri"/>
                <a:cs typeface="Calibri"/>
              </a:rPr>
              <a:t>Ärge kasutage kinnises ruumis tolmu pühkimiseks kuiva harja (vt pilti).</a:t>
            </a:r>
          </a:p>
          <a:p>
            <a:endParaRPr lang="en-GB" sz="1200" b="0" i="0" u="none" strike="noStrike" kern="1200">
              <a:solidFill>
                <a:schemeClr val="tx1"/>
              </a:solidFill>
              <a:effectLst/>
              <a:latin typeface="+mn-lt"/>
              <a:ea typeface="+mn-ea"/>
              <a:cs typeface="+mn-cs"/>
            </a:endParaRPr>
          </a:p>
          <a:p>
            <a:r>
              <a:rPr lang="et" sz="1200" b="0" i="0" strike="noStrike" cap="none" spc="0" baseline="0">
                <a:solidFill>
                  <a:srgbClr val="000000"/>
                </a:solidFill>
                <a:effectLst/>
                <a:latin typeface="Calibri"/>
                <a:ea typeface="Calibri"/>
                <a:cs typeface="Calibri"/>
              </a:rPr>
              <a:t>Ärge kasutage suruõhku, kuna see liigutab tolmu ja põhjustab selle uuesti õhku paiskumise. Tööriietelt tolmu eemaldamiseks suruõhu abil tohib kasutada ainult selleks ettenähtud spetsiaalsete seadmete (nt õhuduši ruumide) abi. </a:t>
            </a:r>
          </a:p>
          <a:p>
            <a:endParaRPr lang="en-GB" sz="1200" b="0" i="0" u="none" strike="noStrike" kern="1200">
              <a:solidFill>
                <a:schemeClr val="tx1"/>
              </a:solidFill>
              <a:effectLst/>
              <a:latin typeface="+mn-lt"/>
              <a:ea typeface="+mn-ea"/>
              <a:cs typeface="+mn-cs"/>
            </a:endParaRPr>
          </a:p>
          <a:p>
            <a:r>
              <a:rPr lang="et" sz="1200" b="0" i="0" strike="noStrike" cap="none" spc="0" baseline="0">
                <a:solidFill>
                  <a:srgbClr val="000000"/>
                </a:solidFill>
                <a:effectLst/>
                <a:latin typeface="Calibri"/>
                <a:ea typeface="Calibri"/>
                <a:cs typeface="Calibri"/>
              </a:rPr>
              <a:t>Pange tähele, et tolmuimejasüsteemid ei sobi üldiselt niiskete materjalide kokku kogumiseks. </a:t>
            </a: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2239811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r>
              <a:rPr lang="et" sz="1800" b="0" i="0" strike="noStrike" cap="none" spc="0" baseline="0">
                <a:solidFill>
                  <a:srgbClr val="000000"/>
                </a:solidFill>
                <a:effectLst/>
                <a:latin typeface="Calibri"/>
                <a:ea typeface="Calibri"/>
                <a:cs typeface="Calibri"/>
              </a:rPr>
              <a:t>Märgpuhastus on üldiselt tõhusam, kuna </a:t>
            </a:r>
            <a:r>
              <a:rPr lang="et" sz="1200" b="0" i="0" strike="noStrike" cap="none" spc="0" baseline="0">
                <a:solidFill>
                  <a:srgbClr val="000000"/>
                </a:solidFill>
                <a:effectLst/>
                <a:latin typeface="Calibri"/>
                <a:ea typeface="Calibri"/>
                <a:cs typeface="Calibri"/>
              </a:rPr>
              <a:t>märgpuhastusmeetodid takistavad peentolmu sattumist õhku, püüdes selle vee abil kinni.</a:t>
            </a:r>
          </a:p>
          <a:p>
            <a:endParaRPr lang="en-GB" sz="1200" b="0" i="0" u="none" strike="noStrike" kern="1200">
              <a:solidFill>
                <a:schemeClr val="tx1"/>
              </a:solidFill>
              <a:effectLst/>
              <a:latin typeface="+mn-lt"/>
              <a:ea typeface="+mn-ea"/>
              <a:cs typeface="+mn-cs"/>
            </a:endParaRPr>
          </a:p>
          <a:p>
            <a:r>
              <a:rPr lang="et" sz="1200" b="0" i="0" strike="noStrike" cap="none" spc="0" baseline="0">
                <a:solidFill>
                  <a:srgbClr val="000000"/>
                </a:solidFill>
                <a:effectLst/>
                <a:latin typeface="Calibri"/>
                <a:ea typeface="Calibri"/>
                <a:cs typeface="Calibri"/>
              </a:rPr>
              <a:t>Oluline on reguleerida veesurvet sõltuvalt konkreetsest puhastusülesandest. Suuremate peene ja kuiva tolmuse materjali lekete niisutamisel on kõige parem kasutada peent udu. Veejoa kasutamisel hakkab tolmu uuesti lendlema. </a:t>
            </a:r>
          </a:p>
          <a:p>
            <a:endParaRPr lang="en-GB" sz="1200" b="0" i="0" u="none" strike="noStrike" kern="1200">
              <a:solidFill>
                <a:schemeClr val="tx1"/>
              </a:solidFill>
              <a:effectLst/>
              <a:latin typeface="+mn-lt"/>
              <a:ea typeface="+mn-ea"/>
              <a:cs typeface="+mn-cs"/>
            </a:endParaRPr>
          </a:p>
          <a:p>
            <a:r>
              <a:rPr lang="et" sz="1200" b="0" i="0" strike="noStrike" cap="none" spc="0" baseline="0">
                <a:solidFill>
                  <a:srgbClr val="000000"/>
                </a:solidFill>
                <a:effectLst/>
                <a:latin typeface="Calibri"/>
                <a:ea typeface="Calibri"/>
                <a:cs typeface="Calibri"/>
              </a:rPr>
              <a:t>Mis peamine, märgprotsesside kasutamisel veenduge, et veepihustite ja voolikute kasutamisel oleksid läheduses olemas sobivad äravoolusüsteemid.</a:t>
            </a: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26286056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695539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17478750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730192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15</a:t>
            </a:fld>
            <a:endParaRPr lang="en-US"/>
          </a:p>
        </p:txBody>
      </p:sp>
    </p:spTree>
    <p:extLst>
      <p:ext uri="{BB962C8B-B14F-4D97-AF65-F5344CB8AC3E}">
        <p14:creationId xmlns:p14="http://schemas.microsoft.com/office/powerpoint/2010/main" val="4432379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et" sz="1000" b="0" i="0" strike="noStrike" cap="none" spc="0" baseline="0">
                <a:solidFill>
                  <a:srgbClr val="000000"/>
                </a:solidFill>
                <a:effectLst/>
                <a:latin typeface="Helvetica"/>
                <a:ea typeface="Helvetica"/>
                <a:cs typeface="Helvetica"/>
              </a:rPr>
              <a:t>See koolituspakett on välja töötatud osana NEPSI heade tavade juhendist – külastage veebisaiti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14CAEE0D-32B3-2D48-8333-B1030B4D5BB3}"/>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5A83FF5C-A01B-AF41-AC27-5BE83C80073B}"/>
              </a:ext>
            </a:extLst>
          </p:cNvPr>
          <p:cNvSpPr txBox="1"/>
          <p:nvPr userDrawn="1"/>
        </p:nvSpPr>
        <p:spPr>
          <a:xfrm>
            <a:off x="8112033" y="429114"/>
            <a:ext cx="3705317"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t" sz="1400" b="1" i="0" strike="noStrike" cap="none" spc="0" baseline="0">
                <a:solidFill>
                  <a:srgbClr val="F6A317"/>
                </a:solidFill>
                <a:effectLst/>
                <a:latin typeface="Helvetica"/>
                <a:ea typeface="Helvetica"/>
                <a:cs typeface="Helvetica"/>
              </a:rPr>
              <a:t>KOOLITUS: HEAD TAVAD PUHASTAMISE JA HÜGIEENI PUHUL</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8" Type="http://schemas.openxmlformats.org/officeDocument/2006/relationships/image" Target="../media/image7.png"/><Relationship Id="rId3" Type="http://schemas.microsoft.com/office/2007/relationships/media" Target="../media/media1.mp4"/><Relationship Id="rId7" Type="http://schemas.openxmlformats.org/officeDocument/2006/relationships/notesSlide" Target="../notesSlides/notesSlide8.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Layout" Target="../slideLayouts/slideLayout3.xml"/><Relationship Id="rId5" Type="http://schemas.openxmlformats.org/officeDocument/2006/relationships/tags" Target="../tags/tag4.xml"/><Relationship Id="rId4" Type="http://schemas.openxmlformats.org/officeDocument/2006/relationships/video" Target="../media/media1.mp4"/></Relationships>
</file>

<file path=ppt/slides/_rels/slide10.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image" Target="../media/image8.tiff"/><Relationship Id="rId5" Type="http://schemas.openxmlformats.org/officeDocument/2006/relationships/notesSlide" Target="../notesSlides/notesSlide9.xml"/><Relationship Id="rId4"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tags" Target="../tags/tag13.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image" Target="../media/image9.tiff"/><Relationship Id="rId5" Type="http://schemas.openxmlformats.org/officeDocument/2006/relationships/notesSlide" Target="../notesSlides/notesSlide10.xml"/><Relationship Id="rId4"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8" Type="http://schemas.openxmlformats.org/officeDocument/2006/relationships/image" Target="../media/image11.tiff"/><Relationship Id="rId3" Type="http://schemas.openxmlformats.org/officeDocument/2006/relationships/tags" Target="../tags/tag19.xml"/><Relationship Id="rId7" Type="http://schemas.openxmlformats.org/officeDocument/2006/relationships/image" Target="../media/image10.tiff"/><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notesSlide" Target="../notesSlides/notesSlide11.xml"/><Relationship Id="rId5" Type="http://schemas.openxmlformats.org/officeDocument/2006/relationships/slideLayout" Target="../slideLayouts/slideLayout3.xml"/><Relationship Id="rId4" Type="http://schemas.openxmlformats.org/officeDocument/2006/relationships/tags" Target="../tags/tag20.xml"/></Relationships>
</file>

<file path=ppt/slides/_rels/slide13.xml.rels><?xml version="1.0" encoding="UTF-8" standalone="yes"?>
<Relationships xmlns="http://schemas.openxmlformats.org/package/2006/relationships"><Relationship Id="rId3" Type="http://schemas.openxmlformats.org/officeDocument/2006/relationships/tags" Target="../tags/tag26.xml"/><Relationship Id="rId2" Type="http://schemas.openxmlformats.org/officeDocument/2006/relationships/tags" Target="../tags/tag25.xml"/><Relationship Id="rId1" Type="http://schemas.openxmlformats.org/officeDocument/2006/relationships/tags" Target="../tags/tag24.xml"/><Relationship Id="rId6" Type="http://schemas.openxmlformats.org/officeDocument/2006/relationships/image" Target="../media/image12.tiff"/><Relationship Id="rId5" Type="http://schemas.openxmlformats.org/officeDocument/2006/relationships/notesSlide" Target="../notesSlides/notesSlide12.xml"/><Relationship Id="rId4"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tags" Target="../tags/tag32.xml"/><Relationship Id="rId2" Type="http://schemas.openxmlformats.org/officeDocument/2006/relationships/tags" Target="../tags/tag31.xml"/><Relationship Id="rId1" Type="http://schemas.openxmlformats.org/officeDocument/2006/relationships/tags" Target="../tags/tag30.xml"/><Relationship Id="rId6" Type="http://schemas.openxmlformats.org/officeDocument/2006/relationships/image" Target="../media/image13.tiff"/><Relationship Id="rId5" Type="http://schemas.openxmlformats.org/officeDocument/2006/relationships/notesSlide" Target="../notesSlides/notesSlide13.xml"/><Relationship Id="rId4"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8" Type="http://schemas.openxmlformats.org/officeDocument/2006/relationships/hyperlink" Target="https://guide.nepsi.eu/" TargetMode="External"/><Relationship Id="rId3" Type="http://schemas.openxmlformats.org/officeDocument/2006/relationships/tags" Target="../tags/tag38.xml"/><Relationship Id="rId7" Type="http://schemas.openxmlformats.org/officeDocument/2006/relationships/hyperlink" Target="https://guide.nepsi.eu/sheets" TargetMode="External"/><Relationship Id="rId2" Type="http://schemas.openxmlformats.org/officeDocument/2006/relationships/tags" Target="../tags/tag37.xml"/><Relationship Id="rId1" Type="http://schemas.openxmlformats.org/officeDocument/2006/relationships/tags" Target="../tags/tag36.xml"/><Relationship Id="rId6" Type="http://schemas.openxmlformats.org/officeDocument/2006/relationships/notesSlide" Target="../notesSlides/notesSlide14.xml"/><Relationship Id="rId5" Type="http://schemas.openxmlformats.org/officeDocument/2006/relationships/slideLayout" Target="../slideLayouts/slideLayout3.xml"/><Relationship Id="rId10" Type="http://schemas.openxmlformats.org/officeDocument/2006/relationships/hyperlink" Target="https://training.nepsi.eu/" TargetMode="External"/><Relationship Id="rId4" Type="http://schemas.openxmlformats.org/officeDocument/2006/relationships/tags" Target="../tags/tag39.xml"/><Relationship Id="rId9" Type="http://schemas.openxmlformats.org/officeDocument/2006/relationships/hyperlink" Target="https://toolkit.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p:txBody>
          <a:bodyPr anchor="t"/>
          <a:lstStyle/>
          <a:p>
            <a:pPr>
              <a:lnSpc>
                <a:spcPct val="100000"/>
              </a:lnSpc>
            </a:pPr>
            <a:r>
              <a:rPr lang="et" sz="2800" b="1" i="0" strike="noStrike" cap="none" spc="0" baseline="0">
                <a:solidFill>
                  <a:srgbClr val="FFFFFF"/>
                </a:solidFill>
                <a:effectLst/>
                <a:latin typeface="Helvetica"/>
                <a:ea typeface="Helvetica"/>
                <a:cs typeface="Helvetica"/>
              </a:rPr>
              <a:t>KOOLITUS: HEAD TAVAD PUHASTAMISE JA HÜGIEENI PUHUL</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82E77DF7-2132-2B44-BBCB-E6F7D8F70F9C}"/>
              </a:ext>
            </a:extLst>
          </p:cNvPr>
          <p:cNvSpPr/>
          <p:nvPr/>
        </p:nvSpPr>
        <p:spPr>
          <a:xfrm>
            <a:off x="8155858" y="351692"/>
            <a:ext cx="3684451" cy="6213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et-EE" sz="2800" dirty="0"/>
              <a:t>SISSEJUHATUS (KOOLITAJALE)</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et-EE" sz="1800" dirty="0">
                <a:latin typeface="Helvetica"/>
                <a:cs typeface="Helvetica"/>
              </a:rPr>
              <a:t>Osana NEPSI heade tavade koolitusprogrammist ja selle läbiviimisest on NEPSI välja töötanud õppematerjalide komplekti.</a:t>
            </a:r>
          </a:p>
          <a:p>
            <a:pPr>
              <a:lnSpc>
                <a:spcPts val="2400"/>
              </a:lnSpc>
            </a:pPr>
            <a:r>
              <a:rPr lang="et-EE" sz="1800" dirty="0">
                <a:latin typeface="Helvetica"/>
                <a:cs typeface="Helvetica"/>
              </a:rPr>
              <a:t>Iga PowerPointi koolituspakett hõlmab konkreetset teemat, mis on oluline kõigi kristallilist ränidioksiidi sisaldavaid materjale kasutavate tööstusharude töötajate jaoks. Pakendid annavad vajalikku teavet teemaga seotud tolmuga kokkupuuteriskide ning nende vähendamise tavade ja meetmete kohta. Koolituse eesmärk on aga teavitada ja koolitada töötajaid, et aidata neil tõrjemeetmeid tõhusalt kasutada ja vähendada kokkupuudet sisse hingatava kristallilise ränidioksiidiga (RCS) oma töökohal.</a:t>
            </a:r>
          </a:p>
          <a:p>
            <a:pPr>
              <a:lnSpc>
                <a:spcPts val="2400"/>
              </a:lnSpc>
            </a:pPr>
            <a:r>
              <a:rPr lang="et-EE" sz="1800" dirty="0">
                <a:latin typeface="Helvetica"/>
                <a:cs typeface="Helvetica"/>
              </a:rPr>
              <a:t>Kasutage tühje malle ja kohahoidjaid, et lisada seeläbi koolituspaketile lisateavet.</a:t>
            </a:r>
          </a:p>
        </p:txBody>
      </p:sp>
    </p:spTree>
    <p:extLst>
      <p:ext uri="{BB962C8B-B14F-4D97-AF65-F5344CB8AC3E}">
        <p14:creationId xmlns:p14="http://schemas.microsoft.com/office/powerpoint/2010/main" val="39709548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et" sz="2800" b="1" i="0" strike="noStrike" cap="none" spc="0" baseline="0">
                <a:solidFill>
                  <a:srgbClr val="F6A317"/>
                </a:solidFill>
                <a:effectLst/>
                <a:latin typeface="Helvetica"/>
                <a:ea typeface="Helvetica"/>
                <a:cs typeface="Helvetica"/>
              </a:rPr>
              <a:t>PANE TÄHELE</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et" sz="1800" b="0" i="0" strike="noStrike" cap="none" spc="0" baseline="0">
                <a:solidFill>
                  <a:srgbClr val="000000"/>
                </a:solidFill>
                <a:effectLst/>
                <a:latin typeface="Helvetica"/>
                <a:ea typeface="Helvetica"/>
                <a:cs typeface="Helvetica"/>
              </a:rPr>
              <a:t>Sellel PowerPointi koolitusel olev teave on oma olemuselt suunav ja informatiivne. See ei ole standard ega määrus ning see ei loo uusi juriidilisi kohustusi ega muuda tervishoiualaste õigusaktide ja regulatsioonidega loodud reegleid.</a:t>
            </a:r>
          </a:p>
        </p:txBody>
      </p:sp>
    </p:spTree>
    <p:extLst>
      <p:ext uri="{BB962C8B-B14F-4D97-AF65-F5344CB8AC3E}">
        <p14:creationId xmlns:p14="http://schemas.microsoft.com/office/powerpoint/2010/main" val="132701248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et" sz="2800" b="1" i="0" strike="noStrike" cap="none" spc="0" baseline="0">
                <a:solidFill>
                  <a:srgbClr val="F6A317"/>
                </a:solidFill>
                <a:effectLst/>
                <a:latin typeface="Helvetica"/>
                <a:ea typeface="Helvetica"/>
                <a:cs typeface="Helvetica"/>
              </a:rPr>
              <a:t>SISSEJUHATUS</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362676"/>
            <a:ext cx="5815645" cy="3682369"/>
          </a:xfrm>
        </p:spPr>
        <p:txBody>
          <a:bodyPr/>
          <a:lstStyle/>
          <a:p>
            <a:pPr>
              <a:lnSpc>
                <a:spcPts val="2400"/>
              </a:lnSpc>
            </a:pPr>
            <a:r>
              <a:rPr lang="et" sz="1800" b="1" i="0" strike="noStrike" cap="none" spc="0" baseline="0" dirty="0">
                <a:solidFill>
                  <a:srgbClr val="000000"/>
                </a:solidFill>
                <a:effectLst/>
                <a:latin typeface="Helvetica"/>
                <a:ea typeface="Helvetica"/>
                <a:cs typeface="Helvetica"/>
              </a:rPr>
              <a:t>Esmatähtis on õppida end kaitsma tööga seotud terviseriskide eest.</a:t>
            </a:r>
          </a:p>
          <a:p>
            <a:pPr>
              <a:lnSpc>
                <a:spcPts val="2400"/>
              </a:lnSpc>
            </a:pPr>
            <a:r>
              <a:rPr lang="et" sz="1800" b="0" i="0" strike="noStrike" cap="none" spc="0" baseline="0" dirty="0">
                <a:solidFill>
                  <a:srgbClr val="000000"/>
                </a:solidFill>
                <a:effectLst/>
                <a:latin typeface="Helvetica"/>
                <a:ea typeface="Helvetica"/>
                <a:cs typeface="Helvetica"/>
              </a:rPr>
              <a:t>Sellel PowerPointi koolitusel saate teada:</a:t>
            </a:r>
          </a:p>
          <a:p>
            <a:pPr marL="285750" indent="-285750">
              <a:lnSpc>
                <a:spcPts val="2400"/>
              </a:lnSpc>
              <a:buFont typeface="Arial" panose="020B0604020202020204" pitchFamily="34" charset="0"/>
              <a:buChar char="•"/>
            </a:pPr>
            <a:r>
              <a:rPr lang="et" sz="1800" b="0" i="0" strike="noStrike" cap="none" spc="0" baseline="0" dirty="0">
                <a:solidFill>
                  <a:srgbClr val="000000"/>
                </a:solidFill>
                <a:effectLst/>
                <a:latin typeface="Helvetica"/>
                <a:ea typeface="Helvetica"/>
                <a:cs typeface="Helvetica"/>
              </a:rPr>
              <a:t>Puhastusmeetodite liigid, mida kasutatakse protsessides, kus võib tekkida sissehingatav kristalliline ränidioksiidi tolm (RCS).</a:t>
            </a:r>
          </a:p>
          <a:p>
            <a:pPr marL="285750" indent="-285750">
              <a:lnSpc>
                <a:spcPts val="2400"/>
              </a:lnSpc>
              <a:buFont typeface="Arial" panose="020B0604020202020204" pitchFamily="34" charset="0"/>
              <a:buChar char="•"/>
            </a:pPr>
            <a:r>
              <a:rPr lang="et" sz="1800" b="0" i="0" strike="noStrike" cap="none" spc="0" baseline="0" dirty="0">
                <a:solidFill>
                  <a:srgbClr val="000000"/>
                </a:solidFill>
                <a:effectLst/>
                <a:latin typeface="Helvetica"/>
                <a:ea typeface="Helvetica"/>
                <a:cs typeface="Helvetica"/>
              </a:rPr>
              <a:t>Head tavad puhastamise ja hügieeni puhul </a:t>
            </a:r>
          </a:p>
          <a:p>
            <a:pPr marL="285750" indent="-285750">
              <a:lnSpc>
                <a:spcPts val="2400"/>
              </a:lnSpc>
              <a:buFont typeface="Arial" panose="020B0604020202020204" pitchFamily="34" charset="0"/>
              <a:buChar char="•"/>
            </a:pPr>
            <a:r>
              <a:rPr lang="et" sz="1800" b="0" i="0" strike="noStrike" cap="none" spc="0" baseline="0" dirty="0">
                <a:solidFill>
                  <a:srgbClr val="FF0000"/>
                </a:solidFill>
                <a:effectLst/>
                <a:latin typeface="Helvetica"/>
                <a:ea typeface="Helvetica"/>
                <a:cs typeface="Helvetica"/>
              </a:rPr>
              <a:t>Tekst, mida juhendaja täidab – kui olete lisanud kohandatud slaidi, sisestage materjalist lühike ülevaade vastavalt kontekstile</a:t>
            </a:r>
          </a:p>
          <a:p>
            <a:pPr marL="285750" indent="-285750">
              <a:lnSpc>
                <a:spcPts val="2400"/>
              </a:lnSpc>
              <a:buFont typeface="Arial" panose="020B0604020202020204" pitchFamily="34" charset="0"/>
              <a:buChar char="•"/>
            </a:pPr>
            <a:endParaRPr lang="en-US" sz="1800" dirty="0"/>
          </a:p>
        </p:txBody>
      </p:sp>
      <p:pic>
        <p:nvPicPr>
          <p:cNvPr id="5" name="Picture Placeholder 8" descr="Mop and bucket">
            <a:extLst>
              <a:ext uri="{FF2B5EF4-FFF2-40B4-BE49-F238E27FC236}">
                <a16:creationId xmlns:a16="http://schemas.microsoft.com/office/drawing/2014/main" id="{722E9D79-B5C0-8B43-9EE5-A3BB4C04C93F}"/>
              </a:ext>
            </a:extLst>
          </p:cNvPr>
          <p:cNvPicPr>
            <a:picLocks noGrp="1" noChangeAspect="1"/>
          </p:cNvPicPr>
          <p:nvPr>
            <p:ph type="pic" sz="quarter" idx="12"/>
          </p:nvPr>
        </p:nvPicPr>
        <p:blipFill rotWithShape="1">
          <a:blip/>
          <a:srcRect l="-27373" t="-13274" r="-23980" b="-15267"/>
          <a:stretch/>
        </p:blipFill>
        <p:spPr>
          <a:xfrm>
            <a:off x="6592888" y="1608138"/>
            <a:ext cx="5224462" cy="4437062"/>
          </a:xfrm>
        </p:spPr>
      </p:pic>
    </p:spTree>
    <p:extLst>
      <p:ext uri="{BB962C8B-B14F-4D97-AF65-F5344CB8AC3E}">
        <p14:creationId xmlns:p14="http://schemas.microsoft.com/office/powerpoint/2010/main" val="178900945"/>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4793029" cy="850900"/>
          </a:xfrm>
        </p:spPr>
        <p:txBody>
          <a:bodyPr/>
          <a:lstStyle/>
          <a:p>
            <a:pPr>
              <a:lnSpc>
                <a:spcPct val="100000"/>
              </a:lnSpc>
            </a:pPr>
            <a:r>
              <a:rPr lang="et" sz="2800" b="1" i="0" strike="noStrike" cap="none" spc="0" baseline="0">
                <a:solidFill>
                  <a:srgbClr val="F6A317"/>
                </a:solidFill>
                <a:effectLst/>
                <a:latin typeface="Helvetica"/>
                <a:ea typeface="Helvetica"/>
                <a:cs typeface="Helvetica"/>
              </a:rPr>
              <a:t>TOLMUKONTROLLIMISE TEHNIKAD</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5"/>
            <a:ext cx="4387796" cy="2590690"/>
          </a:xfrm>
        </p:spPr>
        <p:txBody>
          <a:bodyPr/>
          <a:lstStyle/>
          <a:p>
            <a:pPr>
              <a:lnSpc>
                <a:spcPts val="2400"/>
              </a:lnSpc>
            </a:pPr>
            <a:r>
              <a:rPr lang="et" sz="1800" b="0" i="0" strike="noStrike" cap="none" spc="0" baseline="0">
                <a:solidFill>
                  <a:srgbClr val="000000"/>
                </a:solidFill>
                <a:effectLst/>
                <a:latin typeface="Helvetica"/>
                <a:ea typeface="Helvetica"/>
                <a:cs typeface="Helvetica"/>
              </a:rPr>
              <a:t>Puhastamine ja hea hügieen on üks viiest peamisest tolmutõrjetehnikast. </a:t>
            </a:r>
          </a:p>
        </p:txBody>
      </p:sp>
      <p:pic>
        <p:nvPicPr>
          <p:cNvPr id="16" name="Picture 15" descr="A screenshot of a cell phone&#10;&#10;Description automatically generated">
            <a:extLst>
              <a:ext uri="{FF2B5EF4-FFF2-40B4-BE49-F238E27FC236}">
                <a16:creationId xmlns:a16="http://schemas.microsoft.com/office/drawing/2014/main" id="{DD8A9BC4-A882-2B4E-A62B-CAF6B2DE7D3A}"/>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17" name="Picture 16" descr="A screenshot of a cell phone&#10;&#10;Description automatically generated">
            <a:extLst>
              <a:ext uri="{FF2B5EF4-FFF2-40B4-BE49-F238E27FC236}">
                <a16:creationId xmlns:a16="http://schemas.microsoft.com/office/drawing/2014/main" id="{20E5ECC8-2DB1-BE46-AD3A-135975C7D643}"/>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18" name="Picture 17" descr="A screenshot of a cell phone&#10;&#10;Description automatically generated">
            <a:extLst>
              <a:ext uri="{FF2B5EF4-FFF2-40B4-BE49-F238E27FC236}">
                <a16:creationId xmlns:a16="http://schemas.microsoft.com/office/drawing/2014/main" id="{AC0324E3-BF2C-4244-9695-5262B5C0BC1B}"/>
              </a:ext>
            </a:extLst>
          </p:cNvPr>
          <p:cNvPicPr>
            <a:picLocks noChangeAspect="1"/>
          </p:cNvPicPr>
          <p:nvPr/>
        </p:nvPicPr>
        <p:blipFill>
          <a:blip r:embed="rId3"/>
          <a:srcRect l="7057" t="9146" r="76967" b="66230"/>
          <a:stretch>
            <a:fillRect/>
          </a:stretch>
        </p:blipFill>
        <p:spPr>
          <a:xfrm>
            <a:off x="5365058" y="3394767"/>
            <a:ext cx="1073250" cy="1064204"/>
          </a:xfrm>
          <a:prstGeom prst="rect">
            <a:avLst/>
          </a:prstGeom>
        </p:spPr>
      </p:pic>
      <p:pic>
        <p:nvPicPr>
          <p:cNvPr id="19" name="Picture 18" descr="A screenshot of a cell phone&#10;&#10;Description automatically generated">
            <a:extLst>
              <a:ext uri="{FF2B5EF4-FFF2-40B4-BE49-F238E27FC236}">
                <a16:creationId xmlns:a16="http://schemas.microsoft.com/office/drawing/2014/main" id="{87A7101C-4E9B-644B-95A1-3AB46D54E46A}"/>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0" name="Picture 19" descr="A screenshot of a cell phone&#10;&#10;Description automatically generated">
            <a:extLst>
              <a:ext uri="{FF2B5EF4-FFF2-40B4-BE49-F238E27FC236}">
                <a16:creationId xmlns:a16="http://schemas.microsoft.com/office/drawing/2014/main" id="{143AB1C8-A966-AD40-8917-1925B0B39260}"/>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1" name="TextBox 20">
            <a:extLst>
              <a:ext uri="{FF2B5EF4-FFF2-40B4-BE49-F238E27FC236}">
                <a16:creationId xmlns:a16="http://schemas.microsoft.com/office/drawing/2014/main" id="{0C14391F-7115-EC44-88A3-92EF5145EB2E}"/>
              </a:ext>
            </a:extLst>
          </p:cNvPr>
          <p:cNvSpPr txBox="1"/>
          <p:nvPr/>
        </p:nvSpPr>
        <p:spPr>
          <a:xfrm>
            <a:off x="6579515" y="1702138"/>
            <a:ext cx="2022782" cy="1823002"/>
          </a:xfrm>
          <a:prstGeom prst="rect">
            <a:avLst/>
          </a:prstGeom>
          <a:noFill/>
        </p:spPr>
        <p:txBody>
          <a:bodyPr wrap="square" rtlCol="0">
            <a:spAutoFit/>
          </a:bodyPr>
          <a:lstStyle/>
          <a:p>
            <a:pPr>
              <a:spcAft>
                <a:spcPts val="300"/>
              </a:spcAft>
            </a:pPr>
            <a:r>
              <a:rPr lang="et" sz="1050" b="1" i="0" strike="noStrike" cap="none" spc="50" baseline="0" dirty="0">
                <a:solidFill>
                  <a:srgbClr val="EF9A2E"/>
                </a:solidFill>
                <a:effectLst/>
                <a:latin typeface="Futura Medium"/>
                <a:ea typeface="Futura Medium"/>
                <a:cs typeface="Futura Medium"/>
              </a:rPr>
              <a:t>HEA HÜGIEEN / PUHTUS JA KORD</a:t>
            </a:r>
          </a:p>
          <a:p>
            <a:r>
              <a:rPr lang="et" sz="1200" b="0" i="0" strike="noStrike" cap="none" spc="0" baseline="0" dirty="0">
                <a:solidFill>
                  <a:srgbClr val="000000"/>
                </a:solidFill>
                <a:effectLst/>
                <a:latin typeface="Calibri"/>
                <a:ea typeface="Calibri"/>
                <a:cs typeface="Calibri"/>
              </a:rPr>
              <a:t>Tööriiete pesemine ja protsesside käigus tekkiva tolmu imemine peatab tolmu kogunemise aja jooksul – puhas tööruum on ohutu tööruum</a:t>
            </a:r>
          </a:p>
          <a:p>
            <a:endParaRPr lang="en-US" dirty="0"/>
          </a:p>
        </p:txBody>
      </p:sp>
      <p:sp>
        <p:nvSpPr>
          <p:cNvPr id="22" name="TextBox 21">
            <a:extLst>
              <a:ext uri="{FF2B5EF4-FFF2-40B4-BE49-F238E27FC236}">
                <a16:creationId xmlns:a16="http://schemas.microsoft.com/office/drawing/2014/main" id="{49464099-0228-AD47-93A0-218E8E88E749}"/>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et" sz="1050" b="1" i="0" strike="noStrike" cap="none" spc="50" baseline="0">
                <a:solidFill>
                  <a:srgbClr val="EF9A2E"/>
                </a:solidFill>
                <a:effectLst/>
                <a:latin typeface="Futura Medium"/>
                <a:ea typeface="Futura Medium"/>
                <a:cs typeface="Futura Medium"/>
              </a:rPr>
              <a:t>SULETUD KESKKOND</a:t>
            </a:r>
          </a:p>
          <a:p>
            <a:pPr>
              <a:spcAft>
                <a:spcPts val="300"/>
              </a:spcAft>
            </a:pPr>
            <a:r>
              <a:rPr lang="et" sz="1200" b="0" i="0" strike="noStrike" cap="none" spc="0" baseline="0">
                <a:solidFill>
                  <a:srgbClr val="000000"/>
                </a:solidFill>
                <a:effectLst/>
                <a:latin typeface="Calibri"/>
                <a:ea typeface="Calibri"/>
                <a:cs typeface="Calibri"/>
              </a:rPr>
              <a:t>RCS-i tootmisprotsesside läbiviimine suletud keskkonnas hoiab ära tolmu sellega kokkupuute allikas</a:t>
            </a:r>
          </a:p>
          <a:p>
            <a:pPr>
              <a:spcAft>
                <a:spcPts val="300"/>
              </a:spcAft>
            </a:pPr>
            <a:endParaRPr lang="en-US"/>
          </a:p>
        </p:txBody>
      </p:sp>
      <p:sp>
        <p:nvSpPr>
          <p:cNvPr id="23" name="TextBox 22">
            <a:extLst>
              <a:ext uri="{FF2B5EF4-FFF2-40B4-BE49-F238E27FC236}">
                <a16:creationId xmlns:a16="http://schemas.microsoft.com/office/drawing/2014/main" id="{3F697CFB-F30D-B247-AFBF-EBA1F65AC4D0}"/>
              </a:ext>
            </a:extLst>
          </p:cNvPr>
          <p:cNvSpPr txBox="1"/>
          <p:nvPr/>
        </p:nvSpPr>
        <p:spPr>
          <a:xfrm>
            <a:off x="6579515" y="4852473"/>
            <a:ext cx="2134063" cy="1495014"/>
          </a:xfrm>
          <a:prstGeom prst="rect">
            <a:avLst/>
          </a:prstGeom>
          <a:noFill/>
        </p:spPr>
        <p:txBody>
          <a:bodyPr wrap="square" lIns="91440" tIns="45720" rIns="91440" bIns="45720" rtlCol="0" anchor="t">
            <a:spAutoFit/>
          </a:bodyPr>
          <a:lstStyle/>
          <a:p>
            <a:pPr>
              <a:spcAft>
                <a:spcPts val="300"/>
              </a:spcAft>
            </a:pPr>
            <a:r>
              <a:rPr lang="et" sz="1050" b="1" i="0" strike="noStrike" cap="none" spc="50" baseline="0" dirty="0">
                <a:solidFill>
                  <a:srgbClr val="EF9A2E"/>
                </a:solidFill>
                <a:effectLst/>
                <a:latin typeface="Futura Medium"/>
                <a:ea typeface="Futura Medium"/>
                <a:cs typeface="Futura Medium"/>
              </a:rPr>
              <a:t>VÄLJATÕMME / VENTILATSIOON</a:t>
            </a:r>
          </a:p>
          <a:p>
            <a:pPr>
              <a:spcAft>
                <a:spcPts val="300"/>
              </a:spcAft>
            </a:pPr>
            <a:r>
              <a:rPr lang="et" sz="1200" b="0" i="0" strike="noStrike" cap="none" spc="0" baseline="0" dirty="0">
                <a:solidFill>
                  <a:srgbClr val="000000"/>
                </a:solidFill>
                <a:effectLst/>
                <a:latin typeface="Calibri"/>
                <a:ea typeface="Calibri"/>
                <a:cs typeface="Calibri"/>
              </a:rPr>
              <a:t>RCS-i kogumine selle allikas, enne kui sellega kokku puutume, ja saastunud õhu asendamine puhta õhuga</a:t>
            </a:r>
          </a:p>
          <a:p>
            <a:endParaRPr lang="en-US"/>
          </a:p>
        </p:txBody>
      </p:sp>
      <p:sp>
        <p:nvSpPr>
          <p:cNvPr id="24" name="TextBox 23">
            <a:extLst>
              <a:ext uri="{FF2B5EF4-FFF2-40B4-BE49-F238E27FC236}">
                <a16:creationId xmlns:a16="http://schemas.microsoft.com/office/drawing/2014/main" id="{2A738CE3-9A78-BF48-8520-DFCA4F97D8D9}"/>
              </a:ext>
            </a:extLst>
          </p:cNvPr>
          <p:cNvSpPr txBox="1"/>
          <p:nvPr/>
        </p:nvSpPr>
        <p:spPr>
          <a:xfrm>
            <a:off x="9787266" y="3131928"/>
            <a:ext cx="2134062" cy="1662821"/>
          </a:xfrm>
          <a:prstGeom prst="rect">
            <a:avLst/>
          </a:prstGeom>
          <a:noFill/>
        </p:spPr>
        <p:txBody>
          <a:bodyPr wrap="square" rtlCol="0">
            <a:spAutoFit/>
          </a:bodyPr>
          <a:lstStyle/>
          <a:p>
            <a:pPr>
              <a:spcAft>
                <a:spcPts val="300"/>
              </a:spcAft>
            </a:pPr>
            <a:r>
              <a:rPr lang="et" sz="1050" b="1" i="0" strike="noStrike" cap="none" spc="50" baseline="0">
                <a:solidFill>
                  <a:srgbClr val="EF9A2E"/>
                </a:solidFill>
                <a:effectLst/>
                <a:latin typeface="Futura Medium"/>
                <a:ea typeface="Futura Medium"/>
                <a:cs typeface="Futura Medium"/>
              </a:rPr>
              <a:t>KAITSEVARUSTUS</a:t>
            </a:r>
          </a:p>
          <a:p>
            <a:r>
              <a:rPr lang="et" sz="1200" b="0" i="0" strike="noStrike" cap="none" spc="0" baseline="0">
                <a:solidFill>
                  <a:srgbClr val="000000"/>
                </a:solidFill>
                <a:effectLst/>
                <a:latin typeface="Calibri"/>
                <a:ea typeface="Calibri"/>
                <a:cs typeface="Calibri"/>
              </a:rPr>
              <a:t>Isikukaitsevahendid (nt näomaskid) kaitsevad töötajaid tolmu eest, kui kõik muud kontrollimeetmed ei ole kokkupuuteriskide ohjamiseks piisavad</a:t>
            </a:r>
          </a:p>
          <a:p>
            <a:endParaRPr lang="en-US"/>
          </a:p>
        </p:txBody>
      </p:sp>
      <p:sp>
        <p:nvSpPr>
          <p:cNvPr id="25" name="TextBox 24">
            <a:extLst>
              <a:ext uri="{FF2B5EF4-FFF2-40B4-BE49-F238E27FC236}">
                <a16:creationId xmlns:a16="http://schemas.microsoft.com/office/drawing/2014/main" id="{E1E7F653-A531-5943-B115-4ED53A0989BD}"/>
              </a:ext>
            </a:extLst>
          </p:cNvPr>
          <p:cNvSpPr txBox="1"/>
          <p:nvPr/>
        </p:nvSpPr>
        <p:spPr>
          <a:xfrm>
            <a:off x="9787266" y="1679231"/>
            <a:ext cx="2134062" cy="1151771"/>
          </a:xfrm>
          <a:prstGeom prst="rect">
            <a:avLst/>
          </a:prstGeom>
          <a:noFill/>
        </p:spPr>
        <p:txBody>
          <a:bodyPr wrap="square" rtlCol="0">
            <a:spAutoFit/>
          </a:bodyPr>
          <a:lstStyle/>
          <a:p>
            <a:pPr>
              <a:spcAft>
                <a:spcPts val="300"/>
              </a:spcAft>
            </a:pPr>
            <a:r>
              <a:rPr lang="et" sz="1050" b="1" i="0" strike="noStrike" cap="none" spc="50" baseline="0">
                <a:solidFill>
                  <a:srgbClr val="EF9A2E"/>
                </a:solidFill>
                <a:effectLst/>
                <a:latin typeface="Futura Medium"/>
                <a:ea typeface="Futura Medium"/>
                <a:cs typeface="Futura Medium"/>
              </a:rPr>
              <a:t>VESI</a:t>
            </a:r>
          </a:p>
          <a:p>
            <a:pPr>
              <a:spcAft>
                <a:spcPts val="300"/>
              </a:spcAft>
            </a:pPr>
            <a:r>
              <a:rPr lang="et" sz="1200" b="0" i="0" strike="noStrike" cap="none" spc="0" baseline="0">
                <a:solidFill>
                  <a:srgbClr val="000000"/>
                </a:solidFill>
                <a:effectLst/>
                <a:latin typeface="Calibri"/>
                <a:ea typeface="Calibri"/>
                <a:cs typeface="Calibri"/>
              </a:rPr>
              <a:t>Märgprotsessid hoiavad ära tolmu õhku paiskumise, püüdes osakesed vee abil kinni</a:t>
            </a:r>
          </a:p>
          <a:p>
            <a:pPr>
              <a:spcAft>
                <a:spcPts val="300"/>
              </a:spcAft>
            </a:pPr>
            <a:endParaRPr lang="en-US"/>
          </a:p>
        </p:txBody>
      </p:sp>
    </p:spTree>
    <p:extLst>
      <p:ext uri="{BB962C8B-B14F-4D97-AF65-F5344CB8AC3E}">
        <p14:creationId xmlns:p14="http://schemas.microsoft.com/office/powerpoint/2010/main" val="900493844"/>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et" sz="2800" b="1" i="0" strike="noStrike" cap="none" spc="0" baseline="0">
                <a:solidFill>
                  <a:srgbClr val="F6A317"/>
                </a:solidFill>
                <a:effectLst/>
                <a:latin typeface="Helvetica"/>
                <a:ea typeface="Helvetica"/>
                <a:cs typeface="Helvetica"/>
              </a:rPr>
              <a:t>ANTUD TEGEVUSEST TEKKIVAD RISKID</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anchor="t"/>
          <a:lstStyle/>
          <a:p>
            <a:pPr marL="342900" indent="-342900">
              <a:lnSpc>
                <a:spcPts val="2400"/>
              </a:lnSpc>
              <a:buFont typeface="Arial" panose="020B0604020202020204" pitchFamily="34" charset="0"/>
              <a:buChar char="•"/>
            </a:pPr>
            <a:r>
              <a:rPr lang="et" sz="1800" b="0" i="0" strike="noStrike" cap="none" spc="0" baseline="0">
                <a:solidFill>
                  <a:srgbClr val="000000"/>
                </a:solidFill>
                <a:effectLst/>
                <a:latin typeface="Helvetica"/>
                <a:ea typeface="Helvetica"/>
                <a:cs typeface="Helvetica"/>
              </a:rPr>
              <a:t>See tegevus võib olla väga tolmune</a:t>
            </a:r>
          </a:p>
          <a:p>
            <a:pPr marL="342900" indent="-342900">
              <a:lnSpc>
                <a:spcPts val="2400"/>
              </a:lnSpc>
              <a:buFont typeface="Arial" panose="020B0604020202020204" pitchFamily="34" charset="0"/>
              <a:buChar char="•"/>
            </a:pPr>
            <a:r>
              <a:rPr lang="et" sz="1800" b="0" i="0" strike="noStrike" cap="none" spc="0" baseline="0">
                <a:solidFill>
                  <a:srgbClr val="000000"/>
                </a:solidFill>
                <a:effectLst/>
                <a:latin typeface="Helvetica"/>
                <a:ea typeface="Helvetica"/>
                <a:cs typeface="Helvetica"/>
              </a:rPr>
              <a:t>Pikaajaline kokkupuude kõrge RCS-i tasemega võib põhjustada invaliidistavat kopsuhaigust</a:t>
            </a:r>
          </a:p>
          <a:p>
            <a:pPr>
              <a:lnSpc>
                <a:spcPts val="2400"/>
              </a:lnSpc>
            </a:pPr>
            <a:r>
              <a:rPr lang="et" sz="1800" b="0" i="0" strike="noStrike" cap="none" spc="0" baseline="0">
                <a:solidFill>
                  <a:srgbClr val="000000"/>
                </a:solidFill>
                <a:effectLst/>
                <a:latin typeface="Helvetica"/>
                <a:ea typeface="Helvetica"/>
                <a:cs typeface="Helvetica"/>
              </a:rPr>
              <a:t>On oluline, et me kaitseksime end iga päev selle õhutolmuga kokkupuute eest. </a:t>
            </a:r>
          </a:p>
          <a:p>
            <a:pPr>
              <a:lnSpc>
                <a:spcPts val="2400"/>
              </a:lnSpc>
            </a:pPr>
            <a:r>
              <a:rPr lang="et" sz="1800" b="0" i="0" strike="noStrike" cap="none" spc="0" baseline="0">
                <a:solidFill>
                  <a:srgbClr val="000000"/>
                </a:solidFill>
                <a:effectLst/>
                <a:latin typeface="Helvetica"/>
                <a:ea typeface="Helvetica"/>
                <a:cs typeface="Helvetica"/>
              </a:rPr>
              <a:t>Järgides häid tavasid juba täna, hoiame oma tervist homseks ja tulevikuks.</a:t>
            </a:r>
          </a:p>
          <a:p>
            <a:pPr>
              <a:lnSpc>
                <a:spcPts val="2400"/>
              </a:lnSpc>
            </a:pPr>
            <a:r>
              <a:rPr lang="et" sz="1800" b="0" i="0" strike="noStrike" cap="none" spc="0" baseline="0">
                <a:solidFill>
                  <a:srgbClr val="000000"/>
                </a:solidFill>
                <a:effectLst/>
                <a:latin typeface="Helvetica"/>
                <a:ea typeface="Helvetica"/>
                <a:cs typeface="Helvetica"/>
              </a:rPr>
              <a:t>Kuidas veedate oma pensionipõlve?</a:t>
            </a:r>
          </a:p>
        </p:txBody>
      </p:sp>
      <p:pic>
        <p:nvPicPr>
          <p:cNvPr id="7" name="Picture Placeholder 6" descr="A picture containing a sick person in bed.">
            <a:extLst>
              <a:ext uri="{FF2B5EF4-FFF2-40B4-BE49-F238E27FC236}">
                <a16:creationId xmlns:a16="http://schemas.microsoft.com/office/drawing/2014/main" id="{8EE60C8E-C34D-0141-9CAF-B1E208D58E6B}"/>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old man riding a wave on a surfboard in the ocean.">
            <a:extLst>
              <a:ext uri="{FF2B5EF4-FFF2-40B4-BE49-F238E27FC236}">
                <a16:creationId xmlns:a16="http://schemas.microsoft.com/office/drawing/2014/main" id="{9BEE14C4-C765-3B4A-B7DA-BA7F1AA5C8F9}"/>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4D35895-4567-0C4E-826D-3CDE9A1AE9DC}"/>
              </a:ext>
            </a:extLst>
          </p:cNvPr>
          <p:cNvSpPr>
            <a:spLocks noGrp="1"/>
          </p:cNvSpPr>
          <p:nvPr>
            <p:ph type="body" sz="quarter" idx="10"/>
          </p:nvPr>
        </p:nvSpPr>
        <p:spPr>
          <a:xfrm>
            <a:off x="777244" y="1640901"/>
            <a:ext cx="5815644" cy="850900"/>
          </a:xfrm>
        </p:spPr>
        <p:txBody>
          <a:bodyPr/>
          <a:lstStyle/>
          <a:p>
            <a:pPr>
              <a:lnSpc>
                <a:spcPct val="100000"/>
              </a:lnSpc>
            </a:pPr>
            <a:r>
              <a:rPr lang="et" sz="2800" b="1" i="0" strike="noStrike" cap="none" spc="0" baseline="0">
                <a:solidFill>
                  <a:srgbClr val="F6A317"/>
                </a:solidFill>
                <a:effectLst/>
                <a:latin typeface="Helvetica"/>
                <a:ea typeface="Helvetica"/>
                <a:cs typeface="Helvetica"/>
              </a:rPr>
              <a:t>MIKS ON PUHASTAMINE JA HEA HÜGIEEN OLULISED</a:t>
            </a:r>
          </a:p>
        </p:txBody>
      </p:sp>
      <p:sp>
        <p:nvSpPr>
          <p:cNvPr id="3" name="Text Placeholder 2">
            <a:extLst>
              <a:ext uri="{FF2B5EF4-FFF2-40B4-BE49-F238E27FC236}">
                <a16:creationId xmlns:a16="http://schemas.microsoft.com/office/drawing/2014/main" id="{A2A116B4-2106-0947-A6DF-7DD749E593A5}"/>
              </a:ext>
            </a:extLst>
          </p:cNvPr>
          <p:cNvSpPr>
            <a:spLocks noGrp="1"/>
          </p:cNvSpPr>
          <p:nvPr>
            <p:ph type="body" sz="quarter" idx="11"/>
          </p:nvPr>
        </p:nvSpPr>
        <p:spPr>
          <a:xfrm>
            <a:off x="777243" y="2808513"/>
            <a:ext cx="5453624" cy="3236531"/>
          </a:xfrm>
        </p:spPr>
        <p:txBody>
          <a:bodyPr lIns="91440" tIns="45720" rIns="91440" bIns="45720" anchor="t"/>
          <a:lstStyle/>
          <a:p>
            <a:pPr marL="285750" indent="-285750">
              <a:lnSpc>
                <a:spcPts val="2400"/>
              </a:lnSpc>
              <a:buFont typeface="Arial" panose="020B0604020202020204" pitchFamily="34" charset="0"/>
              <a:buChar char="•"/>
            </a:pPr>
            <a:r>
              <a:rPr lang="et" sz="1800" b="0" i="0" strike="noStrike" cap="none" spc="0" baseline="0" dirty="0">
                <a:solidFill>
                  <a:srgbClr val="000000"/>
                </a:solidFill>
                <a:effectLst/>
                <a:latin typeface="Helvetica"/>
                <a:ea typeface="Helvetica"/>
                <a:cs typeface="Helvetica"/>
              </a:rPr>
              <a:t>Sissehingatav tolm (st tolm, mis võib sattuda kopsudesse) võib õhus püsida mitu päeva.</a:t>
            </a:r>
          </a:p>
          <a:p>
            <a:pPr marL="285750" indent="-285750">
              <a:lnSpc>
                <a:spcPts val="2400"/>
              </a:lnSpc>
              <a:buFont typeface="Arial" panose="020B0604020202020204" pitchFamily="34" charset="0"/>
              <a:buChar char="•"/>
            </a:pPr>
            <a:r>
              <a:rPr lang="et" sz="1800" b="0" i="0" strike="noStrike" cap="none" spc="0" baseline="0" dirty="0">
                <a:solidFill>
                  <a:srgbClr val="000000"/>
                </a:solidFill>
                <a:effectLst/>
                <a:latin typeface="Helvetica"/>
                <a:ea typeface="Helvetica"/>
                <a:cs typeface="Helvetica"/>
              </a:rPr>
              <a:t>Kui settinud tolmu </a:t>
            </a:r>
            <a:r>
              <a:rPr lang="et" sz="1800" dirty="0">
                <a:solidFill>
                  <a:srgbClr val="000000"/>
                </a:solidFill>
                <a:latin typeface="Helvetica"/>
                <a:ea typeface="Helvetica"/>
                <a:cs typeface="Helvetica"/>
              </a:rPr>
              <a:t>mõjutada</a:t>
            </a:r>
            <a:r>
              <a:rPr lang="et" sz="1800" b="0" i="0" strike="noStrike" cap="none" spc="0" baseline="0" dirty="0">
                <a:solidFill>
                  <a:srgbClr val="000000"/>
                </a:solidFill>
                <a:effectLst/>
                <a:latin typeface="Helvetica"/>
                <a:ea typeface="Helvetica"/>
                <a:cs typeface="Helvetica"/>
              </a:rPr>
              <a:t>, võib see paiskuda õhku ja</a:t>
            </a:r>
            <a:r>
              <a:rPr lang="et" sz="1800" dirty="0">
                <a:solidFill>
                  <a:srgbClr val="000000"/>
                </a:solidFill>
                <a:latin typeface="Helvetica"/>
                <a:ea typeface="Helvetica"/>
                <a:cs typeface="Helvetica"/>
              </a:rPr>
              <a:t> </a:t>
            </a:r>
            <a:r>
              <a:rPr lang="et" sz="1800" b="0" i="0" strike="noStrike" cap="none" spc="0" baseline="0" dirty="0">
                <a:solidFill>
                  <a:srgbClr val="000000"/>
                </a:solidFill>
                <a:effectLst/>
                <a:latin typeface="Helvetica"/>
                <a:ea typeface="Helvetica"/>
                <a:cs typeface="Helvetica"/>
              </a:rPr>
              <a:t>muutuda ohtlikuks.</a:t>
            </a:r>
          </a:p>
          <a:p>
            <a:pPr marL="285750" indent="-285750">
              <a:lnSpc>
                <a:spcPts val="2400"/>
              </a:lnSpc>
              <a:buFont typeface="Arial" panose="020B0604020202020204" pitchFamily="34" charset="0"/>
              <a:buChar char="•"/>
            </a:pPr>
            <a:r>
              <a:rPr lang="et" sz="1800" b="0" i="0" strike="noStrike" cap="none" spc="0" baseline="0" dirty="0">
                <a:solidFill>
                  <a:srgbClr val="000000"/>
                </a:solidFill>
                <a:effectLst/>
                <a:latin typeface="Helvetica"/>
                <a:ea typeface="Helvetica"/>
                <a:cs typeface="Helvetica"/>
              </a:rPr>
              <a:t>Regulaarne puhastamine vähendab ohte töökohas ja hoiab ära tolmu kogunemise.</a:t>
            </a:r>
          </a:p>
          <a:p>
            <a:pPr>
              <a:lnSpc>
                <a:spcPts val="2400"/>
              </a:lnSpc>
            </a:pPr>
            <a:endParaRPr lang="en-US" sz="1800" dirty="0"/>
          </a:p>
        </p:txBody>
      </p:sp>
      <p:pic>
        <p:nvPicPr>
          <p:cNvPr id="8" name="Picture Placeholder 7">
            <a:extLst>
              <a:ext uri="{FF2B5EF4-FFF2-40B4-BE49-F238E27FC236}">
                <a16:creationId xmlns:a16="http://schemas.microsoft.com/office/drawing/2014/main" id="{669C2E9C-9233-3645-A774-E552CD3427DF}"/>
              </a:ext>
            </a:extLst>
          </p:cNvPr>
          <p:cNvPicPr>
            <a:picLocks noGrp="1" noChangeAspect="1"/>
          </p:cNvPicPr>
          <p:nvPr>
            <p:ph type="pic" sz="quarter" idx="12"/>
          </p:nvPr>
        </p:nvPicPr>
        <p:blipFill>
          <a:blip r:embed="rId3"/>
          <a:srcRect l="8004" r="8004"/>
          <a:stretch>
            <a:fillRect/>
          </a:stretch>
        </p:blipFill>
        <p:spPr>
          <a:prstGeom prst="rect">
            <a:avLst/>
          </a:prstGeom>
        </p:spPr>
      </p:pic>
    </p:spTree>
    <p:extLst>
      <p:ext uri="{BB962C8B-B14F-4D97-AF65-F5344CB8AC3E}">
        <p14:creationId xmlns:p14="http://schemas.microsoft.com/office/powerpoint/2010/main" val="45519731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p:txBody>
          <a:bodyPr/>
          <a:lstStyle/>
          <a:p>
            <a:pPr>
              <a:lnSpc>
                <a:spcPct val="100000"/>
              </a:lnSpc>
            </a:pPr>
            <a:r>
              <a:rPr lang="et" sz="2800" b="1" i="0" strike="noStrike" cap="none" spc="0" baseline="0">
                <a:solidFill>
                  <a:srgbClr val="F6A317"/>
                </a:solidFill>
                <a:effectLst/>
                <a:latin typeface="Helvetica"/>
                <a:ea typeface="Helvetica"/>
                <a:cs typeface="Helvetica"/>
              </a:rPr>
              <a:t>PUHASTAMISE LIIGID</a:t>
            </a:r>
          </a:p>
        </p:txBody>
      </p:sp>
      <p:sp>
        <p:nvSpPr>
          <p:cNvPr id="3" name="Text Placeholder 2">
            <a:extLst>
              <a:ext uri="{FF2B5EF4-FFF2-40B4-BE49-F238E27FC236}">
                <a16:creationId xmlns:a16="http://schemas.microsoft.com/office/drawing/2014/main" id="{C91D7B63-B11D-0749-BF2A-A9891251A1CB}"/>
              </a:ext>
            </a:extLst>
          </p:cNvPr>
          <p:cNvSpPr>
            <a:spLocks noGrp="1"/>
          </p:cNvSpPr>
          <p:nvPr>
            <p:ph type="body" sz="quarter" idx="11"/>
          </p:nvPr>
        </p:nvSpPr>
        <p:spPr>
          <a:xfrm>
            <a:off x="777243" y="2362676"/>
            <a:ext cx="10637514" cy="3682369"/>
          </a:xfrm>
        </p:spPr>
        <p:txBody>
          <a:bodyPr/>
          <a:lstStyle/>
          <a:p>
            <a:pPr>
              <a:lnSpc>
                <a:spcPts val="2400"/>
              </a:lnSpc>
              <a:spcAft>
                <a:spcPts val="1000"/>
              </a:spcAft>
            </a:pPr>
            <a:r>
              <a:rPr lang="et" sz="1800" b="0" i="0" strike="noStrike" cap="none" spc="0" baseline="0">
                <a:solidFill>
                  <a:srgbClr val="000000"/>
                </a:solidFill>
                <a:effectLst/>
                <a:latin typeface="Helvetica"/>
                <a:ea typeface="Helvetica"/>
                <a:cs typeface="Helvetica"/>
              </a:rPr>
              <a:t>Puhastustoiminguid, mis aitavad töökohalt ohtlikku tolmu eemaldada, on kahte peamist tüüpi. Need on:</a:t>
            </a:r>
          </a:p>
          <a:p>
            <a:pPr>
              <a:lnSpc>
                <a:spcPts val="2400"/>
              </a:lnSpc>
            </a:pPr>
            <a:r>
              <a:rPr lang="et" sz="1800" b="1" i="0" strike="noStrike" cap="none" spc="0" baseline="0">
                <a:solidFill>
                  <a:srgbClr val="000000"/>
                </a:solidFill>
                <a:effectLst/>
                <a:latin typeface="Helvetica"/>
                <a:ea typeface="Helvetica"/>
                <a:cs typeface="Helvetica"/>
              </a:rPr>
              <a:t>Kuivpuhastuse meetodid</a:t>
            </a:r>
          </a:p>
          <a:p>
            <a:pPr>
              <a:lnSpc>
                <a:spcPts val="2400"/>
              </a:lnSpc>
              <a:spcAft>
                <a:spcPts val="1000"/>
              </a:spcAft>
            </a:pPr>
            <a:r>
              <a:rPr lang="et" sz="1800" b="0" i="0" strike="noStrike" cap="none" spc="0" baseline="0">
                <a:solidFill>
                  <a:srgbClr val="000000"/>
                </a:solidFill>
                <a:effectLst/>
                <a:latin typeface="Helvetica"/>
                <a:ea typeface="Helvetica"/>
                <a:cs typeface="Helvetica"/>
              </a:rPr>
              <a:t>Kuivpuhastus hõlmab tavaliselt tolmuimeja kasutamist põrandatelt ja teistelt pindadelt kuiva tolmu eemaldamiseks. </a:t>
            </a:r>
          </a:p>
          <a:p>
            <a:pPr>
              <a:lnSpc>
                <a:spcPts val="2400"/>
              </a:lnSpc>
            </a:pPr>
            <a:r>
              <a:rPr lang="et" sz="1800" b="1" i="0" strike="noStrike" cap="none" spc="0" baseline="0">
                <a:solidFill>
                  <a:srgbClr val="000000"/>
                </a:solidFill>
                <a:effectLst/>
                <a:latin typeface="Helvetica"/>
                <a:ea typeface="Helvetica"/>
                <a:cs typeface="Helvetica"/>
              </a:rPr>
              <a:t>Märgpuhastusmeetodid</a:t>
            </a:r>
          </a:p>
          <a:p>
            <a:pPr>
              <a:lnSpc>
                <a:spcPts val="2400"/>
              </a:lnSpc>
            </a:pPr>
            <a:r>
              <a:rPr lang="et" sz="1800" b="0" i="0" strike="noStrike" cap="none" spc="0" baseline="0">
                <a:solidFill>
                  <a:srgbClr val="000000"/>
                </a:solidFill>
                <a:effectLst/>
                <a:latin typeface="Helvetica"/>
                <a:ea typeface="Helvetica"/>
                <a:cs typeface="Helvetica"/>
              </a:rPr>
              <a:t>Märgpuhastusmeetodid võivad hõlmata pesemist, märja harja või veepihustite ja voolikute kasutamist. Vesi aitab vähendada ohtu, et tolm hakkab puhastamise käigus õhus lendlema.</a:t>
            </a:r>
          </a:p>
        </p:txBody>
      </p:sp>
    </p:spTree>
    <p:extLst>
      <p:ext uri="{BB962C8B-B14F-4D97-AF65-F5344CB8AC3E}">
        <p14:creationId xmlns:p14="http://schemas.microsoft.com/office/powerpoint/2010/main" val="338227011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77718CF-F620-0D4F-832A-7E8330B213A0}"/>
              </a:ext>
            </a:extLst>
          </p:cNvPr>
          <p:cNvSpPr>
            <a:spLocks noGrp="1"/>
          </p:cNvSpPr>
          <p:nvPr>
            <p:ph type="body" sz="quarter" idx="10"/>
            <p:custDataLst>
              <p:tags r:id="rId1"/>
            </p:custDataLst>
          </p:nvPr>
        </p:nvSpPr>
        <p:spPr/>
        <p:txBody>
          <a:bodyPr/>
          <a:lstStyle/>
          <a:p>
            <a:pPr>
              <a:lnSpc>
                <a:spcPct val="100000"/>
              </a:lnSpc>
            </a:pPr>
            <a:r>
              <a:rPr lang="et" sz="2800" b="1" i="0" strike="noStrike" cap="none" spc="0" baseline="0">
                <a:solidFill>
                  <a:srgbClr val="F6A317"/>
                </a:solidFill>
                <a:effectLst/>
                <a:latin typeface="Helvetica"/>
                <a:ea typeface="Helvetica"/>
                <a:cs typeface="Helvetica"/>
              </a:rPr>
              <a:t>PÕRANDAPINDADE PUHASTAMINE</a:t>
            </a:r>
          </a:p>
        </p:txBody>
      </p:sp>
      <p:sp>
        <p:nvSpPr>
          <p:cNvPr id="3" name="Text Placeholder 2">
            <a:extLst>
              <a:ext uri="{FF2B5EF4-FFF2-40B4-BE49-F238E27FC236}">
                <a16:creationId xmlns:a16="http://schemas.microsoft.com/office/drawing/2014/main" id="{8E2873F5-437E-744A-9A45-B877F9EE403D}"/>
              </a:ext>
            </a:extLst>
          </p:cNvPr>
          <p:cNvSpPr>
            <a:spLocks noGrp="1"/>
          </p:cNvSpPr>
          <p:nvPr>
            <p:ph type="body" sz="quarter" idx="11"/>
            <p:custDataLst>
              <p:tags r:id="rId2"/>
            </p:custDataLst>
          </p:nvPr>
        </p:nvSpPr>
        <p:spPr>
          <a:xfrm>
            <a:off x="777243" y="2657644"/>
            <a:ext cx="5453624" cy="3682369"/>
          </a:xfrm>
        </p:spPr>
        <p:txBody>
          <a:bodyPr/>
          <a:lstStyle/>
          <a:p>
            <a:pPr>
              <a:lnSpc>
                <a:spcPts val="2400"/>
              </a:lnSpc>
            </a:pPr>
            <a:r>
              <a:rPr lang="et" sz="1800" b="0" i="0" strike="noStrike" cap="none" spc="0" baseline="0" dirty="0">
                <a:solidFill>
                  <a:srgbClr val="000000"/>
                </a:solidFill>
                <a:effectLst/>
                <a:latin typeface="Helvetica"/>
                <a:ea typeface="Helvetica"/>
                <a:cs typeface="Helvetica"/>
              </a:rPr>
              <a:t>Et vältida asjatut kokkupuudet tolmuga, kasutage alati sobivaid puhastusvahendeid, kui need on saadaval. </a:t>
            </a:r>
          </a:p>
          <a:p>
            <a:pPr>
              <a:lnSpc>
                <a:spcPts val="2400"/>
              </a:lnSpc>
            </a:pPr>
            <a:r>
              <a:rPr lang="et" sz="1800" b="0" i="0" strike="noStrike" cap="none" spc="0" baseline="0" dirty="0">
                <a:solidFill>
                  <a:srgbClr val="000000"/>
                </a:solidFill>
                <a:effectLst/>
                <a:latin typeface="Helvetica"/>
                <a:ea typeface="Helvetica"/>
                <a:cs typeface="Helvetica"/>
              </a:rPr>
              <a:t>See video näitab kõige sobivamat puhastusmeetodit põrandalt tolmu eemaldamiseks.</a:t>
            </a:r>
          </a:p>
          <a:p>
            <a:pPr>
              <a:lnSpc>
                <a:spcPts val="2400"/>
              </a:lnSpc>
            </a:pPr>
            <a:r>
              <a:rPr lang="et" sz="1800" b="0" i="0" strike="noStrike" cap="none" spc="0" baseline="0" dirty="0">
                <a:solidFill>
                  <a:srgbClr val="000000"/>
                </a:solidFill>
                <a:effectLst/>
                <a:latin typeface="Helvetica"/>
                <a:ea typeface="Helvetica"/>
                <a:cs typeface="Helvetica"/>
              </a:rPr>
              <a:t>(Klõpsake video esitamiseks.)</a:t>
            </a:r>
          </a:p>
        </p:txBody>
      </p:sp>
      <p:pic>
        <p:nvPicPr>
          <p:cNvPr id="4" name="cleaning.mp4" descr="cleaning.mp4">
            <a:hlinkClick r:id="" action="ppaction://media"/>
            <a:extLst>
              <a:ext uri="{FF2B5EF4-FFF2-40B4-BE49-F238E27FC236}">
                <a16:creationId xmlns:a16="http://schemas.microsoft.com/office/drawing/2014/main" id="{2A37D0FE-0902-D542-9D20-1E29EE268582}"/>
              </a:ext>
            </a:extLst>
          </p:cNvPr>
          <p:cNvPicPr>
            <a:picLocks noChangeAspect="1"/>
          </p:cNvPicPr>
          <p:nvPr>
            <a:videoFile r:link="rId4"/>
            <p:custDataLst>
              <p:tags r:id="rId5"/>
            </p:custDataLst>
            <p:extLst>
              <p:ext uri="{DAA4B4D4-6D71-4841-9C94-3DE7FCFB9230}">
                <p14:media xmlns:p14="http://schemas.microsoft.com/office/powerpoint/2010/main" r:embed="rId3"/>
              </p:ext>
            </p:extLst>
          </p:nvPr>
        </p:nvPicPr>
        <p:blipFill>
          <a:blip r:embed="rId8"/>
          <a:stretch>
            <a:fillRect/>
          </a:stretch>
        </p:blipFill>
        <p:spPr>
          <a:xfrm>
            <a:off x="6357374" y="1640901"/>
            <a:ext cx="5453625" cy="4362900"/>
          </a:xfrm>
          <a:prstGeom prst="rect">
            <a:avLst/>
          </a:prstGeom>
        </p:spPr>
      </p:pic>
    </p:spTree>
    <p:extLst>
      <p:ext uri="{BB962C8B-B14F-4D97-AF65-F5344CB8AC3E}">
        <p14:creationId xmlns:p14="http://schemas.microsoft.com/office/powerpoint/2010/main" val="420070918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mediacall" presetSubtype="0" fill="hold" nodeType="clickEffect">
                                  <p:stCondLst>
                                    <p:cond delay="0"/>
                                  </p:stCondLst>
                                  <p:childTnLst>
                                    <p:cmd type="call" cmd="playFrom(0.0)">
                                      <p:cBhvr>
                                        <p:cTn id="6" dur="13291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nodeType="clickPar">
                      <p:stCondLst>
                        <p:cond delay="indefinite"/>
                      </p:stCondLst>
                      <p:childTnLst>
                        <p:par>
                          <p:cTn id="9" fill="hold" nodeType="afterGroup">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p:cTn id="12" fill="hold" display="0">
                  <p:stCondLst>
                    <p:cond delay="indefinite"/>
                  </p:stCondLst>
                </p:cTn>
                <p:tgtEl>
                  <p:spTgt spid="4"/>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custDataLst>
              <p:tags r:id="rId1"/>
            </p:custDataLst>
          </p:nvPr>
        </p:nvSpPr>
        <p:spPr>
          <a:xfrm>
            <a:off x="777244" y="1640901"/>
            <a:ext cx="5933272" cy="850900"/>
          </a:xfrm>
        </p:spPr>
        <p:txBody>
          <a:bodyPr/>
          <a:lstStyle/>
          <a:p>
            <a:pPr>
              <a:lnSpc>
                <a:spcPct val="100000"/>
              </a:lnSpc>
            </a:pPr>
            <a:r>
              <a:rPr lang="et" sz="2800" b="1" i="0" strike="noStrike" cap="none" spc="0" baseline="0" dirty="0">
                <a:solidFill>
                  <a:srgbClr val="F6A317"/>
                </a:solidFill>
                <a:effectLst/>
                <a:latin typeface="Helvetica"/>
                <a:ea typeface="Helvetica"/>
                <a:cs typeface="Helvetica"/>
              </a:rPr>
              <a:t>MIDA TEHA JA MIDA MITTE TEHA KUIVPUHASTUSE KORRAL</a:t>
            </a:r>
          </a:p>
        </p:txBody>
      </p:sp>
      <p:sp>
        <p:nvSpPr>
          <p:cNvPr id="9" name="Text Placeholder 2">
            <a:extLst>
              <a:ext uri="{FF2B5EF4-FFF2-40B4-BE49-F238E27FC236}">
                <a16:creationId xmlns:a16="http://schemas.microsoft.com/office/drawing/2014/main" id="{3C2F9A51-4E29-3E4E-A94D-71691535ACA4}"/>
              </a:ext>
            </a:extLst>
          </p:cNvPr>
          <p:cNvSpPr>
            <a:spLocks noGrp="1"/>
          </p:cNvSpPr>
          <p:nvPr>
            <p:ph type="body" sz="quarter" idx="11"/>
            <p:custDataLst>
              <p:tags r:id="rId2"/>
            </p:custDataLst>
          </p:nvPr>
        </p:nvSpPr>
        <p:spPr>
          <a:xfrm>
            <a:off x="777243" y="2713220"/>
            <a:ext cx="5453624" cy="3331825"/>
          </a:xfrm>
        </p:spPr>
        <p:txBody>
          <a:bodyPr lIns="91440" tIns="45720" rIns="91440" bIns="45720" anchor="t"/>
          <a:lstStyle/>
          <a:p>
            <a:pPr>
              <a:lnSpc>
                <a:spcPct val="100000"/>
              </a:lnSpc>
            </a:pPr>
            <a:r>
              <a:rPr lang="et" sz="1600" b="1" i="0" strike="noStrike" cap="none" spc="0" baseline="0" dirty="0">
                <a:solidFill>
                  <a:srgbClr val="000000"/>
                </a:solidFill>
                <a:effectLst/>
                <a:latin typeface="Helvetica"/>
                <a:ea typeface="Helvetica"/>
                <a:cs typeface="Helvetica"/>
              </a:rPr>
              <a:t>TEHKE ALATI</a:t>
            </a:r>
          </a:p>
          <a:p>
            <a:pPr marL="285750" indent="-285750">
              <a:lnSpc>
                <a:spcPct val="100000"/>
              </a:lnSpc>
              <a:buSzPct val="85000"/>
              <a:buFont typeface=".Apple Color Emoji UI"/>
              <a:buChar char="✅"/>
            </a:pPr>
            <a:r>
              <a:rPr lang="et" sz="1600" b="0" i="0" strike="noStrike" cap="none" spc="0" baseline="0" dirty="0">
                <a:solidFill>
                  <a:srgbClr val="000000"/>
                </a:solidFill>
                <a:effectLst/>
                <a:latin typeface="Helvetica"/>
                <a:ea typeface="Helvetica"/>
                <a:cs typeface="Helvetica"/>
              </a:rPr>
              <a:t>Tehke plaan ohutuks ja kiireks toimetulekuks leketega</a:t>
            </a:r>
          </a:p>
          <a:p>
            <a:pPr marL="285750" indent="-285750">
              <a:lnSpc>
                <a:spcPct val="100000"/>
              </a:lnSpc>
              <a:buSzPct val="85000"/>
              <a:buFont typeface=".Apple Color Emoji UI"/>
              <a:buChar char="✅"/>
            </a:pPr>
            <a:r>
              <a:rPr lang="et" sz="1600" b="0" i="0" strike="noStrike" cap="none" spc="0" baseline="0" dirty="0">
                <a:solidFill>
                  <a:srgbClr val="000000"/>
                </a:solidFill>
                <a:effectLst/>
                <a:latin typeface="Helvetica"/>
                <a:ea typeface="Helvetica"/>
                <a:cs typeface="Helvetica"/>
              </a:rPr>
              <a:t>Enne kasutamist kontrollige tolmuimeja kahjustusi. Teatage defektidest</a:t>
            </a:r>
          </a:p>
          <a:p>
            <a:pPr marL="285750" indent="-285750">
              <a:lnSpc>
                <a:spcPct val="100000"/>
              </a:lnSpc>
              <a:spcAft>
                <a:spcPts val="600"/>
              </a:spcAft>
              <a:buSzPct val="85000"/>
              <a:buFont typeface=".Apple Color Emoji UI"/>
              <a:buChar char="✅"/>
            </a:pPr>
            <a:r>
              <a:rPr lang="et" sz="1600" b="0" i="0" strike="noStrike" cap="none" spc="0" baseline="0" dirty="0">
                <a:solidFill>
                  <a:srgbClr val="000000"/>
                </a:solidFill>
                <a:effectLst/>
                <a:latin typeface="Helvetica"/>
                <a:ea typeface="Helvetica"/>
                <a:cs typeface="Helvetica"/>
              </a:rPr>
              <a:t>Kontrollige, kas vaakumfilter vajab väljavahetamist</a:t>
            </a:r>
          </a:p>
          <a:p>
            <a:pPr>
              <a:lnSpc>
                <a:spcPct val="100000"/>
              </a:lnSpc>
            </a:pPr>
            <a:r>
              <a:rPr lang="et" sz="1600" b="1" i="0" strike="noStrike" cap="none" spc="0" baseline="0" dirty="0">
                <a:solidFill>
                  <a:srgbClr val="000000"/>
                </a:solidFill>
                <a:effectLst/>
                <a:latin typeface="Helvetica"/>
                <a:ea typeface="Helvetica"/>
                <a:cs typeface="Helvetica"/>
              </a:rPr>
              <a:t>ÄRGE KUNAGI TEHKE</a:t>
            </a:r>
          </a:p>
          <a:p>
            <a:pPr marL="285750" indent="-285750">
              <a:lnSpc>
                <a:spcPct val="100000"/>
              </a:lnSpc>
              <a:buSzPct val="85000"/>
              <a:buFont typeface=".Apple Color Emoji UI"/>
              <a:buChar char="❌"/>
            </a:pPr>
            <a:r>
              <a:rPr lang="et" sz="1600" b="0" i="0" strike="noStrike" cap="none" spc="0" baseline="0" dirty="0">
                <a:solidFill>
                  <a:srgbClr val="000000"/>
                </a:solidFill>
                <a:effectLst/>
                <a:latin typeface="Helvetica"/>
                <a:ea typeface="Helvetica"/>
                <a:cs typeface="Helvetica"/>
              </a:rPr>
              <a:t>Puhastage kuiva harja või suruõhuga, mis põhjustab tolmu õhku paiskumist</a:t>
            </a:r>
          </a:p>
          <a:p>
            <a:pPr marL="285750" indent="-285750">
              <a:lnSpc>
                <a:spcPct val="100000"/>
              </a:lnSpc>
              <a:buSzPct val="85000"/>
              <a:buFont typeface=".Apple Color Emoji UI"/>
              <a:buChar char="❌"/>
            </a:pPr>
            <a:r>
              <a:rPr lang="et" sz="1600" b="0" i="0" strike="noStrike" cap="none" spc="0" baseline="0" dirty="0">
                <a:solidFill>
                  <a:srgbClr val="000000"/>
                </a:solidFill>
                <a:effectLst/>
                <a:latin typeface="Helvetica"/>
                <a:ea typeface="Helvetica"/>
                <a:cs typeface="Helvetica"/>
              </a:rPr>
              <a:t>Kuiva tolmu puhastamiseks tööriietelt kasutage tavalist suruõhutoru või -düüsi. </a:t>
            </a:r>
          </a:p>
        </p:txBody>
      </p:sp>
      <p:pic>
        <p:nvPicPr>
          <p:cNvPr id="5" name="Picture Placeholder 4">
            <a:extLst>
              <a:ext uri="{FF2B5EF4-FFF2-40B4-BE49-F238E27FC236}">
                <a16:creationId xmlns:a16="http://schemas.microsoft.com/office/drawing/2014/main" id="{75F2CAAB-660C-F54E-A028-5F4756A779B4}"/>
              </a:ext>
            </a:extLst>
          </p:cNvPr>
          <p:cNvPicPr>
            <a:picLocks noGrp="1" noChangeAspect="1"/>
          </p:cNvPicPr>
          <p:nvPr>
            <p:ph type="pic" sz="quarter" idx="12"/>
            <p:custDataLst>
              <p:tags r:id="rId3"/>
            </p:custDataLst>
          </p:nvPr>
        </p:nvPicPr>
        <p:blipFill rotWithShape="1">
          <a:blip r:embed="rId6"/>
          <a:srcRect l="13021" r="12805"/>
          <a:stretch/>
        </p:blipFill>
        <p:spPr>
          <a:xfrm>
            <a:off x="6872748" y="1608138"/>
            <a:ext cx="4944602" cy="4437062"/>
          </a:xfrm>
          <a:prstGeom prst="rect">
            <a:avLst/>
          </a:prstGeom>
        </p:spPr>
      </p:pic>
      <p:pic>
        <p:nvPicPr>
          <p:cNvPr id="6" name="Graphic 3" descr="Close">
            <a:extLst>
              <a:ext uri="{FF2B5EF4-FFF2-40B4-BE49-F238E27FC236}">
                <a16:creationId xmlns:a16="http://schemas.microsoft.com/office/drawing/2014/main" id="{E9BAEE0D-4342-B040-9A67-F16E044B9CA7}"/>
              </a:ext>
            </a:extLst>
          </p:cNvPr>
          <p:cNvPicPr>
            <a:picLocks noChangeAspect="1"/>
          </p:cNvPicPr>
          <p:nvPr/>
        </p:nvPicPr>
        <p:blipFill>
          <a:blip/>
          <a:stretch>
            <a:fillRect/>
          </a:stretch>
        </p:blipFill>
        <p:spPr>
          <a:xfrm>
            <a:off x="6916992" y="1384069"/>
            <a:ext cx="4885200" cy="4885200"/>
          </a:xfrm>
          <a:prstGeom prst="rect">
            <a:avLst/>
          </a:prstGeom>
        </p:spPr>
      </p:pic>
    </p:spTree>
    <p:extLst>
      <p:ext uri="{BB962C8B-B14F-4D97-AF65-F5344CB8AC3E}">
        <p14:creationId xmlns:p14="http://schemas.microsoft.com/office/powerpoint/2010/main" val="1714167384"/>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6A1CB66-75BA-3A4F-9105-919DE7E0DA70}"/>
              </a:ext>
            </a:extLst>
          </p:cNvPr>
          <p:cNvSpPr>
            <a:spLocks noGrp="1"/>
          </p:cNvSpPr>
          <p:nvPr>
            <p:ph type="body" sz="quarter" idx="10"/>
            <p:custDataLst>
              <p:tags r:id="rId1"/>
            </p:custDataLst>
          </p:nvPr>
        </p:nvSpPr>
        <p:spPr>
          <a:xfrm>
            <a:off x="777244" y="1640901"/>
            <a:ext cx="6007014" cy="850900"/>
          </a:xfrm>
        </p:spPr>
        <p:txBody>
          <a:bodyPr/>
          <a:lstStyle/>
          <a:p>
            <a:pPr>
              <a:lnSpc>
                <a:spcPct val="100000"/>
              </a:lnSpc>
            </a:pPr>
            <a:r>
              <a:rPr lang="et" sz="2800" b="1" i="0" strike="noStrike" cap="none" spc="0" baseline="0" dirty="0">
                <a:solidFill>
                  <a:srgbClr val="F6A317"/>
                </a:solidFill>
                <a:effectLst/>
                <a:latin typeface="Helvetica"/>
                <a:ea typeface="Helvetica"/>
                <a:cs typeface="Helvetica"/>
              </a:rPr>
              <a:t>MIDA TEHA JA MIDA MITTE TEHA MÄRGPUHASTUSE KORRAL</a:t>
            </a:r>
          </a:p>
        </p:txBody>
      </p:sp>
      <p:sp>
        <p:nvSpPr>
          <p:cNvPr id="3" name="Text Placeholder 2">
            <a:extLst>
              <a:ext uri="{FF2B5EF4-FFF2-40B4-BE49-F238E27FC236}">
                <a16:creationId xmlns:a16="http://schemas.microsoft.com/office/drawing/2014/main" id="{C075CD24-D0FF-304A-86A3-2DD3480FD27B}"/>
              </a:ext>
            </a:extLst>
          </p:cNvPr>
          <p:cNvSpPr>
            <a:spLocks noGrp="1"/>
          </p:cNvSpPr>
          <p:nvPr>
            <p:ph type="body" sz="quarter" idx="11"/>
            <p:custDataLst>
              <p:tags r:id="rId2"/>
            </p:custDataLst>
          </p:nvPr>
        </p:nvSpPr>
        <p:spPr>
          <a:xfrm>
            <a:off x="777243" y="2683239"/>
            <a:ext cx="5756292" cy="3361806"/>
          </a:xfrm>
        </p:spPr>
        <p:txBody>
          <a:bodyPr/>
          <a:lstStyle/>
          <a:p>
            <a:pPr>
              <a:lnSpc>
                <a:spcPct val="100000"/>
              </a:lnSpc>
            </a:pPr>
            <a:r>
              <a:rPr lang="et" sz="1600" b="1" i="0" strike="noStrike" cap="none" spc="0" baseline="0" dirty="0">
                <a:solidFill>
                  <a:srgbClr val="000000"/>
                </a:solidFill>
                <a:effectLst/>
                <a:latin typeface="Helvetica"/>
                <a:ea typeface="Helvetica"/>
                <a:cs typeface="Helvetica"/>
              </a:rPr>
              <a:t>TEHKE ALATI</a:t>
            </a:r>
          </a:p>
          <a:p>
            <a:pPr marL="285750" indent="-285750">
              <a:lnSpc>
                <a:spcPct val="100000"/>
              </a:lnSpc>
              <a:buSzPct val="85000"/>
              <a:buFont typeface=".Apple Color Emoji UI"/>
              <a:buChar char="✅"/>
            </a:pPr>
            <a:r>
              <a:rPr lang="et" sz="1600" b="0" i="0" strike="noStrike" cap="none" spc="0" baseline="0" dirty="0">
                <a:solidFill>
                  <a:srgbClr val="000000"/>
                </a:solidFill>
                <a:effectLst/>
                <a:latin typeface="Helvetica"/>
                <a:ea typeface="Helvetica"/>
                <a:cs typeface="Helvetica"/>
              </a:rPr>
              <a:t>Tehke plaan ohutuks ja kiireks toimetulekuks leketega</a:t>
            </a:r>
          </a:p>
          <a:p>
            <a:pPr marL="285750" indent="-285750">
              <a:lnSpc>
                <a:spcPct val="100000"/>
              </a:lnSpc>
              <a:buSzPct val="85000"/>
              <a:buFont typeface=".Apple Color Emoji UI"/>
              <a:buChar char="✅"/>
            </a:pPr>
            <a:r>
              <a:rPr lang="et" sz="1600" b="0" i="0" strike="noStrike" cap="none" spc="0" baseline="0" dirty="0">
                <a:solidFill>
                  <a:srgbClr val="000000"/>
                </a:solidFill>
                <a:effectLst/>
                <a:latin typeface="Helvetica"/>
                <a:ea typeface="Helvetica"/>
                <a:cs typeface="Helvetica"/>
              </a:rPr>
              <a:t>Veenduge, et veevarustus oleks ülesande jaoks sobiv ja piisav</a:t>
            </a:r>
          </a:p>
          <a:p>
            <a:pPr marL="285750" indent="-285750">
              <a:lnSpc>
                <a:spcPct val="100000"/>
              </a:lnSpc>
              <a:buSzPct val="85000"/>
              <a:buFont typeface=".Apple Color Emoji UI"/>
              <a:buChar char="✅"/>
            </a:pPr>
            <a:r>
              <a:rPr lang="et" sz="1600" b="0" i="0" strike="noStrike" cap="none" spc="0" baseline="0" dirty="0">
                <a:solidFill>
                  <a:srgbClr val="000000"/>
                </a:solidFill>
                <a:effectLst/>
                <a:latin typeface="Helvetica"/>
                <a:ea typeface="Helvetica"/>
                <a:cs typeface="Helvetica"/>
              </a:rPr>
              <a:t>Reguleerige veesurvet ja pihustatavat veekogust vastavalt ülesandele</a:t>
            </a:r>
          </a:p>
          <a:p>
            <a:pPr marL="285750" indent="-285750">
              <a:lnSpc>
                <a:spcPct val="100000"/>
              </a:lnSpc>
              <a:buSzPct val="85000"/>
              <a:buFont typeface=".Apple Color Emoji UI"/>
              <a:buChar char="✅"/>
            </a:pPr>
            <a:r>
              <a:rPr lang="et" sz="1600" b="0" i="0" strike="noStrike" cap="none" spc="0" baseline="0" dirty="0">
                <a:solidFill>
                  <a:srgbClr val="000000"/>
                </a:solidFill>
                <a:effectLst/>
                <a:latin typeface="Helvetica"/>
                <a:ea typeface="Helvetica"/>
                <a:cs typeface="Helvetica"/>
              </a:rPr>
              <a:t>Pihustite ja voolikute kasutamisel veenduge, et läheduses oleks olemas korralik äravool</a:t>
            </a:r>
          </a:p>
          <a:p>
            <a:pPr>
              <a:lnSpc>
                <a:spcPct val="100000"/>
              </a:lnSpc>
            </a:pPr>
            <a:r>
              <a:rPr lang="et" sz="1600" b="1" i="0" strike="noStrike" cap="none" spc="0" baseline="0" dirty="0">
                <a:solidFill>
                  <a:srgbClr val="000000"/>
                </a:solidFill>
                <a:effectLst/>
                <a:latin typeface="Helvetica"/>
                <a:ea typeface="Helvetica"/>
                <a:cs typeface="Helvetica"/>
              </a:rPr>
              <a:t>ÄRGE KUNAGI TEHKE</a:t>
            </a:r>
          </a:p>
          <a:p>
            <a:pPr marL="285750" indent="-285750">
              <a:lnSpc>
                <a:spcPct val="100000"/>
              </a:lnSpc>
              <a:buSzPct val="85000"/>
              <a:buFont typeface=".Apple Color Emoji UI"/>
              <a:buChar char="❌"/>
            </a:pPr>
            <a:r>
              <a:rPr lang="et" sz="1600" b="0" i="0" strike="noStrike" cap="none" spc="0" baseline="0" dirty="0">
                <a:solidFill>
                  <a:srgbClr val="000000"/>
                </a:solidFill>
                <a:effectLst/>
                <a:latin typeface="Helvetica"/>
                <a:ea typeface="Helvetica"/>
                <a:cs typeface="Helvetica"/>
              </a:rPr>
              <a:t>Ärge kasutage kuiva tolmuhunniku puhastamiseks võimsat veejuga. Vee õrn pihustamine sellele on tõhusam.</a:t>
            </a:r>
          </a:p>
        </p:txBody>
      </p:sp>
      <p:pic>
        <p:nvPicPr>
          <p:cNvPr id="6" name="Picture Placeholder 5">
            <a:extLst>
              <a:ext uri="{FF2B5EF4-FFF2-40B4-BE49-F238E27FC236}">
                <a16:creationId xmlns:a16="http://schemas.microsoft.com/office/drawing/2014/main" id="{B8B67816-436E-D24E-B78B-6F72032E7069}"/>
              </a:ext>
            </a:extLst>
          </p:cNvPr>
          <p:cNvPicPr>
            <a:picLocks noGrp="1" noChangeAspect="1"/>
          </p:cNvPicPr>
          <p:nvPr>
            <p:ph type="pic" sz="quarter" idx="12"/>
            <p:custDataLst>
              <p:tags r:id="rId3"/>
            </p:custDataLst>
          </p:nvPr>
        </p:nvPicPr>
        <p:blipFill rotWithShape="1">
          <a:blip r:embed="rId6"/>
          <a:srcRect l="43778" t="-738" r="2411" b="738"/>
          <a:stretch/>
        </p:blipFill>
        <p:spPr>
          <a:xfrm>
            <a:off x="6961238" y="1608138"/>
            <a:ext cx="4856111" cy="4437062"/>
          </a:xfrm>
          <a:prstGeom prst="rect">
            <a:avLst/>
          </a:prstGeom>
        </p:spPr>
      </p:pic>
    </p:spTree>
    <p:extLst>
      <p:ext uri="{BB962C8B-B14F-4D97-AF65-F5344CB8AC3E}">
        <p14:creationId xmlns:p14="http://schemas.microsoft.com/office/powerpoint/2010/main" val="2365830717"/>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custDataLst>
              <p:tags r:id="rId1"/>
            </p:custDataLst>
          </p:nvPr>
        </p:nvSpPr>
        <p:spPr>
          <a:xfrm>
            <a:off x="777244" y="1640901"/>
            <a:ext cx="6021761" cy="850900"/>
          </a:xfrm>
        </p:spPr>
        <p:txBody>
          <a:bodyPr/>
          <a:lstStyle/>
          <a:p>
            <a:pPr>
              <a:lnSpc>
                <a:spcPct val="100000"/>
              </a:lnSpc>
            </a:pPr>
            <a:r>
              <a:rPr lang="et" sz="2800" b="1" i="0" strike="noStrike" cap="none" spc="0" baseline="0" dirty="0">
                <a:solidFill>
                  <a:srgbClr val="F6A317"/>
                </a:solidFill>
                <a:effectLst/>
                <a:latin typeface="Helvetica"/>
                <a:ea typeface="Helvetica"/>
                <a:cs typeface="Helvetica"/>
              </a:rPr>
              <a:t>MIDA TEHA JA MIDA MITTE TEHA HEA HÜGIEENI TAGAMISEKS</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custDataLst>
              <p:tags r:id="rId2"/>
            </p:custDataLst>
          </p:nvPr>
        </p:nvSpPr>
        <p:spPr>
          <a:xfrm>
            <a:off x="777243" y="2687201"/>
            <a:ext cx="7041229" cy="3230407"/>
          </a:xfrm>
        </p:spPr>
        <p:txBody>
          <a:bodyPr lIns="91440" tIns="45720" rIns="91440" bIns="45720" anchor="t"/>
          <a:lstStyle/>
          <a:p>
            <a:pPr>
              <a:lnSpc>
                <a:spcPct val="100000"/>
              </a:lnSpc>
              <a:spcBef>
                <a:spcPts val="600"/>
              </a:spcBef>
            </a:pPr>
            <a:r>
              <a:rPr lang="et" sz="1600" b="1" i="0" strike="noStrike" cap="none" spc="0" baseline="0" dirty="0">
                <a:solidFill>
                  <a:srgbClr val="000000"/>
                </a:solidFill>
                <a:effectLst/>
                <a:latin typeface="Helvetica"/>
                <a:ea typeface="Helvetica"/>
                <a:cs typeface="Helvetica"/>
              </a:rPr>
              <a:t>TEHKE ALATI</a:t>
            </a:r>
          </a:p>
          <a:p>
            <a:pPr marL="285750" indent="-285750">
              <a:lnSpc>
                <a:spcPct val="100000"/>
              </a:lnSpc>
              <a:spcBef>
                <a:spcPts val="600"/>
              </a:spcBef>
              <a:buSzPct val="85000"/>
              <a:buFont typeface=".Apple Color Emoji UI"/>
              <a:buChar char="✅"/>
            </a:pPr>
            <a:r>
              <a:rPr lang="et" sz="1600" b="0" i="0" strike="noStrike" cap="none" spc="0" baseline="0" dirty="0">
                <a:solidFill>
                  <a:srgbClr val="000000"/>
                </a:solidFill>
                <a:effectLst/>
                <a:latin typeface="Helvetica"/>
                <a:ea typeface="Helvetica"/>
                <a:cs typeface="Helvetica"/>
              </a:rPr>
              <a:t>Peske käsi regulaarselt</a:t>
            </a:r>
          </a:p>
          <a:p>
            <a:pPr marL="285750" indent="-285750">
              <a:lnSpc>
                <a:spcPct val="100000"/>
              </a:lnSpc>
              <a:spcBef>
                <a:spcPts val="600"/>
              </a:spcBef>
              <a:buSzPct val="85000"/>
              <a:buFont typeface=".Apple Color Emoji UI"/>
              <a:buChar char="✅"/>
            </a:pPr>
            <a:r>
              <a:rPr lang="et" sz="1600" b="0" i="0" strike="noStrike" cap="none" spc="0" baseline="0" dirty="0">
                <a:solidFill>
                  <a:srgbClr val="000000"/>
                </a:solidFill>
                <a:effectLst/>
                <a:latin typeface="Helvetica"/>
                <a:ea typeface="Helvetica"/>
                <a:cs typeface="Helvetica"/>
              </a:rPr>
              <a:t>Enne söögiruumidesse sisenemist eemaldage määrdunud riided</a:t>
            </a:r>
          </a:p>
          <a:p>
            <a:pPr marL="285750" indent="-285750">
              <a:lnSpc>
                <a:spcPct val="100000"/>
              </a:lnSpc>
              <a:spcBef>
                <a:spcPts val="600"/>
              </a:spcBef>
              <a:buSzPct val="85000"/>
              <a:buFont typeface=".Apple Color Emoji UI"/>
              <a:buChar char="✅"/>
            </a:pPr>
            <a:r>
              <a:rPr lang="et" sz="1600" b="0" i="0" strike="noStrike" cap="none" spc="0" baseline="0" dirty="0">
                <a:solidFill>
                  <a:srgbClr val="000000"/>
                </a:solidFill>
                <a:effectLst/>
                <a:latin typeface="Helvetica"/>
                <a:ea typeface="Helvetica"/>
                <a:cs typeface="Helvetica"/>
              </a:rPr>
              <a:t>Laske oma töörõivastust regulaarselt puhastada</a:t>
            </a:r>
          </a:p>
          <a:p>
            <a:pPr marL="285750" indent="-285750">
              <a:lnSpc>
                <a:spcPct val="100000"/>
              </a:lnSpc>
              <a:spcBef>
                <a:spcPts val="600"/>
              </a:spcBef>
              <a:buSzPct val="85000"/>
              <a:buFont typeface=".Apple Color Emoji UI"/>
              <a:buChar char="✅"/>
            </a:pPr>
            <a:r>
              <a:rPr lang="et" sz="1600" b="0" i="0" strike="noStrike" cap="none" spc="0" baseline="0" dirty="0">
                <a:solidFill>
                  <a:srgbClr val="000000"/>
                </a:solidFill>
                <a:effectLst/>
                <a:latin typeface="Helvetica"/>
                <a:ea typeface="Helvetica"/>
                <a:cs typeface="Helvetica"/>
              </a:rPr>
              <a:t>Kasutage puhaste riiete ja määrdunud tööriiete hoidmiseks selleks ettenähtud </a:t>
            </a:r>
            <a:r>
              <a:rPr lang="et" dirty="0">
                <a:solidFill>
                  <a:srgbClr val="000000"/>
                </a:solidFill>
                <a:latin typeface="Helvetica"/>
                <a:ea typeface="Helvetica"/>
                <a:cs typeface="Helvetica"/>
              </a:rPr>
              <a:t>hoiuruumides</a:t>
            </a:r>
            <a:endParaRPr lang="et" sz="1600" b="0" i="0" strike="noStrike" cap="none" spc="0" baseline="0" dirty="0">
              <a:solidFill>
                <a:srgbClr val="000000"/>
              </a:solidFill>
              <a:effectLst/>
              <a:latin typeface="Helvetica"/>
              <a:ea typeface="Helvetica"/>
              <a:cs typeface="Helvetica"/>
            </a:endParaRPr>
          </a:p>
          <a:p>
            <a:pPr>
              <a:lnSpc>
                <a:spcPct val="100000"/>
              </a:lnSpc>
              <a:spcBef>
                <a:spcPts val="600"/>
              </a:spcBef>
            </a:pPr>
            <a:r>
              <a:rPr lang="et" sz="1600" b="1" i="0" strike="noStrike" cap="none" spc="0" baseline="0" dirty="0">
                <a:solidFill>
                  <a:srgbClr val="000000"/>
                </a:solidFill>
                <a:effectLst/>
                <a:latin typeface="Helvetica"/>
                <a:ea typeface="Helvetica"/>
                <a:cs typeface="Helvetica"/>
              </a:rPr>
              <a:t>ÄRGE KUNAGI TEHKE</a:t>
            </a:r>
          </a:p>
          <a:p>
            <a:pPr marL="285750" indent="-285750">
              <a:lnSpc>
                <a:spcPct val="100000"/>
              </a:lnSpc>
              <a:spcBef>
                <a:spcPts val="600"/>
              </a:spcBef>
              <a:buSzPct val="85000"/>
              <a:buFont typeface=".Apple Color Emoji UI"/>
              <a:buChar char="❌"/>
            </a:pPr>
            <a:r>
              <a:rPr lang="et" sz="1600" b="0" i="0" strike="noStrike" cap="none" spc="0" baseline="0" dirty="0">
                <a:solidFill>
                  <a:srgbClr val="000000"/>
                </a:solidFill>
                <a:effectLst/>
                <a:latin typeface="Helvetica"/>
                <a:ea typeface="Helvetica"/>
                <a:cs typeface="Helvetica"/>
              </a:rPr>
              <a:t>Suitsetage oma töökohal</a:t>
            </a:r>
          </a:p>
          <a:p>
            <a:pPr marL="285750" indent="-285750">
              <a:lnSpc>
                <a:spcPct val="100000"/>
              </a:lnSpc>
              <a:spcBef>
                <a:spcPts val="600"/>
              </a:spcBef>
              <a:buSzPct val="85000"/>
              <a:buFont typeface=".Apple Color Emoji UI"/>
              <a:buChar char="❌"/>
            </a:pPr>
            <a:r>
              <a:rPr lang="et" sz="1600" b="0" i="0" strike="noStrike" cap="none" spc="0" baseline="0" dirty="0">
                <a:solidFill>
                  <a:srgbClr val="000000"/>
                </a:solidFill>
                <a:effectLst/>
                <a:latin typeface="Helvetica"/>
                <a:ea typeface="Helvetica"/>
                <a:cs typeface="Helvetica"/>
              </a:rPr>
              <a:t>Säilitage või tarbige toitu ja jooke töökohtadel</a:t>
            </a:r>
          </a:p>
          <a:p>
            <a:pPr marL="285750" indent="-285750">
              <a:lnSpc>
                <a:spcPct val="100000"/>
              </a:lnSpc>
              <a:spcBef>
                <a:spcPts val="600"/>
              </a:spcBef>
              <a:buSzPct val="85000"/>
              <a:buFont typeface=".Apple Color Emoji UI"/>
              <a:buChar char="❌"/>
            </a:pPr>
            <a:r>
              <a:rPr lang="et" sz="1600" b="0" i="0" strike="noStrike" cap="none" spc="0" baseline="0" dirty="0">
                <a:solidFill>
                  <a:srgbClr val="000000"/>
                </a:solidFill>
                <a:effectLst/>
                <a:latin typeface="Helvetica"/>
                <a:ea typeface="Helvetica"/>
                <a:cs typeface="Helvetica"/>
              </a:rPr>
              <a:t>Asetage kokku määrdunud ja puhtad riideid</a:t>
            </a:r>
          </a:p>
          <a:p>
            <a:pPr marL="285750" indent="-285750">
              <a:lnSpc>
                <a:spcPct val="100000"/>
              </a:lnSpc>
              <a:spcBef>
                <a:spcPts val="600"/>
              </a:spcBef>
              <a:buSzPct val="85000"/>
              <a:buFont typeface=".Apple Color Emoji UI"/>
              <a:buChar char="❌"/>
            </a:pPr>
            <a:r>
              <a:rPr lang="et" sz="1600" b="0" i="0" strike="noStrike" cap="none" spc="0" baseline="0" dirty="0">
                <a:solidFill>
                  <a:srgbClr val="000000"/>
                </a:solidFill>
                <a:effectLst/>
                <a:latin typeface="Helvetica"/>
                <a:ea typeface="Helvetica"/>
                <a:cs typeface="Helvetica"/>
              </a:rPr>
              <a:t>Viige määrdunud töörõivaid omale koju</a:t>
            </a:r>
          </a:p>
          <a:p>
            <a:pPr marL="285750" indent="-285750">
              <a:lnSpc>
                <a:spcPct val="100000"/>
              </a:lnSpc>
              <a:spcBef>
                <a:spcPts val="600"/>
              </a:spcBef>
              <a:buSzPct val="85000"/>
              <a:buFont typeface=".Apple Color Emoji UI"/>
              <a:buChar char="✅"/>
            </a:pPr>
            <a:endParaRPr lang="en-US" dirty="0"/>
          </a:p>
        </p:txBody>
      </p:sp>
      <p:pic>
        <p:nvPicPr>
          <p:cNvPr id="7" name="Picture Placeholder 6">
            <a:extLst>
              <a:ext uri="{FF2B5EF4-FFF2-40B4-BE49-F238E27FC236}">
                <a16:creationId xmlns:a16="http://schemas.microsoft.com/office/drawing/2014/main" id="{FDDD8A68-96A2-5644-B6B9-96EFBF144D2C}"/>
              </a:ext>
            </a:extLst>
          </p:cNvPr>
          <p:cNvPicPr>
            <a:picLocks noGrp="1" noChangeAspect="1"/>
          </p:cNvPicPr>
          <p:nvPr>
            <p:ph type="pic" sz="quarter" idx="12"/>
            <p:custDataLst>
              <p:tags r:id="rId3"/>
            </p:custDataLst>
          </p:nvPr>
        </p:nvPicPr>
        <p:blipFill>
          <a:blip r:embed="rId7"/>
          <a:srcRect l="10751" r="10751"/>
          <a:stretch>
            <a:fillRect/>
          </a:stretch>
        </p:blipFill>
        <p:spPr>
          <a:xfrm>
            <a:off x="7818472" y="1640901"/>
            <a:ext cx="2685609" cy="2280850"/>
          </a:xfrm>
          <a:prstGeom prst="rect">
            <a:avLst/>
          </a:prstGeom>
        </p:spPr>
      </p:pic>
      <p:pic>
        <p:nvPicPr>
          <p:cNvPr id="5" name="Picture Placeholder 10">
            <a:extLst>
              <a:ext uri="{FF2B5EF4-FFF2-40B4-BE49-F238E27FC236}">
                <a16:creationId xmlns:a16="http://schemas.microsoft.com/office/drawing/2014/main" id="{63710AF6-C6CF-2D4F-A577-4E2035608A56}"/>
              </a:ext>
            </a:extLst>
          </p:cNvPr>
          <p:cNvPicPr>
            <a:picLocks noChangeAspect="1"/>
          </p:cNvPicPr>
          <p:nvPr>
            <p:custDataLst>
              <p:tags r:id="rId4"/>
            </p:custDataLst>
          </p:nvPr>
        </p:nvPicPr>
        <p:blipFill>
          <a:blip r:embed="rId8"/>
          <a:srcRect l="7808" r="7808"/>
          <a:stretch>
            <a:fillRect/>
          </a:stretch>
        </p:blipFill>
        <p:spPr>
          <a:xfrm>
            <a:off x="7818472" y="4265488"/>
            <a:ext cx="2685609" cy="2280850"/>
          </a:xfrm>
          <a:prstGeom prst="rect">
            <a:avLst/>
          </a:prstGeom>
        </p:spPr>
      </p:pic>
    </p:spTree>
    <p:extLst>
      <p:ext uri="{BB962C8B-B14F-4D97-AF65-F5344CB8AC3E}">
        <p14:creationId xmlns:p14="http://schemas.microsoft.com/office/powerpoint/2010/main" val="1534901246"/>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custDataLst>
              <p:tags r:id="rId1"/>
            </p:custDataLst>
          </p:nvPr>
        </p:nvSpPr>
        <p:spPr/>
        <p:txBody>
          <a:bodyPr/>
          <a:lstStyle/>
          <a:p>
            <a:pPr>
              <a:lnSpc>
                <a:spcPct val="100000"/>
              </a:lnSpc>
            </a:pPr>
            <a:r>
              <a:rPr lang="et" sz="2800" b="1" i="0" strike="noStrike" cap="none" spc="0" baseline="0">
                <a:solidFill>
                  <a:srgbClr val="F6A317"/>
                </a:solidFill>
                <a:effectLst/>
                <a:latin typeface="Helvetica"/>
                <a:ea typeface="Helvetica"/>
                <a:cs typeface="Helvetica"/>
              </a:rPr>
              <a:t>TÜHI SLAID</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custDataLst>
              <p:tags r:id="rId2"/>
            </p:custDataLst>
          </p:nvPr>
        </p:nvSpPr>
        <p:spPr/>
        <p:txBody>
          <a:bodyPr/>
          <a:lstStyle/>
          <a:p>
            <a:pPr>
              <a:lnSpc>
                <a:spcPts val="2400"/>
              </a:lnSpc>
            </a:pPr>
            <a:r>
              <a:rPr lang="et" sz="1800" b="0" i="0" strike="noStrike" cap="none" spc="0" baseline="0">
                <a:solidFill>
                  <a:srgbClr val="000000"/>
                </a:solidFill>
                <a:effectLst/>
                <a:latin typeface="Helvetica"/>
                <a:ea typeface="Helvetica"/>
                <a:cs typeface="Helvetica"/>
              </a:rPr>
              <a:t>Kasutage seda slaidi töökeskkonnale/kontekstile vastava koolitusmaterjali loomiseks.</a:t>
            </a:r>
          </a:p>
          <a:p>
            <a:pPr>
              <a:lnSpc>
                <a:spcPts val="2400"/>
              </a:lnSpc>
            </a:pPr>
            <a:r>
              <a:rPr lang="et" sz="1800" b="0" i="0" strike="noStrike" cap="none" spc="0" baseline="0">
                <a:solidFill>
                  <a:srgbClr val="000000"/>
                </a:solidFill>
                <a:effectLst/>
                <a:latin typeface="Helvetica"/>
                <a:ea typeface="Helvetica"/>
                <a:cs typeface="Helvetica"/>
              </a:rPr>
              <a:t>Pildi muutmiseks paremklõpsake &gt; muuda pilti &gt; lisage failist.</a:t>
            </a:r>
          </a:p>
          <a:p>
            <a:pPr>
              <a:lnSpc>
                <a:spcPts val="2400"/>
              </a:lnSpc>
            </a:pPr>
            <a:r>
              <a:rPr lang="et" sz="1800" b="0" i="0" strike="noStrike" cap="none" spc="0" baseline="0">
                <a:solidFill>
                  <a:srgbClr val="000000"/>
                </a:solidFill>
                <a:effectLst/>
                <a:latin typeface="Helvetica"/>
                <a:ea typeface="Helvetica"/>
                <a:cs typeface="Helvetica"/>
              </a:rPr>
              <a:t>Täiendavate slaidide loomiseks klõpsake ülaltoodud vahekaarti „Uus slaid”.</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custDataLst>
              <p:tags r:id="rId3"/>
            </p:custDataLst>
          </p:nvPr>
        </p:nvPicPr>
        <p:blipFill>
          <a:blip r:embed="rId6"/>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191220303"/>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custDataLst>
              <p:tags r:id="rId1"/>
            </p:custDataLst>
          </p:nvPr>
        </p:nvSpPr>
        <p:spPr/>
        <p:txBody>
          <a:bodyPr/>
          <a:lstStyle/>
          <a:p>
            <a:pPr>
              <a:lnSpc>
                <a:spcPct val="100000"/>
              </a:lnSpc>
            </a:pPr>
            <a:r>
              <a:rPr lang="et" sz="2800" b="1" i="0" strike="noStrike" cap="none" spc="0" baseline="0">
                <a:solidFill>
                  <a:srgbClr val="F6A317"/>
                </a:solidFill>
                <a:effectLst/>
                <a:latin typeface="Helvetica"/>
                <a:ea typeface="Helvetica"/>
                <a:cs typeface="Helvetica"/>
              </a:rPr>
              <a:t>KOKKUVÕTE</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custDataLst>
              <p:tags r:id="rId2"/>
            </p:custDataLst>
          </p:nvPr>
        </p:nvSpPr>
        <p:spPr/>
        <p:txBody>
          <a:bodyPr/>
          <a:lstStyle/>
          <a:p>
            <a:pPr>
              <a:lnSpc>
                <a:spcPts val="2400"/>
              </a:lnSpc>
              <a:spcBef>
                <a:spcPts val="600"/>
              </a:spcBef>
              <a:spcAft>
                <a:spcPts val="1000"/>
              </a:spcAft>
            </a:pPr>
            <a:r>
              <a:rPr lang="et" sz="1800" b="0" i="0" strike="noStrike" cap="none" spc="0" baseline="0" dirty="0">
                <a:solidFill>
                  <a:srgbClr val="000000"/>
                </a:solidFill>
                <a:effectLst/>
                <a:latin typeface="Helvetica"/>
                <a:ea typeface="Helvetica"/>
                <a:cs typeface="Helvetica"/>
              </a:rPr>
              <a:t>Puhastamisel ja hea hügieeni järgimisel pidage meeles:</a:t>
            </a:r>
          </a:p>
          <a:p>
            <a:pPr marL="285750" indent="-285750">
              <a:lnSpc>
                <a:spcPts val="2400"/>
              </a:lnSpc>
              <a:spcBef>
                <a:spcPts val="600"/>
              </a:spcBef>
              <a:spcAft>
                <a:spcPts val="600"/>
              </a:spcAft>
              <a:buClr>
                <a:srgbClr val="F1B600"/>
              </a:buClr>
              <a:buSzPct val="120000"/>
              <a:buFont typeface="Wingdings" pitchFamily="2" charset="2"/>
              <a:buChar char="q"/>
            </a:pPr>
            <a:r>
              <a:rPr lang="et" sz="1800" b="0" i="0" strike="noStrike" cap="none" spc="0" baseline="0" dirty="0">
                <a:solidFill>
                  <a:srgbClr val="000000"/>
                </a:solidFill>
                <a:effectLst/>
                <a:latin typeface="Helvetica"/>
                <a:ea typeface="Helvetica"/>
                <a:cs typeface="Helvetica"/>
              </a:rPr>
              <a:t>Kasutage antud ülesande jaoks selleks sobivat puhastusmeetodit</a:t>
            </a:r>
          </a:p>
          <a:p>
            <a:pPr marL="285750" indent="-285750">
              <a:lnSpc>
                <a:spcPts val="2400"/>
              </a:lnSpc>
              <a:spcBef>
                <a:spcPts val="600"/>
              </a:spcBef>
              <a:spcAft>
                <a:spcPts val="600"/>
              </a:spcAft>
              <a:buClr>
                <a:srgbClr val="F1B600"/>
              </a:buClr>
              <a:buSzPct val="120000"/>
              <a:buFont typeface="Wingdings" pitchFamily="2" charset="2"/>
              <a:buChar char="q"/>
            </a:pPr>
            <a:r>
              <a:rPr lang="et" sz="1800" b="0" i="0" strike="noStrike" cap="none" spc="0" baseline="0" dirty="0">
                <a:solidFill>
                  <a:srgbClr val="000000"/>
                </a:solidFill>
                <a:effectLst/>
                <a:latin typeface="Helvetica"/>
                <a:ea typeface="Helvetica"/>
                <a:cs typeface="Helvetica"/>
              </a:rPr>
              <a:t>Enne kasutamist veenduge, et seade pole kahjustatud ja töötab korralikult</a:t>
            </a:r>
          </a:p>
          <a:p>
            <a:pPr marL="285750" indent="-285750">
              <a:lnSpc>
                <a:spcPts val="2400"/>
              </a:lnSpc>
              <a:spcBef>
                <a:spcPts val="600"/>
              </a:spcBef>
              <a:spcAft>
                <a:spcPts val="600"/>
              </a:spcAft>
              <a:buClr>
                <a:srgbClr val="F1B600"/>
              </a:buClr>
              <a:buSzPct val="120000"/>
              <a:buFont typeface="Wingdings" pitchFamily="2" charset="2"/>
              <a:buChar char="q"/>
            </a:pPr>
            <a:r>
              <a:rPr lang="et" sz="1800" b="0" i="0" strike="noStrike" cap="none" spc="0" baseline="0" dirty="0">
                <a:solidFill>
                  <a:srgbClr val="000000"/>
                </a:solidFill>
                <a:effectLst/>
                <a:latin typeface="Helvetica"/>
                <a:ea typeface="Helvetica"/>
                <a:cs typeface="Helvetica"/>
              </a:rPr>
              <a:t>Järgige häid isikliku hügieeni tavasid</a:t>
            </a:r>
          </a:p>
          <a:p>
            <a:pPr marL="285750" indent="-285750">
              <a:lnSpc>
                <a:spcPts val="2400"/>
              </a:lnSpc>
              <a:spcBef>
                <a:spcPts val="600"/>
              </a:spcBef>
              <a:spcAft>
                <a:spcPts val="600"/>
              </a:spcAft>
              <a:buClr>
                <a:srgbClr val="F1B600"/>
              </a:buClr>
              <a:buSzPct val="120000"/>
              <a:buFont typeface="Wingdings" pitchFamily="2" charset="2"/>
              <a:buChar char="q"/>
            </a:pPr>
            <a:r>
              <a:rPr lang="et" sz="1800" b="0" i="0" strike="noStrike" cap="none" spc="0" baseline="0" dirty="0">
                <a:solidFill>
                  <a:srgbClr val="000000"/>
                </a:solidFill>
                <a:effectLst/>
                <a:latin typeface="Helvetica"/>
                <a:ea typeface="Helvetica"/>
                <a:cs typeface="Helvetica"/>
              </a:rPr>
              <a:t>Vältige suitsetamist – suitsetamine suurendab RCS-i negatiivseid tervisemõjusid</a:t>
            </a:r>
          </a:p>
          <a:p>
            <a:pPr>
              <a:lnSpc>
                <a:spcPts val="2400"/>
              </a:lnSpc>
            </a:pPr>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custDataLst>
              <p:tags r:id="rId3"/>
            </p:custDataLst>
          </p:nvPr>
        </p:nvPicPr>
        <p:blipFill>
          <a:blip r:embed="rId6"/>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796397107"/>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custDataLst>
              <p:tags r:id="rId1"/>
            </p:custDataLst>
          </p:nvPr>
        </p:nvSpPr>
        <p:spPr>
          <a:xfrm>
            <a:off x="777244" y="1640901"/>
            <a:ext cx="7538853" cy="850900"/>
          </a:xfrm>
        </p:spPr>
        <p:txBody>
          <a:bodyPr/>
          <a:lstStyle/>
          <a:p>
            <a:pPr>
              <a:lnSpc>
                <a:spcPct val="100000"/>
              </a:lnSpc>
            </a:pPr>
            <a:r>
              <a:rPr lang="et" sz="2800" b="1" i="0" strike="noStrike" cap="none" spc="0" baseline="0">
                <a:solidFill>
                  <a:srgbClr val="F6A317"/>
                </a:solidFill>
                <a:effectLst/>
                <a:latin typeface="Helvetica"/>
                <a:ea typeface="Helvetica"/>
                <a:cs typeface="Helvetica"/>
              </a:rPr>
              <a:t>TÄIENDAVAD ÕPPEMATERJALID</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custDataLst>
              <p:tags r:id="rId2"/>
            </p:custDataLst>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et" sz="1600" b="0" i="0" strike="noStrike" cap="none" spc="0" baseline="0">
                <a:solidFill>
                  <a:srgbClr val="000000"/>
                </a:solidFill>
                <a:effectLst/>
                <a:latin typeface="Helvetica"/>
                <a:ea typeface="Helvetica"/>
                <a:cs typeface="Helvetica"/>
                <a:hlinkClick r:id="rId7" history="0"/>
              </a:rPr>
              <a:t>Pindade ja paigaldiste puhastamise head tavad (ülesanne 2.1.1a)</a:t>
            </a:r>
          </a:p>
          <a:p>
            <a:pPr marL="285750" indent="-285750">
              <a:lnSpc>
                <a:spcPts val="2300"/>
              </a:lnSpc>
              <a:spcBef>
                <a:spcPts val="600"/>
              </a:spcBef>
              <a:spcAft>
                <a:spcPts val="600"/>
              </a:spcAft>
              <a:buSzPct val="130000"/>
              <a:buFont typeface="Arial" panose="020B0604020202020204" pitchFamily="34" charset="0"/>
              <a:buChar char="•"/>
            </a:pPr>
            <a:r>
              <a:rPr lang="et" sz="1600" b="0" i="0" strike="noStrike" cap="none" spc="0" baseline="0">
                <a:solidFill>
                  <a:srgbClr val="000000"/>
                </a:solidFill>
                <a:effectLst/>
                <a:latin typeface="Helvetica"/>
                <a:ea typeface="Helvetica"/>
                <a:cs typeface="Helvetica"/>
                <a:hlinkClick r:id="rId7" history="0"/>
              </a:rPr>
              <a:t>Hea hügieeni parimad tavad (ülesanne 2.1.10)</a:t>
            </a:r>
          </a:p>
          <a:p>
            <a:pPr marL="285750" indent="-285750">
              <a:lnSpc>
                <a:spcPts val="2300"/>
              </a:lnSpc>
              <a:spcBef>
                <a:spcPts val="600"/>
              </a:spcBef>
              <a:spcAft>
                <a:spcPts val="600"/>
              </a:spcAft>
              <a:buSzPct val="130000"/>
              <a:buFont typeface="Arial" panose="020B0604020202020204" pitchFamily="34" charset="0"/>
              <a:buChar char="•"/>
            </a:pPr>
            <a:r>
              <a:rPr lang="et" sz="1600" b="0" i="0" strike="noStrike" cap="none" spc="0" baseline="0">
                <a:solidFill>
                  <a:srgbClr val="000000"/>
                </a:solidFill>
                <a:effectLst/>
                <a:latin typeface="Helvetica"/>
                <a:ea typeface="Helvetica"/>
                <a:cs typeface="Helvetica"/>
                <a:hlinkClick r:id="rId8" history="0"/>
              </a:rPr>
              <a:t>NEPSI heade tavade juhend</a:t>
            </a:r>
          </a:p>
          <a:p>
            <a:pPr marL="285750" indent="-285750">
              <a:lnSpc>
                <a:spcPts val="2300"/>
              </a:lnSpc>
              <a:spcBef>
                <a:spcPts val="600"/>
              </a:spcBef>
              <a:spcAft>
                <a:spcPts val="600"/>
              </a:spcAft>
              <a:buSzPct val="130000"/>
              <a:buFont typeface="Arial" panose="020B0604020202020204" pitchFamily="34" charset="0"/>
              <a:buChar char="•"/>
            </a:pPr>
            <a:r>
              <a:rPr lang="et" sz="1600" b="0" i="0" strike="noStrike" cap="none" spc="0" baseline="0">
                <a:solidFill>
                  <a:srgbClr val="000000"/>
                </a:solidFill>
                <a:effectLst/>
                <a:latin typeface="Helvetica"/>
                <a:ea typeface="Helvetica"/>
                <a:cs typeface="Helvetica"/>
                <a:hlinkClick r:id="rId9" history="0"/>
              </a:rPr>
              <a:t>NEPSI juhend VKEdele</a:t>
            </a:r>
          </a:p>
        </p:txBody>
      </p:sp>
      <p:sp>
        <p:nvSpPr>
          <p:cNvPr id="4" name="Rounded Rectangle 3">
            <a:extLst>
              <a:ext uri="{FF2B5EF4-FFF2-40B4-BE49-F238E27FC236}">
                <a16:creationId xmlns:a16="http://schemas.microsoft.com/office/drawing/2014/main" id="{70F01C61-0840-6243-9982-C4FCFF0051A6}"/>
              </a:ext>
            </a:extLst>
          </p:cNvPr>
          <p:cNvSpPr/>
          <p:nvPr>
            <p:custDataLst>
              <p:tags r:id="rId3"/>
            </p:custDataLst>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8911A584-1B44-1940-BDDF-233757B9D560}"/>
              </a:ext>
            </a:extLst>
          </p:cNvPr>
          <p:cNvSpPr/>
          <p:nvPr>
            <p:custDataLst>
              <p:tags r:id="rId4"/>
            </p:custDataLst>
          </p:nvPr>
        </p:nvSpPr>
        <p:spPr>
          <a:xfrm>
            <a:off x="1088454" y="5260551"/>
            <a:ext cx="10022946" cy="441788"/>
          </a:xfrm>
          <a:prstGeom prst="rect">
            <a:avLst/>
          </a:prstGeom>
          <a:noFill/>
          <a:ln>
            <a:noFill/>
          </a:ln>
        </p:spPr>
        <p:txBody>
          <a:bodyPr wrap="square" anchor="ctr">
            <a:spAutoFit/>
          </a:bodyPr>
          <a:lstStyle/>
          <a:p>
            <a:pPr>
              <a:lnSpc>
                <a:spcPts val="3000"/>
              </a:lnSpc>
              <a:spcBef>
                <a:spcPts val="1200"/>
              </a:spcBef>
              <a:spcAft>
                <a:spcPts val="1200"/>
              </a:spcAft>
              <a:buSzPct val="130000"/>
            </a:pPr>
            <a:r>
              <a:rPr lang="et" b="0" i="0" strike="noStrike" cap="none" spc="0" baseline="0" dirty="0">
                <a:solidFill>
                  <a:srgbClr val="000000"/>
                </a:solidFill>
                <a:effectLst/>
                <a:latin typeface="Calibri"/>
                <a:ea typeface="Calibri"/>
                <a:cs typeface="Calibri"/>
              </a:rPr>
              <a:t>RCS-i kohta lisateabe saamiseks külastage </a:t>
            </a:r>
            <a:r>
              <a:rPr lang="et" b="1" i="0" strike="noStrike" cap="none" spc="0" baseline="0" dirty="0">
                <a:solidFill>
                  <a:srgbClr val="000000"/>
                </a:solidFill>
                <a:effectLst/>
                <a:latin typeface="Calibri"/>
                <a:ea typeface="Calibri"/>
                <a:cs typeface="Calibri"/>
              </a:rPr>
              <a:t>NEPSI e-õppe platvormi</a:t>
            </a:r>
            <a:r>
              <a:rPr lang="et" b="0" i="0" strike="noStrike" cap="none" spc="0" baseline="0" dirty="0">
                <a:solidFill>
                  <a:srgbClr val="000000"/>
                </a:solidFill>
                <a:effectLst/>
                <a:latin typeface="Calibri"/>
                <a:ea typeface="Calibri"/>
                <a:cs typeface="Calibri"/>
              </a:rPr>
              <a:t> saidil </a:t>
            </a:r>
            <a:r>
              <a:rPr lang="et" b="0" i="0" strike="noStrike" cap="none" spc="0" baseline="0" dirty="0">
                <a:solidFill>
                  <a:srgbClr val="000000"/>
                </a:solidFill>
                <a:effectLst/>
                <a:latin typeface="Calibri"/>
                <a:ea typeface="Calibri"/>
                <a:cs typeface="Calibri"/>
                <a:hlinkClick r:id="rId10" history="0"/>
              </a:rPr>
              <a:t>training.nepsi.eu</a:t>
            </a:r>
            <a:r>
              <a:rPr lang="et" b="0" i="0" strike="noStrike" cap="none" spc="0" baseline="0" dirty="0">
                <a:solidFill>
                  <a:srgbClr val="000000"/>
                </a:solidFill>
                <a:effectLst/>
                <a:latin typeface="Calibri"/>
                <a:ea typeface="Calibri"/>
                <a:cs typeface="Calibri"/>
              </a:rPr>
              <a:t>.</a:t>
            </a:r>
          </a:p>
        </p:txBody>
      </p:sp>
    </p:spTree>
    <p:extLst>
      <p:ext uri="{BB962C8B-B14F-4D97-AF65-F5344CB8AC3E}">
        <p14:creationId xmlns:p14="http://schemas.microsoft.com/office/powerpoint/2010/main" val="179448017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ags/tag2.xml><?xml version="1.0" encoding="utf-8"?>
<p:tagLst xmlns:a="http://schemas.openxmlformats.org/drawingml/2006/main" xmlns:r="http://schemas.openxmlformats.org/officeDocument/2006/relationships" xmlns:p="http://schemas.openxmlformats.org/presentationml/2006/main">
  <p:tag name="AS_UNIQUEID" val="2"/>
</p:tagLst>
</file>

<file path=ppt/tags/tag3.xml><?xml version="1.0" encoding="utf-8"?>
<p:tagLst xmlns:a="http://schemas.openxmlformats.org/drawingml/2006/main" xmlns:r="http://schemas.openxmlformats.org/officeDocument/2006/relationships" xmlns:p="http://schemas.openxmlformats.org/presentationml/2006/main">
  <p:tag name="AS_UNIQUEID" val="3"/>
</p:tagLst>
</file>

<file path=ppt/tags/tag4.xml><?xml version="1.0" encoding="utf-8"?>
<p:tagLst xmlns:a="http://schemas.openxmlformats.org/drawingml/2006/main" xmlns:r="http://schemas.openxmlformats.org/officeDocument/2006/relationships" xmlns:p="http://schemas.openxmlformats.org/presentationml/2006/main">
  <p:tag name="AS_UNIQUEID" val="0"/>
</p:tagLst>
</file>

<file path=ppt/tags/tag5.xml><?xml version="1.0" encoding="utf-8"?>
<p:tagLst xmlns:a="http://schemas.openxmlformats.org/drawingml/2006/main" xmlns:r="http://schemas.openxmlformats.org/officeDocument/2006/relationships" xmlns:p="http://schemas.openxmlformats.org/presentationml/2006/main">
  <p:tag name="AS_UNIQUEID" val="9"/>
</p:tagLst>
</file>

<file path=ppt/tags/tag6.xml><?xml version="1.0" encoding="utf-8"?>
<p:tagLst xmlns:a="http://schemas.openxmlformats.org/drawingml/2006/main" xmlns:r="http://schemas.openxmlformats.org/officeDocument/2006/relationships" xmlns:p="http://schemas.openxmlformats.org/presentationml/2006/main">
  <p:tag name="AS_UNIQUEID" val="10"/>
</p:tagLst>
</file>

<file path=ppt/tags/tag7.xml><?xml version="1.0" encoding="utf-8"?>
<p:tagLst xmlns:a="http://schemas.openxmlformats.org/drawingml/2006/main" xmlns:r="http://schemas.openxmlformats.org/officeDocument/2006/relationships" xmlns:p="http://schemas.openxmlformats.org/presentationml/2006/main">
  <p:tag name="AS_UNIQUEID" val="11"/>
</p:tagLst>
</file>

<file path=ppt/tags/tag8.xml><?xml version="1.0" encoding="utf-8"?>
<p:tagLst xmlns:a="http://schemas.openxmlformats.org/drawingml/2006/main" xmlns:r="http://schemas.openxmlformats.org/officeDocument/2006/relationships" xmlns:p="http://schemas.openxmlformats.org/presentationml/2006/main">
  <p:tag name="AS_UNIQUEID" val="5"/>
</p:tagLst>
</file>

<file path=ppt/tags/tag9.xml><?xml version="1.0" encoding="utf-8"?>
<p:tagLst xmlns:a="http://schemas.openxmlformats.org/drawingml/2006/main" xmlns:r="http://schemas.openxmlformats.org/officeDocument/2006/relationships" xmlns:p="http://schemas.openxmlformats.org/presentationml/2006/main">
  <p:tag name="AS_UNIQUEID" val="6"/>
</p:tagLst>
</file>

<file path=ppt/tags/tag10.xml><?xml version="1.0" encoding="utf-8"?>
<p:tagLst xmlns:a="http://schemas.openxmlformats.org/drawingml/2006/main" xmlns:r="http://schemas.openxmlformats.org/officeDocument/2006/relationships" xmlns:p="http://schemas.openxmlformats.org/presentationml/2006/main">
  <p:tag name="AS_UNIQUEID" val="7"/>
</p:tagLst>
</file>

<file path=ppt/tags/tag11.xml><?xml version="1.0" encoding="utf-8"?>
<p:tagLst xmlns:a="http://schemas.openxmlformats.org/drawingml/2006/main" xmlns:r="http://schemas.openxmlformats.org/officeDocument/2006/relationships" xmlns:p="http://schemas.openxmlformats.org/presentationml/2006/main">
  <p:tag name="AS_UNIQUEID" val="17"/>
</p:tagLst>
</file>

<file path=ppt/tags/tag12.xml><?xml version="1.0" encoding="utf-8"?>
<p:tagLst xmlns:a="http://schemas.openxmlformats.org/drawingml/2006/main" xmlns:r="http://schemas.openxmlformats.org/officeDocument/2006/relationships" xmlns:p="http://schemas.openxmlformats.org/presentationml/2006/main">
  <p:tag name="AS_UNIQUEID" val="18"/>
</p:tagLst>
</file>

<file path=ppt/tags/tag13.xml><?xml version="1.0" encoding="utf-8"?>
<p:tagLst xmlns:a="http://schemas.openxmlformats.org/drawingml/2006/main" xmlns:r="http://schemas.openxmlformats.org/officeDocument/2006/relationships" xmlns:p="http://schemas.openxmlformats.org/presentationml/2006/main">
  <p:tag name="AS_UNIQUEID" val="19"/>
</p:tagLst>
</file>

<file path=ppt/tags/tag14.xml><?xml version="1.0" encoding="utf-8"?>
<p:tagLst xmlns:a="http://schemas.openxmlformats.org/drawingml/2006/main" xmlns:r="http://schemas.openxmlformats.org/officeDocument/2006/relationships" xmlns:p="http://schemas.openxmlformats.org/presentationml/2006/main">
  <p:tag name="AS_UNIQUEID" val="13"/>
</p:tagLst>
</file>

<file path=ppt/tags/tag15.xml><?xml version="1.0" encoding="utf-8"?>
<p:tagLst xmlns:a="http://schemas.openxmlformats.org/drawingml/2006/main" xmlns:r="http://schemas.openxmlformats.org/officeDocument/2006/relationships" xmlns:p="http://schemas.openxmlformats.org/presentationml/2006/main">
  <p:tag name="AS_UNIQUEID" val="14"/>
</p:tagLst>
</file>

<file path=ppt/tags/tag16.xml><?xml version="1.0" encoding="utf-8"?>
<p:tagLst xmlns:a="http://schemas.openxmlformats.org/drawingml/2006/main" xmlns:r="http://schemas.openxmlformats.org/officeDocument/2006/relationships" xmlns:p="http://schemas.openxmlformats.org/presentationml/2006/main">
  <p:tag name="AS_UNIQUEID" val="15"/>
</p:tagLst>
</file>

<file path=ppt/tags/tag17.xml><?xml version="1.0" encoding="utf-8"?>
<p:tagLst xmlns:a="http://schemas.openxmlformats.org/drawingml/2006/main" xmlns:r="http://schemas.openxmlformats.org/officeDocument/2006/relationships" xmlns:p="http://schemas.openxmlformats.org/presentationml/2006/main">
  <p:tag name="AS_UNIQUEID" val="25"/>
</p:tagLst>
</file>

<file path=ppt/tags/tag18.xml><?xml version="1.0" encoding="utf-8"?>
<p:tagLst xmlns:a="http://schemas.openxmlformats.org/drawingml/2006/main" xmlns:r="http://schemas.openxmlformats.org/officeDocument/2006/relationships" xmlns:p="http://schemas.openxmlformats.org/presentationml/2006/main">
  <p:tag name="AS_UNIQUEID" val="26"/>
</p:tagLst>
</file>

<file path=ppt/tags/tag19.xml><?xml version="1.0" encoding="utf-8"?>
<p:tagLst xmlns:a="http://schemas.openxmlformats.org/drawingml/2006/main" xmlns:r="http://schemas.openxmlformats.org/officeDocument/2006/relationships" xmlns:p="http://schemas.openxmlformats.org/presentationml/2006/main">
  <p:tag name="AS_UNIQUEID" val="27"/>
</p:tagLst>
</file>

<file path=ppt/tags/tag20.xml><?xml version="1.0" encoding="utf-8"?>
<p:tagLst xmlns:a="http://schemas.openxmlformats.org/drawingml/2006/main" xmlns:r="http://schemas.openxmlformats.org/officeDocument/2006/relationships" xmlns:p="http://schemas.openxmlformats.org/presentationml/2006/main">
  <p:tag name="AS_UNIQUEID" val="28"/>
</p:tagLst>
</file>

<file path=ppt/tags/tag21.xml><?xml version="1.0" encoding="utf-8"?>
<p:tagLst xmlns:a="http://schemas.openxmlformats.org/drawingml/2006/main" xmlns:r="http://schemas.openxmlformats.org/officeDocument/2006/relationships" xmlns:p="http://schemas.openxmlformats.org/presentationml/2006/main">
  <p:tag name="AS_UNIQUEID" val="21"/>
</p:tagLst>
</file>

<file path=ppt/tags/tag22.xml><?xml version="1.0" encoding="utf-8"?>
<p:tagLst xmlns:a="http://schemas.openxmlformats.org/drawingml/2006/main" xmlns:r="http://schemas.openxmlformats.org/officeDocument/2006/relationships" xmlns:p="http://schemas.openxmlformats.org/presentationml/2006/main">
  <p:tag name="AS_UNIQUEID" val="22"/>
</p:tagLst>
</file>

<file path=ppt/tags/tag23.xml><?xml version="1.0" encoding="utf-8"?>
<p:tagLst xmlns:a="http://schemas.openxmlformats.org/drawingml/2006/main" xmlns:r="http://schemas.openxmlformats.org/officeDocument/2006/relationships" xmlns:p="http://schemas.openxmlformats.org/presentationml/2006/main">
  <p:tag name="AS_UNIQUEID" val="23"/>
</p:tagLst>
</file>

<file path=ppt/tags/tag24.xml><?xml version="1.0" encoding="utf-8"?>
<p:tagLst xmlns:a="http://schemas.openxmlformats.org/drawingml/2006/main" xmlns:r="http://schemas.openxmlformats.org/officeDocument/2006/relationships" xmlns:p="http://schemas.openxmlformats.org/presentationml/2006/main">
  <p:tag name="AS_UNIQUEID" val="34"/>
</p:tagLst>
</file>

<file path=ppt/tags/tag25.xml><?xml version="1.0" encoding="utf-8"?>
<p:tagLst xmlns:a="http://schemas.openxmlformats.org/drawingml/2006/main" xmlns:r="http://schemas.openxmlformats.org/officeDocument/2006/relationships" xmlns:p="http://schemas.openxmlformats.org/presentationml/2006/main">
  <p:tag name="AS_UNIQUEID" val="35"/>
</p:tagLst>
</file>

<file path=ppt/tags/tag26.xml><?xml version="1.0" encoding="utf-8"?>
<p:tagLst xmlns:a="http://schemas.openxmlformats.org/drawingml/2006/main" xmlns:r="http://schemas.openxmlformats.org/officeDocument/2006/relationships" xmlns:p="http://schemas.openxmlformats.org/presentationml/2006/main">
  <p:tag name="AS_UNIQUEID" val="36"/>
</p:tagLst>
</file>

<file path=ppt/tags/tag27.xml><?xml version="1.0" encoding="utf-8"?>
<p:tagLst xmlns:a="http://schemas.openxmlformats.org/drawingml/2006/main" xmlns:r="http://schemas.openxmlformats.org/officeDocument/2006/relationships" xmlns:p="http://schemas.openxmlformats.org/presentationml/2006/main">
  <p:tag name="AS_UNIQUEID" val="30"/>
</p:tagLst>
</file>

<file path=ppt/tags/tag28.xml><?xml version="1.0" encoding="utf-8"?>
<p:tagLst xmlns:a="http://schemas.openxmlformats.org/drawingml/2006/main" xmlns:r="http://schemas.openxmlformats.org/officeDocument/2006/relationships" xmlns:p="http://schemas.openxmlformats.org/presentationml/2006/main">
  <p:tag name="AS_UNIQUEID" val="31"/>
</p:tagLst>
</file>

<file path=ppt/tags/tag29.xml><?xml version="1.0" encoding="utf-8"?>
<p:tagLst xmlns:a="http://schemas.openxmlformats.org/drawingml/2006/main" xmlns:r="http://schemas.openxmlformats.org/officeDocument/2006/relationships" xmlns:p="http://schemas.openxmlformats.org/presentationml/2006/main">
  <p:tag name="AS_UNIQUEID" val="32"/>
</p:tagLst>
</file>

<file path=ppt/tags/tag30.xml><?xml version="1.0" encoding="utf-8"?>
<p:tagLst xmlns:a="http://schemas.openxmlformats.org/drawingml/2006/main" xmlns:r="http://schemas.openxmlformats.org/officeDocument/2006/relationships" xmlns:p="http://schemas.openxmlformats.org/presentationml/2006/main">
  <p:tag name="AS_UNIQUEID" val="42"/>
</p:tagLst>
</file>

<file path=ppt/tags/tag31.xml><?xml version="1.0" encoding="utf-8"?>
<p:tagLst xmlns:a="http://schemas.openxmlformats.org/drawingml/2006/main" xmlns:r="http://schemas.openxmlformats.org/officeDocument/2006/relationships" xmlns:p="http://schemas.openxmlformats.org/presentationml/2006/main">
  <p:tag name="AS_UNIQUEID" val="43"/>
</p:tagLst>
</file>

<file path=ppt/tags/tag32.xml><?xml version="1.0" encoding="utf-8"?>
<p:tagLst xmlns:a="http://schemas.openxmlformats.org/drawingml/2006/main" xmlns:r="http://schemas.openxmlformats.org/officeDocument/2006/relationships" xmlns:p="http://schemas.openxmlformats.org/presentationml/2006/main">
  <p:tag name="AS_UNIQUEID" val="44"/>
</p:tagLst>
</file>

<file path=ppt/tags/tag33.xml><?xml version="1.0" encoding="utf-8"?>
<p:tagLst xmlns:a="http://schemas.openxmlformats.org/drawingml/2006/main" xmlns:r="http://schemas.openxmlformats.org/officeDocument/2006/relationships" xmlns:p="http://schemas.openxmlformats.org/presentationml/2006/main">
  <p:tag name="AS_UNIQUEID" val="38"/>
</p:tagLst>
</file>

<file path=ppt/tags/tag34.xml><?xml version="1.0" encoding="utf-8"?>
<p:tagLst xmlns:a="http://schemas.openxmlformats.org/drawingml/2006/main" xmlns:r="http://schemas.openxmlformats.org/officeDocument/2006/relationships" xmlns:p="http://schemas.openxmlformats.org/presentationml/2006/main">
  <p:tag name="AS_UNIQUEID" val="39"/>
</p:tagLst>
</file>

<file path=ppt/tags/tag35.xml><?xml version="1.0" encoding="utf-8"?>
<p:tagLst xmlns:a="http://schemas.openxmlformats.org/drawingml/2006/main" xmlns:r="http://schemas.openxmlformats.org/officeDocument/2006/relationships" xmlns:p="http://schemas.openxmlformats.org/presentationml/2006/main">
  <p:tag name="AS_UNIQUEID" val="40"/>
</p:tagLst>
</file>

<file path=ppt/tags/tag36.xml><?xml version="1.0" encoding="utf-8"?>
<p:tagLst xmlns:a="http://schemas.openxmlformats.org/drawingml/2006/main" xmlns:r="http://schemas.openxmlformats.org/officeDocument/2006/relationships" xmlns:p="http://schemas.openxmlformats.org/presentationml/2006/main">
  <p:tag name="AS_UNIQUEID" val="50"/>
</p:tagLst>
</file>

<file path=ppt/tags/tag37.xml><?xml version="1.0" encoding="utf-8"?>
<p:tagLst xmlns:a="http://schemas.openxmlformats.org/drawingml/2006/main" xmlns:r="http://schemas.openxmlformats.org/officeDocument/2006/relationships" xmlns:p="http://schemas.openxmlformats.org/presentationml/2006/main">
  <p:tag name="AS_UNIQUEID" val="51"/>
</p:tagLst>
</file>

<file path=ppt/tags/tag38.xml><?xml version="1.0" encoding="utf-8"?>
<p:tagLst xmlns:a="http://schemas.openxmlformats.org/drawingml/2006/main" xmlns:r="http://schemas.openxmlformats.org/officeDocument/2006/relationships" xmlns:p="http://schemas.openxmlformats.org/presentationml/2006/main">
  <p:tag name="AS_UNIQUEID" val="52"/>
</p:tagLst>
</file>

<file path=ppt/tags/tag39.xml><?xml version="1.0" encoding="utf-8"?>
<p:tagLst xmlns:a="http://schemas.openxmlformats.org/drawingml/2006/main" xmlns:r="http://schemas.openxmlformats.org/officeDocument/2006/relationships" xmlns:p="http://schemas.openxmlformats.org/presentationml/2006/main">
  <p:tag name="AS_UNIQUEID" val="53"/>
</p:tagLst>
</file>

<file path=ppt/tags/tag40.xml><?xml version="1.0" encoding="utf-8"?>
<p:tagLst xmlns:a="http://schemas.openxmlformats.org/drawingml/2006/main" xmlns:r="http://schemas.openxmlformats.org/officeDocument/2006/relationships" xmlns:p="http://schemas.openxmlformats.org/presentationml/2006/main">
  <p:tag name="AS_UNIQUEID" val="46"/>
</p:tagLst>
</file>

<file path=ppt/tags/tag41.xml><?xml version="1.0" encoding="utf-8"?>
<p:tagLst xmlns:a="http://schemas.openxmlformats.org/drawingml/2006/main" xmlns:r="http://schemas.openxmlformats.org/officeDocument/2006/relationships" xmlns:p="http://schemas.openxmlformats.org/presentationml/2006/main">
  <p:tag name="AS_UNIQUEID" val="47"/>
</p:tagLst>
</file>

<file path=ppt/tags/tag42.xml><?xml version="1.0" encoding="utf-8"?>
<p:tagLst xmlns:a="http://schemas.openxmlformats.org/drawingml/2006/main" xmlns:r="http://schemas.openxmlformats.org/officeDocument/2006/relationships" xmlns:p="http://schemas.openxmlformats.org/presentationml/2006/main">
  <p:tag name="AS_UNIQUEID" val="48"/>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_PPTTraining_Cleaning_Hygiene" id="{39BFAD84-DCD9-3346-BC3F-2E78ED66515C}" vid="{FAC23321-1EAD-BA4F-A31B-84139DFB50C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Props1.xml><?xml version="1.0" encoding="utf-8"?>
<ds:datastoreItem xmlns:ds="http://schemas.openxmlformats.org/officeDocument/2006/customXml" ds:itemID="{4775F346-FE42-4C76-A7FB-25BA6085E72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3.xml><?xml version="1.0" encoding="utf-8"?>
<ds:datastoreItem xmlns:ds="http://schemas.openxmlformats.org/officeDocument/2006/customXml" ds:itemID="{7D545FEE-AD81-4023-B6AC-5CAEA335ED97}">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6d9d7403-2d8c-4818-ae25-2c5629bc7330"/>
    <ds:schemaRef ds:uri="http://purl.org/dc/terms/"/>
    <ds:schemaRef ds:uri="d8ecf516-e360-4672-81b9-68723bedb71f"/>
    <ds:schemaRef ds:uri="http://schemas.openxmlformats.org/package/2006/metadata/core-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Office Theme</Template>
  <TotalTime>45</TotalTime>
  <Words>1136</Words>
  <Application>Microsoft Macintosh PowerPoint</Application>
  <PresentationFormat>Widescreen</PresentationFormat>
  <Paragraphs>122</Paragraphs>
  <Slides>15</Slides>
  <Notes>14</Notes>
  <HiddenSlides>1</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39</cp:revision>
  <dcterms:created xsi:type="dcterms:W3CDTF">2020-06-24T14:35:04Z</dcterms:created>
  <dcterms:modified xsi:type="dcterms:W3CDTF">2024-11-13T12:07:24Z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