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6" r:id="rId9"/>
    <p:sldId id="261" r:id="rId10"/>
    <p:sldId id="275" r:id="rId11"/>
    <p:sldId id="260" r:id="rId12"/>
    <p:sldId id="263" r:id="rId13"/>
    <p:sldId id="274" r:id="rId14"/>
    <p:sldId id="268" r:id="rId15"/>
    <p:sldId id="264" r:id="rId16"/>
    <p:sldId id="266"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359DC8-2AB6-4BA6-BA27-3F133C9E8517}" v="11" dt="2022-09-23T08:44:38.349"/>
    <p1510:client id="{97EC6D74-896A-48DA-BCD3-22F41446246D}" v="1" dt="2022-09-23T16:41:07.122"/>
    <p1510:client id="{D8A5C3A8-2B67-46EA-814D-D16F5C61B16E}" v="40" dt="2022-09-22T23:55:54.199"/>
    <p1510:client id="{DDBC7F61-1F42-1144-8C86-A6CA9BE0A7F2}" v="2" dt="2020-12-09T20:09:2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49"/>
    <p:restoredTop sz="88844"/>
  </p:normalViewPr>
  <p:slideViewPr>
    <p:cSldViewPr snapToGrid="0" snapToObjects="1">
      <p:cViewPr varScale="1">
        <p:scale>
          <a:sx n="109" d="100"/>
          <a:sy n="109" d="100"/>
        </p:scale>
        <p:origin x="86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259060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Questo training fornisce informazioni circa il monitoraggio delle polveri.</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63212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4086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200" b="0" i="0" strike="noStrike" cap="none" spc="0" baseline="0">
                <a:solidFill>
                  <a:srgbClr val="000000"/>
                </a:solidFill>
                <a:effectLst/>
                <a:latin typeface="Calibri"/>
                <a:ea typeface="Calibri"/>
                <a:cs typeface="Calibri"/>
              </a:rPr>
              <a:t>Il monitoraggio statico può essere utilizzato anche a scopo di indagine, per identificare fonti specifiche di polveri aerodisperse e di SCR.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220557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293630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59062415-84AB-E14B-9757-4F4426CFB088}"/>
              </a:ext>
            </a:extLst>
          </p:cNvPr>
          <p:cNvPicPr>
            <a:picLocks noChangeAspect="1"/>
          </p:cNvPicPr>
          <p:nvPr userDrawn="1"/>
        </p:nvPicPr>
        <p:blipFill>
          <a:blip r:embed="rId10"/>
          <a:stretch>
            <a:fillRect/>
          </a:stretch>
        </p:blipFill>
        <p:spPr>
          <a:xfrm>
            <a:off x="395111" y="286802"/>
            <a:ext cx="1000588" cy="630000"/>
          </a:xfrm>
          <a:prstGeom prst="rect">
            <a:avLst/>
          </a:prstGeom>
        </p:spPr>
      </p:pic>
      <p:sp>
        <p:nvSpPr>
          <p:cNvPr id="7" name="Text Placeholder 4">
            <a:extLst>
              <a:ext uri="{FF2B5EF4-FFF2-40B4-BE49-F238E27FC236}">
                <a16:creationId xmlns:a16="http://schemas.microsoft.com/office/drawing/2014/main" id="{E5DB3628-D6C7-BB40-A3D5-44E7A56B062F}"/>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a:solidFill>
                  <a:srgbClr val="F6A317"/>
                </a:solidFill>
                <a:effectLst/>
                <a:latin typeface="Helvetica"/>
                <a:ea typeface="Helvetica"/>
                <a:cs typeface="Helvetica"/>
              </a:rPr>
              <a:t>TRAINING SULLE BUONE PRATICHE PER IL MONITORAGGIO DELLE POLVERI (PER I LAVORATORI)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575565"/>
            <a:ext cx="7534275" cy="850900"/>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IL MONITORAGGIO DELLE POLVERI (PER I LAVORATORI)</a:t>
            </a:r>
          </a:p>
          <a:p>
            <a:endParaRPr lang="en-US" sz="3000"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5" name="Rectangle 4">
            <a:extLst>
              <a:ext uri="{FF2B5EF4-FFF2-40B4-BE49-F238E27FC236}">
                <a16:creationId xmlns:a16="http://schemas.microsoft.com/office/drawing/2014/main" id="{4F0B7549-1A6F-4540-9C49-4BC822ADA478}"/>
              </a:ext>
            </a:extLst>
          </p:cNvPr>
          <p:cNvSpPr/>
          <p:nvPr/>
        </p:nvSpPr>
        <p:spPr>
          <a:xfrm>
            <a:off x="7147560" y="228600"/>
            <a:ext cx="4648200" cy="853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a:t>PREMESSA PER I FORMATORI</a:t>
            </a:r>
            <a:endParaRPr lang="en-US" sz="30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p>
        </p:txBody>
      </p:sp>
    </p:spTree>
    <p:extLst>
      <p:ext uri="{BB962C8B-B14F-4D97-AF65-F5344CB8AC3E}">
        <p14:creationId xmlns:p14="http://schemas.microsoft.com/office/powerpoint/2010/main" val="359098523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257868136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endParaRPr lang="en-US" sz="1800" b="1" dirty="0"/>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 che modo il monitoraggio delle polveri è utilizzato per prevenire e tenere </a:t>
            </a:r>
            <a:r>
              <a:rPr lang="en-GB" sz="1800" b="0" i="0" strike="noStrike" cap="none" spc="0" baseline="0" dirty="0">
                <a:solidFill>
                  <a:srgbClr val="000000"/>
                </a:solidFill>
                <a:effectLst/>
                <a:latin typeface="Helvetica"/>
                <a:ea typeface="Helvetica"/>
                <a:cs typeface="Helvetica"/>
              </a:rPr>
              <a:t>sotto </a:t>
            </a:r>
            <a:r>
              <a:rPr lang="en-GB" sz="1800" b="0" i="0" strike="noStrike" cap="none" spc="0" baseline="0" dirty="0" err="1">
                <a:solidFill>
                  <a:srgbClr val="000000"/>
                </a:solidFill>
                <a:effectLst/>
                <a:latin typeface="Helvetica"/>
                <a:ea typeface="Helvetica"/>
                <a:cs typeface="Helvetica"/>
              </a:rPr>
              <a:t>controllo</a:t>
            </a:r>
            <a:r>
              <a:rPr lang="en-GB" sz="1800" b="0" i="0" strike="noStrike" cap="none" spc="0" baseline="0" dirty="0">
                <a:solidFill>
                  <a:srgbClr val="000000"/>
                </a:solidFill>
                <a:effectLst/>
                <a:latin typeface="Helvetica"/>
                <a:ea typeface="Helvetica"/>
                <a:cs typeface="Helvetica"/>
              </a:rPr>
              <a:t> </a:t>
            </a:r>
            <a:r>
              <a:rPr lang="en-GB" sz="1800" b="0" i="0" strike="noStrike" cap="none" spc="0" baseline="0" dirty="0" err="1">
                <a:solidFill>
                  <a:srgbClr val="000000"/>
                </a:solidFill>
                <a:effectLst/>
                <a:latin typeface="Helvetica"/>
                <a:ea typeface="Helvetica"/>
                <a:cs typeface="Helvetica"/>
              </a:rPr>
              <a:t>l'esposizione</a:t>
            </a:r>
            <a:r>
              <a:rPr lang="en-GB" sz="1800" dirty="0">
                <a:solidFill>
                  <a:srgbClr val="000000"/>
                </a:solidFill>
                <a:latin typeface="Helvetica"/>
                <a:ea typeface="Helvetica"/>
                <a:cs typeface="Helvetica"/>
              </a:rPr>
              <a:t> </a:t>
            </a:r>
            <a:r>
              <a:rPr lang="it" sz="1800" b="0" i="0" strike="noStrike" cap="none" spc="0" baseline="0" dirty="0">
                <a:solidFill>
                  <a:srgbClr val="000000"/>
                </a:solidFill>
                <a:effectLst/>
                <a:latin typeface="Helvetica"/>
                <a:ea typeface="Helvetica"/>
                <a:cs typeface="Helvetica"/>
              </a:rPr>
              <a:t>alla polvere di silice cristallina respirabile </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tipologie di monitoraggio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benefici del monitoraggio delle polveri </a:t>
            </a:r>
          </a:p>
          <a:p>
            <a:pPr marL="285750" indent="-285750">
              <a:buFont typeface="Arial" panose="020B0604020202020204" pitchFamily="34" charset="0"/>
              <a:buChar char="•"/>
            </a:pPr>
            <a:endParaRPr lang="en-US" sz="1800" dirty="0"/>
          </a:p>
        </p:txBody>
      </p:sp>
      <p:grpSp>
        <p:nvGrpSpPr>
          <p:cNvPr id="7" name="Group 6">
            <a:extLst>
              <a:ext uri="{FF2B5EF4-FFF2-40B4-BE49-F238E27FC236}">
                <a16:creationId xmlns:a16="http://schemas.microsoft.com/office/drawing/2014/main" id="{DEE8877B-37EB-46A1-AC95-5335EC349856}"/>
              </a:ext>
            </a:extLst>
          </p:cNvPr>
          <p:cNvGrpSpPr/>
          <p:nvPr/>
        </p:nvGrpSpPr>
        <p:grpSpPr>
          <a:xfrm>
            <a:off x="6880857" y="1745676"/>
            <a:ext cx="4533899" cy="4404143"/>
            <a:chOff x="539750" y="1341438"/>
            <a:chExt cx="2728574" cy="2735634"/>
          </a:xfrm>
        </p:grpSpPr>
        <p:pic>
          <p:nvPicPr>
            <p:cNvPr id="8" name="Picture 1">
              <a:extLst>
                <a:ext uri="{FF2B5EF4-FFF2-40B4-BE49-F238E27FC236}">
                  <a16:creationId xmlns:a16="http://schemas.microsoft.com/office/drawing/2014/main" id="{1F61B543-A004-41E3-A1C6-0366F15AB70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bwMode="auto">
            <a:xfrm>
              <a:off x="539750" y="1341438"/>
              <a:ext cx="2728574" cy="2735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Oval 9">
              <a:extLst>
                <a:ext uri="{FF2B5EF4-FFF2-40B4-BE49-F238E27FC236}">
                  <a16:creationId xmlns:a16="http://schemas.microsoft.com/office/drawing/2014/main" id="{D86AECDD-6D84-449A-9DD0-F7C5F20F1AF5}"/>
                </a:ext>
              </a:extLst>
            </p:cNvPr>
            <p:cNvSpPr/>
            <p:nvPr/>
          </p:nvSpPr>
          <p:spPr>
            <a:xfrm>
              <a:off x="1043608" y="1700808"/>
              <a:ext cx="648072" cy="648072"/>
            </a:xfrm>
            <a:prstGeom prst="ellipse">
              <a:avLst/>
            </a:prstGeom>
            <a:noFill/>
            <a:ln w="57150">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371543"/>
            <a:ext cx="4795158" cy="850900"/>
          </a:xfrm>
        </p:spPr>
        <p:txBody>
          <a:bodyPr/>
          <a:lstStyle/>
          <a:p>
            <a:r>
              <a:rPr lang="it" b="1" i="0" strike="noStrike" cap="none" spc="0" baseline="0" dirty="0">
                <a:solidFill>
                  <a:srgbClr val="F6A317"/>
                </a:solidFill>
                <a:effectLst/>
                <a:latin typeface="Helvetica"/>
                <a:ea typeface="Helvetica"/>
                <a:cs typeface="Helvetica"/>
              </a:rPr>
              <a:t>TECNICHE DI CONTROLLO DELLE POLVERI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4" y="2719864"/>
            <a:ext cx="4416078" cy="3682369"/>
          </a:xfrm>
        </p:spPr>
        <p:txBody>
          <a:bodyPr/>
          <a:lstStyle/>
          <a:p>
            <a:pPr>
              <a:lnSpc>
                <a:spcPts val="2700"/>
              </a:lnSpc>
            </a:pPr>
            <a:r>
              <a:rPr lang="it-IT" sz="1700" b="0" i="0" strike="noStrike" cap="none" spc="0" baseline="0" dirty="0">
                <a:solidFill>
                  <a:srgbClr val="000000"/>
                </a:solidFill>
                <a:effectLst/>
                <a:latin typeface="Helvetica"/>
                <a:ea typeface="Helvetica"/>
                <a:cs typeface="Helvetica"/>
              </a:rPr>
              <a:t>Vale la pena ricordare che quelle illustrate di fianco sono le cinque principali tecniche per il controllo delle polveri.</a:t>
            </a:r>
            <a:r>
              <a:rPr lang="it" sz="1700" b="0" i="0" strike="noStrike" cap="none" spc="0" baseline="0" dirty="0">
                <a:solidFill>
                  <a:srgbClr val="000000"/>
                </a:solidFill>
                <a:effectLst/>
                <a:latin typeface="Helvetica"/>
                <a:ea typeface="Helvetica"/>
                <a:cs typeface="Helvetica"/>
              </a:rPr>
              <a:t> Anche se non si riferiscono specificamente al monitoraggio, sono comunque importanti! </a:t>
            </a:r>
          </a:p>
          <a:p>
            <a:pPr>
              <a:lnSpc>
                <a:spcPts val="2700"/>
              </a:lnSpc>
            </a:pPr>
            <a:r>
              <a:rPr lang="it" sz="1700" b="0" i="0" strike="noStrike" cap="none" spc="0" baseline="0" dirty="0">
                <a:solidFill>
                  <a:srgbClr val="000000"/>
                </a:solidFill>
                <a:effectLst/>
                <a:latin typeface="Helvetica"/>
                <a:ea typeface="Helvetica"/>
                <a:cs typeface="Helvetica"/>
              </a:rPr>
              <a:t>I risultati del monitoraggio dell'esposizione alle polveri permettono di valutare l'efficacia delle misure in atto per il controllo delle polveri e di identificare le situazioni che potrebbero richiedere ulteriori indagini.</a:t>
            </a:r>
          </a:p>
          <a:p>
            <a:pPr>
              <a:lnSpc>
                <a:spcPts val="2700"/>
              </a:lnSpc>
            </a:pPr>
            <a:endParaRPr lang="en-US" sz="1700" dirty="0"/>
          </a:p>
        </p:txBody>
      </p:sp>
      <p:pic>
        <p:nvPicPr>
          <p:cNvPr id="22" name="Picture 21" descr="A screenshot of a cell phone&#10;&#10;Description automatically generated">
            <a:extLst>
              <a:ext uri="{FF2B5EF4-FFF2-40B4-BE49-F238E27FC236}">
                <a16:creationId xmlns:a16="http://schemas.microsoft.com/office/drawing/2014/main" id="{E3950802-B7B2-2B40-B033-C39F41B72FD3}"/>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B897E846-3852-C846-8EA8-DEEBD8A755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DC2BBABC-9C06-724C-AD18-BCDC95872D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BF5276-96EE-D74B-9601-1C5A3EE5397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FF709CC-28AB-DF4E-AEAF-203F4E519D22}"/>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58F8DC0-C324-4449-9EDA-C7EDCC3381BD}"/>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51A9431F-849F-F742-976B-7364CCC58A46}"/>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E081676B-5423-D548-A5C2-2F5B2064A0C3}"/>
              </a:ext>
            </a:extLst>
          </p:cNvPr>
          <p:cNvSpPr txBox="1"/>
          <p:nvPr/>
        </p:nvSpPr>
        <p:spPr>
          <a:xfrm>
            <a:off x="6579515" y="4852473"/>
            <a:ext cx="2249692" cy="13465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a:solidFill>
                  <a:srgbClr val="000000"/>
                </a:solidFill>
                <a:effectLst/>
                <a:latin typeface="Calibri"/>
                <a:ea typeface="Calibri"/>
                <a:cs typeface="Calibri"/>
              </a:rPr>
              <a:t>Captare la SCR alla fonte, prima che si verifichi l’esposizione, e sostituire l'aria contaminata con aria pulita</a:t>
            </a:r>
          </a:p>
          <a:p>
            <a:endParaRPr lang="en-US"/>
          </a:p>
        </p:txBody>
      </p:sp>
      <p:sp>
        <p:nvSpPr>
          <p:cNvPr id="30" name="TextBox 29">
            <a:extLst>
              <a:ext uri="{FF2B5EF4-FFF2-40B4-BE49-F238E27FC236}">
                <a16:creationId xmlns:a16="http://schemas.microsoft.com/office/drawing/2014/main" id="{46D0EAA5-7D92-9F4D-9880-9EBE491AC8B0}"/>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883CFF62-07DE-6645-87FC-2CCE75FB13DB}"/>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196252551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6461756" cy="850900"/>
          </a:xfrm>
        </p:spPr>
        <p:txBody>
          <a:bodyPr anchor="t"/>
          <a:lstStyle/>
          <a:p>
            <a:r>
              <a:rPr lang="it" sz="3000" b="1" i="0" strike="noStrike" cap="none" spc="0" baseline="0" dirty="0">
                <a:solidFill>
                  <a:srgbClr val="F6A317"/>
                </a:solidFill>
                <a:effectLst/>
                <a:latin typeface="Helvetica"/>
                <a:ea typeface="Helvetica"/>
                <a:cs typeface="Helvetica"/>
              </a:rPr>
              <a:t>IN CHE MODO IL MONITORAGGIO DELLE POLVERI PUÒ RIDURRE L'ESPOSIZIONE ALLA SCR</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31537"/>
            <a:ext cx="5453624" cy="3236531"/>
          </a:xfrm>
        </p:spPr>
        <p:txBody>
          <a:bodyPr/>
          <a:lstStyle/>
          <a:p>
            <a:pPr>
              <a:lnSpc>
                <a:spcPts val="3000"/>
              </a:lnSpc>
            </a:pPr>
            <a:r>
              <a:rPr lang="it" sz="1800" b="0" i="0" strike="noStrike" cap="none" spc="0" baseline="0" dirty="0">
                <a:solidFill>
                  <a:srgbClr val="000000"/>
                </a:solidFill>
                <a:effectLst/>
                <a:latin typeface="Helvetica"/>
                <a:ea typeface="Helvetica"/>
                <a:cs typeface="Helvetica"/>
              </a:rPr>
              <a:t>Le industrie e le aziende che lavorano con materiali contenenti silice cristallina sono tenute a controllare periodicamente i livelli di esposizione alle polveri nelle aree di lavoro. </a:t>
            </a:r>
          </a:p>
          <a:p>
            <a:pPr>
              <a:lnSpc>
                <a:spcPts val="3000"/>
              </a:lnSpc>
            </a:pPr>
            <a:r>
              <a:rPr lang="it" sz="1800" b="0" i="0" strike="noStrike" cap="none" spc="0" baseline="0" dirty="0">
                <a:solidFill>
                  <a:srgbClr val="000000"/>
                </a:solidFill>
                <a:effectLst/>
                <a:latin typeface="Helvetica"/>
                <a:ea typeface="Helvetica"/>
                <a:cs typeface="Helvetica"/>
              </a:rPr>
              <a:t>Il monitoraggio delle polveri è il processo utilizzato per raccogliere dati sulla qualità dell'aria e determinare la quantità di particelle di polvere presenti nell'aria all’interno delle aree di lavoro.</a:t>
            </a:r>
          </a:p>
        </p:txBody>
      </p:sp>
      <p:pic>
        <p:nvPicPr>
          <p:cNvPr id="7" name="Picture 6">
            <a:extLst>
              <a:ext uri="{FF2B5EF4-FFF2-40B4-BE49-F238E27FC236}">
                <a16:creationId xmlns:a16="http://schemas.microsoft.com/office/drawing/2014/main" id="{3219D6CF-8905-4622-841F-418D40A6F098}"/>
              </a:ext>
            </a:extLst>
          </p:cNvPr>
          <p:cNvPicPr>
            <a:picLocks noChangeAspect="1"/>
          </p:cNvPicPr>
          <p:nvPr/>
        </p:nvPicPr>
        <p:blipFill>
          <a:blip r:embed="rId3"/>
          <a:srcRect/>
          <a:stretch/>
        </p:blipFill>
        <p:spPr>
          <a:xfrm>
            <a:off x="7241611" y="1564895"/>
            <a:ext cx="4094333" cy="4970414"/>
          </a:xfrm>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3" y="1640901"/>
            <a:ext cx="9535989" cy="850900"/>
          </a:xfrm>
        </p:spPr>
        <p:txBody>
          <a:bodyPr/>
          <a:lstStyle/>
          <a:p>
            <a:r>
              <a:rPr lang="it" sz="3000" b="1" i="0" strike="noStrike" cap="none" spc="0" baseline="0" dirty="0">
                <a:solidFill>
                  <a:srgbClr val="F6A317"/>
                </a:solidFill>
                <a:effectLst/>
                <a:latin typeface="Helvetica"/>
                <a:ea typeface="Helvetica"/>
                <a:cs typeface="Helvetica"/>
              </a:rPr>
              <a:t>I BENEFICI DEL MONITORAGGIO DELLE POLVERI</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676"/>
            <a:ext cx="11018517" cy="3682369"/>
          </a:xfrm>
        </p:spPr>
        <p:txBody>
          <a:bodyPr lIns="91440" tIns="45720" rIns="91440" bIns="45720" anchor="t"/>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Il monitoraggio delle polveri consente alle aziende di:</a:t>
            </a:r>
          </a:p>
          <a:p>
            <a:pPr marL="342900" indent="-342900">
              <a:lnSpc>
                <a:spcPts val="27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Valutare il livello di rischio professionale per i dipendenti e offrire loro le dovute garanzie</a:t>
            </a:r>
          </a:p>
          <a:p>
            <a:pPr marL="342900" indent="-342900">
              <a:lnSpc>
                <a:spcPts val="27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Verificare che i livelli delle polveri rientrino nei limiti di esposizione professionale stabiliti dalla legislazione nazionale</a:t>
            </a:r>
          </a:p>
          <a:p>
            <a:pPr marL="342900" indent="-342900">
              <a:lnSpc>
                <a:spcPts val="27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Disporre di una panoramica completa dei livelli di esposizione nei vari siti (lavoratori a elevata e a bassa esposizione)</a:t>
            </a:r>
          </a:p>
          <a:p>
            <a:pPr marL="342900" indent="-342900">
              <a:lnSpc>
                <a:spcPts val="27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Identificare le situazioni che richiedono </a:t>
            </a:r>
            <a:r>
              <a:rPr lang="it-IT" sz="1800" b="0" i="0" strike="noStrike" cap="none" spc="0" baseline="0" dirty="0">
                <a:solidFill>
                  <a:srgbClr val="000000"/>
                </a:solidFill>
                <a:effectLst/>
                <a:latin typeface="Helvetica"/>
                <a:ea typeface="Helvetica"/>
                <a:cs typeface="Helvetica"/>
              </a:rPr>
              <a:t>lo svolgimento di ulteriori indagini o l'adozione di misure di controllo aggiuntive volte a ridurre l'esposizione</a:t>
            </a:r>
            <a:endParaRPr lang="it" sz="1800" b="0" i="0" strike="noStrike" cap="none" spc="0" baseline="0" dirty="0">
              <a:solidFill>
                <a:srgbClr val="000000"/>
              </a:solidFill>
              <a:effectLst/>
              <a:latin typeface="Helvetica"/>
              <a:ea typeface="Helvetica"/>
              <a:cs typeface="Helvetica"/>
            </a:endParaRPr>
          </a:p>
          <a:p>
            <a:pPr marL="342900" indent="-342900">
              <a:lnSpc>
                <a:spcPts val="2700"/>
              </a:lnSpc>
              <a:spcBef>
                <a:spcPct val="0"/>
              </a:spcBef>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Monitorare i risultati/l'efficacia delle misure adottate per il controllo delle polveri</a:t>
            </a:r>
          </a:p>
          <a:p>
            <a:pPr marL="342900" indent="-342900">
              <a:lnSpc>
                <a:spcPts val="2700"/>
              </a:lnSpc>
              <a:spcBef>
                <a:spcPct val="0"/>
              </a:spcBef>
              <a:spcAft>
                <a:spcPts val="1000"/>
              </a:spcAft>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Documentare la loro conformità ai requisiti normativi</a:t>
            </a:r>
          </a:p>
        </p:txBody>
      </p:sp>
    </p:spTree>
    <p:extLst>
      <p:ext uri="{BB962C8B-B14F-4D97-AF65-F5344CB8AC3E}">
        <p14:creationId xmlns:p14="http://schemas.microsoft.com/office/powerpoint/2010/main" val="413047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767149" cy="850900"/>
          </a:xfrm>
        </p:spPr>
        <p:txBody>
          <a:bodyPr/>
          <a:lstStyle/>
          <a:p>
            <a:r>
              <a:rPr lang="it" sz="3000" b="1" i="0" strike="noStrike" cap="none" spc="0" baseline="0" dirty="0">
                <a:solidFill>
                  <a:srgbClr val="F6A317"/>
                </a:solidFill>
                <a:effectLst/>
                <a:latin typeface="Helvetica"/>
                <a:ea typeface="Helvetica"/>
                <a:cs typeface="Helvetica"/>
              </a:rPr>
              <a:t>METODI DI MONITORAGGIO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219801"/>
            <a:ext cx="11214731" cy="3682369"/>
          </a:xfrm>
        </p:spPr>
        <p:txBody>
          <a:bodyPr lIns="91440" tIns="45720" rIns="91440" bIns="45720" anchor="t"/>
          <a:lstStyle/>
          <a:p>
            <a:pPr>
              <a:lnSpc>
                <a:spcPts val="2700"/>
              </a:lnSpc>
              <a:spcAft>
                <a:spcPts val="1000"/>
              </a:spcAft>
            </a:pPr>
            <a:r>
              <a:rPr lang="it" sz="1800" b="0" i="0" strike="noStrike" cap="none" spc="0" baseline="0" dirty="0">
                <a:solidFill>
                  <a:srgbClr val="000000"/>
                </a:solidFill>
                <a:effectLst/>
                <a:latin typeface="Helvetica"/>
                <a:ea typeface="Helvetica"/>
                <a:cs typeface="Helvetica"/>
              </a:rPr>
              <a:t>Sono due i metodi per rilevare i livelli di polveri aerodisperse e possono essere utilizzati congiuntamente o </a:t>
            </a:r>
            <a:r>
              <a:rPr lang="it" sz="1800" dirty="0">
                <a:solidFill>
                  <a:srgbClr val="000000"/>
                </a:solidFill>
                <a:latin typeface="Helvetica"/>
                <a:ea typeface="Helvetica"/>
                <a:cs typeface="Helvetica"/>
              </a:rPr>
              <a:t>singolarmente</a:t>
            </a:r>
            <a:r>
              <a:rPr lang="it" sz="1800" b="0" i="0" strike="noStrike" cap="none" spc="0" baseline="0" dirty="0">
                <a:solidFill>
                  <a:srgbClr val="000000"/>
                </a:solidFill>
                <a:effectLst/>
                <a:latin typeface="Helvetica"/>
                <a:ea typeface="Helvetica"/>
                <a:cs typeface="Helvetica"/>
              </a:rPr>
              <a:t>:</a:t>
            </a:r>
          </a:p>
          <a:p>
            <a:pPr>
              <a:lnSpc>
                <a:spcPts val="2700"/>
              </a:lnSpc>
            </a:pPr>
            <a:r>
              <a:rPr lang="it" sz="1800" b="1" i="0" strike="noStrike" cap="none" spc="0" baseline="0" dirty="0">
                <a:solidFill>
                  <a:srgbClr val="000000"/>
                </a:solidFill>
                <a:effectLst/>
                <a:latin typeface="Helvetica"/>
                <a:ea typeface="Helvetica"/>
                <a:cs typeface="Helvetica"/>
              </a:rPr>
              <a:t>Monitoraggio personale</a:t>
            </a:r>
          </a:p>
          <a:p>
            <a:pPr marL="342900" indent="-342900">
              <a:lnSpc>
                <a:spcPts val="2700"/>
              </a:lnSpc>
              <a:spcAft>
                <a:spcPts val="1000"/>
              </a:spcAft>
              <a:buFont typeface="Arial"/>
              <a:buChar char="•"/>
            </a:pPr>
            <a:r>
              <a:rPr lang="it" sz="1800" b="0" i="0" strike="noStrike" cap="none" spc="0" baseline="0" dirty="0">
                <a:solidFill>
                  <a:srgbClr val="000000"/>
                </a:solidFill>
                <a:effectLst/>
                <a:latin typeface="Helvetica"/>
                <a:ea typeface="Helvetica"/>
                <a:cs typeface="Helvetica"/>
              </a:rPr>
              <a:t>Questo metodo prevede che i lavoratori indossino un dispositivo di monitoraggio (per campionare l'aria all'interno della zona di respirazione individuale), di solito per la durata di un normale turno di lavoro.</a:t>
            </a:r>
          </a:p>
          <a:p>
            <a:pPr>
              <a:lnSpc>
                <a:spcPts val="2700"/>
              </a:lnSpc>
            </a:pPr>
            <a:r>
              <a:rPr lang="it" sz="1800" b="1" i="0" strike="noStrike" cap="none" spc="0" baseline="0" dirty="0">
                <a:solidFill>
                  <a:srgbClr val="000000"/>
                </a:solidFill>
                <a:effectLst/>
                <a:latin typeface="Helvetica"/>
                <a:ea typeface="Helvetica"/>
                <a:cs typeface="Helvetica"/>
              </a:rPr>
              <a:t>Monitoraggio statico</a:t>
            </a:r>
          </a:p>
          <a:p>
            <a:pPr marL="342900" indent="-342900">
              <a:lnSpc>
                <a:spcPts val="2700"/>
              </a:lnSpc>
              <a:buFont typeface="Arial"/>
              <a:buChar char="•"/>
            </a:pPr>
            <a:r>
              <a:rPr lang="it" sz="1800" b="0" i="0" strike="noStrike" cap="none" spc="0" baseline="0" dirty="0">
                <a:solidFill>
                  <a:srgbClr val="000000"/>
                </a:solidFill>
                <a:effectLst/>
                <a:latin typeface="Helvetica"/>
                <a:ea typeface="Helvetica"/>
                <a:cs typeface="Helvetica"/>
              </a:rPr>
              <a:t>Questo metodo serve a determinare la qualità dell'aria in un punto fisso, sia esso la fonte delle emissioni </a:t>
            </a:r>
            <a:r>
              <a:rPr lang="en-GB" sz="1800" b="0" i="0" strike="noStrike" cap="none" spc="0" baseline="0" dirty="0">
                <a:solidFill>
                  <a:srgbClr val="000000"/>
                </a:solidFill>
                <a:effectLst/>
                <a:latin typeface="Helvetica"/>
                <a:ea typeface="Helvetica"/>
                <a:cs typeface="Helvetica"/>
              </a:rPr>
              <a:t>o </a:t>
            </a:r>
            <a:r>
              <a:rPr lang="en-GB" sz="1800" b="0" i="0" strike="noStrike" cap="none" spc="0" baseline="0" dirty="0" err="1">
                <a:solidFill>
                  <a:srgbClr val="000000"/>
                </a:solidFill>
                <a:effectLst/>
                <a:latin typeface="Helvetica"/>
                <a:ea typeface="Helvetica"/>
                <a:cs typeface="Helvetica"/>
              </a:rPr>
              <a:t>un'area</a:t>
            </a:r>
            <a:r>
              <a:rPr lang="en-GB" sz="1800" dirty="0">
                <a:solidFill>
                  <a:srgbClr val="000000"/>
                </a:solidFill>
                <a:latin typeface="Helvetica"/>
                <a:ea typeface="Helvetica"/>
                <a:cs typeface="Helvetica"/>
              </a:rPr>
              <a:t> </a:t>
            </a:r>
            <a:r>
              <a:rPr lang="it" sz="1800" b="0" i="0" strike="noStrike" cap="none" spc="0" baseline="0" dirty="0">
                <a:solidFill>
                  <a:srgbClr val="000000"/>
                </a:solidFill>
                <a:effectLst/>
                <a:latin typeface="Helvetica"/>
                <a:ea typeface="Helvetica"/>
                <a:cs typeface="Helvetica"/>
              </a:rPr>
              <a:t>in cui il livello di polveri aerodisperse desta preoccupazione. È consigliabile che la durata del campionamento coincida con il normale orario di lavoro dei dipendenti.</a:t>
            </a:r>
            <a:r>
              <a:rPr lang="it" sz="1800" dirty="0">
                <a:solidFill>
                  <a:srgbClr val="000000"/>
                </a:solidFill>
                <a:latin typeface="Helvetica"/>
                <a:ea typeface="Helvetica"/>
                <a:cs typeface="Helvetica"/>
              </a:rPr>
              <a:t> </a:t>
            </a:r>
            <a:endParaRPr lang="it" sz="1800" b="0" i="0" strike="noStrike" cap="none" spc="0" baseline="0" dirty="0">
              <a:solidFill>
                <a:srgbClr val="000000"/>
              </a:solidFill>
              <a:effectLst/>
              <a:latin typeface="Helvetica"/>
              <a:ea typeface="Helvetica"/>
              <a:cs typeface="Helvetica"/>
            </a:endParaRPr>
          </a:p>
          <a:p>
            <a:pPr>
              <a:lnSpc>
                <a:spcPts val="2700"/>
              </a:lnSpc>
            </a:pPr>
            <a:endParaRPr lang="en-US" sz="1800" dirty="0"/>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815644" cy="850900"/>
          </a:xfrm>
        </p:spPr>
        <p:txBody>
          <a:bodyPr/>
          <a:lstStyle/>
          <a:p>
            <a:r>
              <a:rPr lang="it" sz="3000" b="1" i="0" strike="noStrike" cap="none" spc="0" baseline="0" dirty="0">
                <a:solidFill>
                  <a:srgbClr val="F6A317"/>
                </a:solidFill>
                <a:effectLst/>
                <a:latin typeface="Helvetica"/>
                <a:ea typeface="Helvetica"/>
                <a:cs typeface="Helvetica"/>
              </a:rPr>
              <a:t>IN CHE MISURA IL MONITORAGGIO PERSONALE INCIDE SUI DIPENDENTI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3040441"/>
            <a:ext cx="6043281" cy="3201832"/>
          </a:xfrm>
        </p:spPr>
        <p:txBody>
          <a:bodyPr/>
          <a:lstStyle/>
          <a:p>
            <a:pPr>
              <a:lnSpc>
                <a:spcPts val="2200"/>
              </a:lnSpc>
            </a:pPr>
            <a:r>
              <a:rPr lang="it" sz="1800" b="0" i="0" strike="noStrike" cap="none" spc="0" baseline="0" dirty="0">
                <a:solidFill>
                  <a:srgbClr val="000000"/>
                </a:solidFill>
                <a:effectLst/>
                <a:latin typeface="Helvetica"/>
                <a:ea typeface="Helvetica"/>
                <a:cs typeface="Helvetica"/>
              </a:rPr>
              <a:t>Il monitoraggio delle polveri è una responsabilità del datore di lavoro, ma può accadere che ai lavoratori venga richiesto di partecipare al processo di campionamento. In tal caso, dovranno:</a:t>
            </a:r>
          </a:p>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Indossare i dispositivi di campionamento, per quanto possibile, per tutta la durata del turno di lavoro</a:t>
            </a:r>
          </a:p>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Non interferire con i dispositivi di campionamento</a:t>
            </a:r>
          </a:p>
          <a:p>
            <a:pPr marL="342900" indent="-342900">
              <a:lnSpc>
                <a:spcPts val="22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Prendere nota delle attività e degli eventi che hanno generato polveri durante il turno di lavoro (come guasti o fuoriuscite)</a:t>
            </a:r>
          </a:p>
          <a:p>
            <a:pPr marL="342900" indent="-342900">
              <a:lnSpc>
                <a:spcPts val="2200"/>
              </a:lnSpc>
              <a:buFont typeface="Arial" panose="020B0604020202020204" pitchFamily="34" charset="0"/>
              <a:buChar char="•"/>
            </a:pPr>
            <a:endParaRPr lang="en-US" sz="1800" dirty="0"/>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nvPr>
        </p:nvPicPr>
        <p:blipFill rotWithShape="1">
          <a:blip r:embed="rId3"/>
          <a:srcRect l="16928" r="10139"/>
          <a:stretch/>
        </p:blipFill>
        <p:spPr>
          <a:xfrm>
            <a:off x="6955436" y="1608138"/>
            <a:ext cx="4861914" cy="4437062"/>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815644" cy="850900"/>
          </a:xfrm>
        </p:spPr>
        <p:txBody>
          <a:bodyPr/>
          <a:lstStyle/>
          <a:p>
            <a:r>
              <a:rPr lang="it" sz="3000" b="1" i="0" strike="noStrike" cap="none" spc="0" baseline="0" dirty="0">
                <a:solidFill>
                  <a:srgbClr val="F6A317"/>
                </a:solidFill>
                <a:effectLst/>
                <a:latin typeface="Helvetica"/>
                <a:ea typeface="Helvetica"/>
                <a:cs typeface="Helvetica"/>
              </a:rPr>
              <a:t>I RISULTATI DEL MONITORAGGIO DELLE POLVERI</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nvPr>
        </p:nvSpPr>
        <p:spPr>
          <a:xfrm>
            <a:off x="777243" y="3028013"/>
            <a:ext cx="5453624" cy="3017032"/>
          </a:xfrm>
        </p:spPr>
        <p:txBody>
          <a:bodyPr lIns="91440" tIns="45720" rIns="91440" bIns="45720" anchor="t"/>
          <a:lstStyle/>
          <a:p>
            <a:pPr marL="342900" indent="-342900">
              <a:lnSpc>
                <a:spcPts val="2600"/>
              </a:lnSpc>
              <a:buFont typeface="Arial"/>
              <a:buChar char="•"/>
            </a:pPr>
            <a:r>
              <a:rPr lang="it" sz="1800" b="0" i="0" strike="noStrike" cap="none" spc="0" baseline="0" dirty="0">
                <a:solidFill>
                  <a:srgbClr val="000000"/>
                </a:solidFill>
                <a:effectLst/>
                <a:latin typeface="Helvetica"/>
                <a:ea typeface="Helvetica"/>
                <a:cs typeface="Helvetica"/>
              </a:rPr>
              <a:t>I dipendenti hanno il diritto di richiedere i risultati del monitoraggio delle polveri che li riguardano</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600"/>
              </a:lnSpc>
              <a:buFont typeface="Arial"/>
              <a:buChar char="•"/>
            </a:pPr>
            <a:r>
              <a:rPr lang="it" sz="1800" b="0" i="0" strike="noStrike" cap="none" spc="0" baseline="0" dirty="0">
                <a:solidFill>
                  <a:srgbClr val="000000"/>
                </a:solidFill>
                <a:effectLst/>
                <a:latin typeface="Helvetica"/>
                <a:ea typeface="Helvetica"/>
                <a:cs typeface="Helvetica"/>
              </a:rPr>
              <a:t>I datori di lavoro devono fornire informazioni sui risultati del monitoraggio delle polveri nel corso di sessioni formative</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600"/>
              </a:lnSpc>
              <a:buFont typeface="Arial"/>
              <a:buChar char="•"/>
            </a:pPr>
            <a:r>
              <a:rPr lang="it" sz="1800" b="0" i="0" strike="noStrike" cap="none" spc="0" baseline="0" dirty="0">
                <a:solidFill>
                  <a:srgbClr val="000000"/>
                </a:solidFill>
                <a:effectLst/>
                <a:latin typeface="Helvetica"/>
                <a:ea typeface="Helvetica"/>
                <a:cs typeface="Helvetica"/>
              </a:rPr>
              <a:t>Prendere coscienza dei rischi di esposizione alle polveri consentirà ai lavoratori di adottare misure efficaci per contrastarli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p:txBody>
      </p:sp>
      <p:pic>
        <p:nvPicPr>
          <p:cNvPr id="6" name="Picture Placeholder 5">
            <a:extLst>
              <a:ext uri="{FF2B5EF4-FFF2-40B4-BE49-F238E27FC236}">
                <a16:creationId xmlns:a16="http://schemas.microsoft.com/office/drawing/2014/main" id="{4341B3C4-2AA8-9942-826B-2DBADEBECB70}"/>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25928282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692199" cy="850900"/>
          </a:xfrm>
        </p:spPr>
        <p:txBody>
          <a:bodyPr/>
          <a:lstStyle/>
          <a:p>
            <a:r>
              <a:rPr lang="it" sz="3200" b="1" i="0" strike="noStrike" cap="none" spc="0" baseline="0" dirty="0">
                <a:solidFill>
                  <a:srgbClr val="F6A317"/>
                </a:solidFill>
                <a:effectLst/>
                <a:latin typeface="Helvetica"/>
                <a:ea typeface="Helvetica"/>
                <a:cs typeface="Helvetica"/>
              </a:rPr>
              <a:t>MONITORAGGIO DELLE POLVERI: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9685891" cy="3230407"/>
          </a:xfrm>
        </p:spPr>
        <p:txBody>
          <a:bodyPr lIns="91440" tIns="45720" rIns="91440" bIns="45720" anchor="t"/>
          <a:lstStyle/>
          <a:p>
            <a:r>
              <a:rPr lang="it" sz="16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Indossare i dispositivi di campionamento, idealmente, per tutta la durata del turno</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Annotare le attività e gli inconvenienti durante il turno (ad esempio fuoriuscite e incidenti)</a:t>
            </a:r>
            <a:r>
              <a:rPr lang="it" dirty="0">
                <a:solidFill>
                  <a:srgbClr val="000000"/>
                </a:solidFill>
                <a:latin typeface="Helvetica"/>
                <a:ea typeface="Helvetica"/>
                <a:cs typeface="Helvetica"/>
              </a:rPr>
              <a:t> </a:t>
            </a:r>
            <a:endParaRPr lang="it" sz="1600" b="0" i="0" strike="noStrike" cap="none" spc="0" baseline="0" dirty="0">
              <a:solidFill>
                <a:srgbClr val="000000"/>
              </a:solidFill>
              <a:effectLst/>
              <a:latin typeface="Helvetica"/>
              <a:ea typeface="Helvetica"/>
              <a:cs typeface="Helvetica"/>
            </a:endParaRPr>
          </a:p>
          <a:p>
            <a:pPr marL="285750" indent="-285750">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Richiedere i risultati del monitoraggio delle polveri</a:t>
            </a:r>
          </a:p>
          <a:p>
            <a:r>
              <a:rPr lang="it" sz="16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Interferire con le apparecchiature per il monitoraggio delle polveri</a:t>
            </a:r>
          </a:p>
          <a:p>
            <a:pPr marL="285750" indent="-285750">
              <a:buSzPct val="85000"/>
              <a:buFont typeface=".Apple Color Emoji UI"/>
              <a:buChar char="❌"/>
            </a:pPr>
            <a:r>
              <a:rPr lang="it" sz="1600" b="0" i="0" strike="noStrike" cap="none" spc="0" baseline="0" dirty="0">
                <a:solidFill>
                  <a:srgbClr val="FF0000"/>
                </a:solidFill>
                <a:effectLst/>
                <a:latin typeface="Helvetica"/>
                <a:ea typeface="Helvetica"/>
                <a:cs typeface="Helvetica"/>
              </a:rPr>
              <a:t>Testo da compilare a cura del formatore: aggiungere informazioni inerenti al proprio ambito lavorativo</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43657948"/>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63203" cy="3682369"/>
          </a:xfrm>
        </p:spPr>
        <p:txBody>
          <a:bodyPr lIns="91440" tIns="45720" rIns="91440" bIns="45720" anchor="t"/>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Il monitoraggio delle polveri non figura tra le responsabilità del lavoratore, ma </a:t>
            </a:r>
            <a:r>
              <a:rPr lang="it" sz="1800" dirty="0">
                <a:solidFill>
                  <a:srgbClr val="000000"/>
                </a:solidFill>
                <a:latin typeface="Helvetica"/>
                <a:ea typeface="Helvetica"/>
                <a:cs typeface="Helvetica"/>
              </a:rPr>
              <a:t>conoscerne</a:t>
            </a:r>
            <a:r>
              <a:rPr lang="it" sz="1800" b="0" i="0" strike="noStrike" cap="none" spc="0" baseline="0" dirty="0">
                <a:solidFill>
                  <a:srgbClr val="000000"/>
                </a:solidFill>
                <a:effectLst/>
                <a:latin typeface="Helvetica"/>
                <a:ea typeface="Helvetica"/>
                <a:cs typeface="Helvetica"/>
              </a:rPr>
              <a:t> il </a:t>
            </a:r>
            <a:r>
              <a:rPr lang="it" sz="1800" dirty="0">
                <a:solidFill>
                  <a:srgbClr val="000000"/>
                </a:solidFill>
                <a:latin typeface="Helvetica"/>
                <a:ea typeface="Helvetica"/>
                <a:cs typeface="Helvetica"/>
              </a:rPr>
              <a:t>processo è</a:t>
            </a:r>
            <a:r>
              <a:rPr lang="it" sz="1800" b="0" i="0" strike="noStrike" cap="none" spc="0" baseline="0" dirty="0">
                <a:solidFill>
                  <a:srgbClr val="000000"/>
                </a:solidFill>
                <a:effectLst/>
                <a:latin typeface="Helvetica"/>
                <a:ea typeface="Helvetica"/>
                <a:cs typeface="Helvetica"/>
              </a:rPr>
              <a:t> importante per tutti coloro i quali lavorano a contatto con materiali contenenti silice cristallina.</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Il monitoraggio delle polveri è un aspetto fondamentale della tutela della salute dei lavoratori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Può accadere che ai lavoratori venga richiesto di partecipare all’attività di monitoraggio delle polveri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I lavoratori hanno il diritto di richiedere l'accesso ai risultati del monitoraggio delle polveri e devono esserne messi al corrente nel corso di sessioni formative</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285750" indent="-285750">
              <a:lnSpc>
                <a:spcPts val="2300"/>
              </a:lnSpc>
              <a:spcBef>
                <a:spcPts val="600"/>
              </a:spcBef>
              <a:spcAft>
                <a:spcPts val="600"/>
              </a:spcAft>
              <a:buClr>
                <a:srgbClr val="F1B600"/>
              </a:buClr>
              <a:buSzPct val="120000"/>
              <a:buFont typeface="Wingdings" pitchFamily="2" charset="2"/>
              <a:buChar char="q"/>
            </a:pPr>
            <a:endParaRPr lang="en-GB" sz="1800" dirty="0"/>
          </a:p>
          <a:p>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9416069"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il monitoraggio delle polveri (Scheda gestionale 2.3.1)</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il monitoraggio delle polveri in tempo reale (Scheda gestionale 2.3.2)</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9DB32B47-907A-DE40-88CF-7F45BCA8078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0D3767E2-9E23-8F49-85FC-D00E4E13D868}"/>
              </a:ext>
            </a:extLst>
          </p:cNvPr>
          <p:cNvSpPr/>
          <p:nvPr/>
        </p:nvSpPr>
        <p:spPr>
          <a:xfrm>
            <a:off x="1088454" y="5158279"/>
            <a:ext cx="9659494"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AA0FD282-4451-4217-9F4C-663AC283A4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schemas.microsoft.com/office/2006/metadata/properties"/>
    <ds:schemaRef ds:uri="http://purl.org/dc/elements/1.1/"/>
    <ds:schemaRef ds:uri="d8ecf516-e360-4672-81b9-68723bedb71f"/>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23</TotalTime>
  <Words>1259</Words>
  <Application>Microsoft Macintosh PowerPoint</Application>
  <PresentationFormat>Widescreen</PresentationFormat>
  <Paragraphs>93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66</cp:revision>
  <dcterms:created xsi:type="dcterms:W3CDTF">2020-06-24T14:35:04Z</dcterms:created>
  <dcterms:modified xsi:type="dcterms:W3CDTF">2024-11-13T10:42:43Z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