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94354" autoAdjust="0"/>
  </p:normalViewPr>
  <p:slideViewPr>
    <p:cSldViewPr snapToGrid="0" snapToObjects="1">
      <p:cViewPr varScale="1">
        <p:scale>
          <a:sx n="116" d="100"/>
          <a:sy n="116" d="100"/>
        </p:scale>
        <p:origin x="10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Nadmerné vystavenie sa dýchateľnému kryštalickému kremeňu (RCS) môže z dlhodobého hľadiska viesť k vážnym zdravotným problémom pracovníkov. Z tohto dôvodu je dôležité, aby si všetci pracovníci boli vedomí osvedčených postupov, ktoré obmedzujú alebo eliminujú vystavenie sa prachu z kremeňa.</a:t>
            </a:r>
          </a:p>
          <a:p>
            <a:endParaRPr lang="en-US"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Toto školenie poskytuje informácie o monitorovaní prachu.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Statické monitorovanie sa môže použiť aj na výskumné účely na identifikáciu špecifických zdrojov polietavého prachu a RCS.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k" sz="1000" b="0" i="0" strike="noStrike" cap="none" spc="0" baseline="0">
                <a:solidFill>
                  <a:srgbClr val="000000"/>
                </a:solidFill>
                <a:effectLst/>
                <a:latin typeface="Helvetica"/>
                <a:ea typeface="Helvetica"/>
                <a:cs typeface="Helvetica"/>
              </a:rPr>
              <a:t>Tento školiaci balík bol vyvinutý ako súčasť Príručky osvedčených postupov NEPSI – navštívte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7223761" y="429114"/>
            <a:ext cx="459359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 sz="1400" b="1" i="0" strike="noStrike" cap="none" spc="0" baseline="0" dirty="0">
                <a:solidFill>
                  <a:srgbClr val="F6A317"/>
                </a:solidFill>
                <a:effectLst/>
                <a:latin typeface="Helvetica"/>
                <a:ea typeface="Helvetica"/>
                <a:cs typeface="Helvetica"/>
              </a:rPr>
              <a:t>ŠKOLENIE ZAMERANÉ NA OSVEDČENÉ POSTUPY V OBLASTI MONITOROVANIA PRACHU </a:t>
            </a:r>
            <a:br>
              <a:rPr lang="en-US" sz="1400" b="1" i="0" strike="noStrike" cap="none" spc="0" baseline="0" dirty="0">
                <a:solidFill>
                  <a:srgbClr val="F6A317"/>
                </a:solidFill>
                <a:effectLst/>
                <a:latin typeface="Helvetica"/>
                <a:ea typeface="Helvetica"/>
                <a:cs typeface="Helvetica"/>
              </a:rPr>
            </a:br>
            <a:r>
              <a:rPr lang="sk" sz="1400" b="1" i="0" strike="noStrike" cap="none" spc="0" baseline="0" dirty="0">
                <a:solidFill>
                  <a:srgbClr val="F6A317"/>
                </a:solidFill>
                <a:effectLst/>
                <a:latin typeface="Helvetica"/>
                <a:ea typeface="Helvetica"/>
                <a:cs typeface="Helvetica"/>
              </a:rPr>
              <a:t>(PRE PRACOVNÍKOV)</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8902406" cy="850900"/>
          </a:xfrm>
        </p:spPr>
        <p:txBody>
          <a:bodyPr anchor="t"/>
          <a:lstStyle/>
          <a:p>
            <a:pPr>
              <a:lnSpc>
                <a:spcPct val="100000"/>
              </a:lnSpc>
            </a:pPr>
            <a:r>
              <a:rPr lang="sk" sz="2800" b="1" i="0" strike="noStrike" cap="none" spc="0" baseline="0" dirty="0">
                <a:solidFill>
                  <a:srgbClr val="FFFFFF"/>
                </a:solidFill>
                <a:effectLst/>
                <a:latin typeface="Helvetica"/>
                <a:ea typeface="Helvetica"/>
                <a:cs typeface="Helvetica"/>
              </a:rPr>
              <a:t>ŠKOLENIE ZAMERANÉ NA OSVEDČENÉ POSTUPY V OBLASTI MONITOROVANIA PRACHU </a:t>
            </a:r>
            <a:br>
              <a:rPr lang="en-US" sz="2800" b="1" i="0" strike="noStrike" cap="none" spc="0" baseline="0" dirty="0">
                <a:solidFill>
                  <a:srgbClr val="FFFFFF"/>
                </a:solidFill>
                <a:effectLst/>
                <a:latin typeface="Helvetica"/>
                <a:ea typeface="Helvetica"/>
                <a:cs typeface="Helvetica"/>
              </a:rPr>
            </a:br>
            <a:r>
              <a:rPr lang="sk" sz="2800" b="1" i="0" strike="noStrike" cap="none" spc="0" baseline="0" dirty="0">
                <a:solidFill>
                  <a:srgbClr val="FFFFFF"/>
                </a:solidFill>
                <a:effectLst/>
                <a:latin typeface="Helvetica"/>
                <a:ea typeface="Helvetica"/>
                <a:cs typeface="Helvetica"/>
              </a:rPr>
              <a:t>(PRE PRACOVNÍKOV)</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147560" y="228600"/>
            <a:ext cx="4648200"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SK" sz="2800"/>
              <a:t>PREAMBULA (PRE ŠKOLITEĽA)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k-SK" sz="1800">
                <a:latin typeface="Helvetica"/>
                <a:cs typeface="Helvetica"/>
              </a:rPr>
              <a:t>Ako súčasť vzdelávacieho kroku pri implementácii osvedčených postupov NEPSI vyvinula NEPSI súbor vzdelávacích zdrojov.</a:t>
            </a:r>
          </a:p>
          <a:p>
            <a:pPr>
              <a:lnSpc>
                <a:spcPts val="2400"/>
              </a:lnSpc>
            </a:pPr>
            <a:r>
              <a:rPr lang="sk-SK" sz="1800">
                <a:latin typeface="Helvetica"/>
                <a:cs typeface="Helvetica"/>
              </a:rPr>
              <a:t>Každý balík školení vo forme prezentácie PowerPoint pokrýva tému relevantnú pre pracovníkov vo všetkých odvetviach, ktoré používajú materiály obsahujúce kryštalický kremeň. Balíky poskytujú informácie o rizikách vystavenia sa prachu súvisiacich s témou a o osvedčených postupoch a opatreniach, ktoré sú k dispozícii na ich zníženie. Účelom školenia je informovať a vzdelávať pracovníkov, aby mohli efektívne využívať kontrolné opatrenia a znížiť vystavenie sa dýchateľnému kryštalickému kremeňu (RCS) na pracovisku.</a:t>
            </a:r>
          </a:p>
          <a:p>
            <a:pPr>
              <a:lnSpc>
                <a:spcPts val="2400"/>
              </a:lnSpc>
            </a:pPr>
            <a:r>
              <a:rPr lang="sk-SK" sz="1800">
                <a:latin typeface="Helvetica"/>
                <a:cs typeface="Helvetica"/>
              </a:rPr>
              <a:t>Použite prázdnu šablónu a zástupné symboly, aby ste podľa potreby mohli pridať ďalšie informácie do tohto balíka školení.</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BERTE, PROSÍM, NA VEDOMIE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k" sz="1800" b="0" i="0" strike="noStrike" cap="none" spc="0" baseline="0">
                <a:solidFill>
                  <a:srgbClr val="000000"/>
                </a:solidFill>
                <a:effectLst/>
                <a:latin typeface="Helvetica"/>
                <a:ea typeface="Helvetica"/>
                <a:cs typeface="Helvetica"/>
              </a:rPr>
              <a:t>Informácie v tomto školení vo forme prezentácie PowerPoint majú poradný charakter a informatívny obsah. Nie sú normou ani nariadením a nevytvárajú nové právne povinnosti, ani nemenia existujúce povinnosti vyplývajúce z legislatívy a zásad v oblasti zdravia.</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sk" sz="1800" b="1" i="0" strike="noStrike" cap="none" spc="0" baseline="0">
                <a:solidFill>
                  <a:srgbClr val="000000"/>
                </a:solidFill>
                <a:effectLst/>
                <a:latin typeface="Helvetica"/>
                <a:ea typeface="Helvetica"/>
                <a:cs typeface="Helvetica"/>
              </a:rPr>
              <a:t>Prioritou je naučiť sa chrániť pred rizikami súvisiacimi s prácou.</a:t>
            </a:r>
          </a:p>
          <a:p>
            <a:pPr>
              <a:lnSpc>
                <a:spcPts val="2400"/>
              </a:lnSpc>
            </a:pPr>
            <a:r>
              <a:rPr lang="sk" sz="1800" b="0" i="0" strike="noStrike" cap="none" spc="0" baseline="0">
                <a:solidFill>
                  <a:srgbClr val="000000"/>
                </a:solidFill>
                <a:effectLst/>
                <a:latin typeface="Helvetica"/>
                <a:ea typeface="Helvetica"/>
                <a:cs typeface="Helvetica"/>
              </a:rPr>
              <a:t>Na tomto školení vo forme prezentácie PowerPoint sa dozviete nasledovné:</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Ako sa monitorovanie prachu používa na usmernenie prevencie a kontroly RCS</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Typy monitorovania</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Výhody monitorovania prachu </a:t>
            </a:r>
          </a:p>
          <a:p>
            <a:pPr marL="285750" indent="-285750">
              <a:lnSpc>
                <a:spcPts val="2400"/>
              </a:lnSpc>
              <a:buFont typeface="Arial" panose="020B0604020202020204" pitchFamily="34" charset="0"/>
              <a:buChar char="•"/>
            </a:pPr>
            <a:endParaRPr lang="en-US" sz="180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TECHNIKY KONTROLY PRACHU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400"/>
              </a:lnSpc>
            </a:pPr>
            <a:r>
              <a:rPr lang="sk" sz="1800" b="0" i="0" strike="noStrike" cap="none" spc="0" baseline="0">
                <a:solidFill>
                  <a:srgbClr val="000000"/>
                </a:solidFill>
                <a:effectLst/>
                <a:latin typeface="Helvetica"/>
                <a:ea typeface="Helvetica"/>
                <a:cs typeface="Helvetica"/>
              </a:rPr>
              <a:t>Pripomíname, že toto je päť hlavných techník na kontrolu prachu. Aj keď sa priamo netýkajú monitorovania, je dôležité si ich zapamätať! </a:t>
            </a:r>
          </a:p>
          <a:p>
            <a:pPr>
              <a:lnSpc>
                <a:spcPts val="2400"/>
              </a:lnSpc>
            </a:pPr>
            <a:r>
              <a:rPr lang="sk" sz="1800" b="0" i="0" strike="noStrike" cap="none" spc="0" baseline="0">
                <a:solidFill>
                  <a:srgbClr val="000000"/>
                </a:solidFill>
                <a:effectLst/>
                <a:latin typeface="Helvetica"/>
                <a:ea typeface="Helvetica"/>
                <a:cs typeface="Helvetica"/>
              </a:rPr>
              <a:t>Výsledky monitorovania vystavenia sa prachu pomáhajú posúdiť účinnosť existujúcich opatrení na kontrolu prachu a pomáhajú identifikovať situácie, v ktorých môžu byť potrebné dodatočné kontroly.</a:t>
            </a:r>
          </a:p>
          <a:p>
            <a:pPr>
              <a:lnSpc>
                <a:spcPts val="2400"/>
              </a:lnSpc>
            </a:pPr>
            <a:endParaRPr lang="en-US" sz="200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583429" y="342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42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264683" cy="1815882"/>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SPRÁVNA HYGIENA/</a:t>
            </a:r>
            <a:r>
              <a:rPr lang="en-US" sz="1050" b="1" i="0" strike="noStrike" cap="none" spc="50" baseline="0" dirty="0">
                <a:solidFill>
                  <a:srgbClr val="EF9A2E"/>
                </a:solidFill>
                <a:effectLst/>
                <a:latin typeface="Futura Medium"/>
                <a:ea typeface="Futura Medium"/>
                <a:cs typeface="Futura Medium"/>
              </a:rPr>
              <a:t> </a:t>
            </a:r>
            <a:r>
              <a:rPr lang="sk" sz="1050" b="1" i="0" strike="noStrike" cap="none" spc="50" baseline="0" dirty="0">
                <a:solidFill>
                  <a:srgbClr val="EF9A2E"/>
                </a:solidFill>
                <a:effectLst/>
                <a:latin typeface="Futura Medium"/>
                <a:ea typeface="Futura Medium"/>
                <a:cs typeface="Futura Medium"/>
              </a:rPr>
              <a:t>UPRATOVANIE NA PRACOVISKU</a:t>
            </a:r>
          </a:p>
          <a:p>
            <a:r>
              <a:rPr lang="sk" sz="1200" b="0" i="0" strike="noStrike" cap="none" spc="0" baseline="0" dirty="0">
                <a:solidFill>
                  <a:srgbClr val="000000"/>
                </a:solidFill>
                <a:effectLst/>
                <a:latin typeface="Calibri"/>
                <a:ea typeface="Calibri"/>
                <a:cs typeface="Calibri"/>
              </a:rPr>
              <a:t>Pranie pracovného odevu a vysávanie prachu, ktorý vzniká pri procesoch, zastaví hromadenie prachu v priebehu času – čistý pracovný priestor je bezpečný.</a:t>
            </a:r>
          </a:p>
          <a:p>
            <a:endParaRPr lang="en-US" dirty="0"/>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420000"/>
            <a:ext cx="2134063" cy="1334834"/>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UZAVRETÝ PRIESTOR</a:t>
            </a:r>
          </a:p>
          <a:p>
            <a:pPr>
              <a:spcAft>
                <a:spcPts val="300"/>
              </a:spcAft>
            </a:pPr>
            <a:r>
              <a:rPr lang="sk" sz="1200" b="0" i="0" strike="noStrike" cap="none" spc="0" baseline="0" dirty="0">
                <a:solidFill>
                  <a:srgbClr val="000000"/>
                </a:solidFill>
                <a:effectLst/>
                <a:latin typeface="Calibri"/>
                <a:ea typeface="Calibri"/>
                <a:cs typeface="Calibri"/>
              </a:rPr>
              <a:t>Vykonávanie procesov výroby RCS v uzavretom prostredí zabraňuje vystaveniu sa prachu pri zdroji.</a:t>
            </a:r>
          </a:p>
          <a:p>
            <a:pPr>
              <a:spcAft>
                <a:spcPts val="300"/>
              </a:spcAft>
            </a:pPr>
            <a:endParaRPr lang="en-US" dirty="0"/>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ODSÁVANIE/VETRANIE</a:t>
            </a:r>
          </a:p>
          <a:p>
            <a:pPr>
              <a:spcAft>
                <a:spcPts val="300"/>
              </a:spcAft>
            </a:pPr>
            <a:r>
              <a:rPr lang="sk" sz="1200" b="0" i="0" strike="noStrike" cap="none" spc="0" baseline="0">
                <a:solidFill>
                  <a:srgbClr val="000000"/>
                </a:solidFill>
                <a:effectLst/>
                <a:latin typeface="Calibri"/>
                <a:ea typeface="Calibri"/>
                <a:cs typeface="Calibri"/>
              </a:rPr>
              <a:t>Zachytenie RCS pri zdroji predtým, ako sme mu vystavení, a nahradenie kontaminovaného vzduchu čistým vzduchom.</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420000"/>
            <a:ext cx="2134062" cy="1479758"/>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OCHRANNÉ VYBAVENIE</a:t>
            </a:r>
          </a:p>
          <a:p>
            <a:r>
              <a:rPr lang="sk" sz="1200" b="0" i="0" strike="noStrike" cap="none" spc="0" baseline="0" dirty="0">
                <a:solidFill>
                  <a:srgbClr val="000000"/>
                </a:solidFill>
                <a:effectLst/>
                <a:latin typeface="Calibri"/>
                <a:ea typeface="Calibri"/>
                <a:cs typeface="Calibri"/>
              </a:rPr>
              <a:t>OOP (napr. tvárové masky) chránia pracovníkov pred prachom, keď všetky ostatné kontrolné opatrenia nestačia na kontrolu rizík expozície.</a:t>
            </a:r>
          </a:p>
          <a:p>
            <a:endParaRPr lang="en-US" dirty="0"/>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VODA</a:t>
            </a:r>
          </a:p>
          <a:p>
            <a:pPr>
              <a:spcAft>
                <a:spcPts val="300"/>
              </a:spcAft>
            </a:pPr>
            <a:r>
              <a:rPr lang="sk" sz="1200" b="0" i="0" strike="noStrike" cap="none" spc="0" baseline="0">
                <a:solidFill>
                  <a:srgbClr val="000000"/>
                </a:solidFill>
                <a:effectLst/>
                <a:latin typeface="Calibri"/>
                <a:ea typeface="Calibri"/>
                <a:cs typeface="Calibri"/>
              </a:rPr>
              <a:t>Udržiavanie procesov v mokrom stave zabraňuje prenikaniu prachu do vzduchu zachytávaním častíc vodou.</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6283123" cy="850900"/>
          </a:xfrm>
        </p:spPr>
        <p:txBody>
          <a:bodyPr anchor="t"/>
          <a:lstStyle/>
          <a:p>
            <a:pPr>
              <a:lnSpc>
                <a:spcPct val="100000"/>
              </a:lnSpc>
            </a:pPr>
            <a:r>
              <a:rPr lang="sk" sz="2800" b="1" i="0" strike="noStrike" cap="none" spc="0" baseline="0" dirty="0">
                <a:solidFill>
                  <a:srgbClr val="F6A317"/>
                </a:solidFill>
                <a:effectLst/>
                <a:latin typeface="Helvetica"/>
                <a:ea typeface="Helvetica"/>
                <a:cs typeface="Helvetica"/>
              </a:rPr>
              <a:t>AKO SA POUŽÍVA MONITOROVANIE PRACHU NA ZNÍŽENIE VYSTANENIA SA RCS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a:lstStyle/>
          <a:p>
            <a:pPr>
              <a:lnSpc>
                <a:spcPts val="2400"/>
              </a:lnSpc>
            </a:pPr>
            <a:r>
              <a:rPr lang="sk" sz="1800" b="0" i="0" strike="noStrike" cap="none" spc="0" baseline="0">
                <a:solidFill>
                  <a:srgbClr val="000000"/>
                </a:solidFill>
                <a:effectLst/>
                <a:latin typeface="Helvetica"/>
                <a:ea typeface="Helvetica"/>
                <a:cs typeface="Helvetica"/>
              </a:rPr>
              <a:t>Od priemyselných odvetví a spoločností, ktoré pracujú s materiálmi obsahujúcimi kryštalický kremeň, sa vyžaduje rutinná kontrola úrovne vystavenia sa prachu na pracovisku. </a:t>
            </a:r>
          </a:p>
          <a:p>
            <a:pPr>
              <a:lnSpc>
                <a:spcPts val="2400"/>
              </a:lnSpc>
            </a:pPr>
            <a:r>
              <a:rPr lang="sk" sz="1800" b="0" i="0" strike="noStrike" cap="none" spc="0" baseline="0">
                <a:solidFill>
                  <a:srgbClr val="000000"/>
                </a:solidFill>
                <a:effectLst/>
                <a:latin typeface="Helvetica"/>
                <a:ea typeface="Helvetica"/>
                <a:cs typeface="Helvetica"/>
              </a:rPr>
              <a:t>Monitorovanie prachu je proces používaný na zber údajov o kvalite ovzdušia a určenie množstva prachových častíc prítomných v okolitom ovzduší na pracovisku.</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src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6857996"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VÝHODY MONITOROVANIA PRACHU</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400"/>
              </a:lnSpc>
              <a:spcAft>
                <a:spcPts val="1000"/>
              </a:spcAft>
            </a:pPr>
            <a:r>
              <a:rPr lang="sk" sz="1800" b="0" i="0" strike="noStrike" cap="none" spc="0" baseline="0">
                <a:solidFill>
                  <a:srgbClr val="000000"/>
                </a:solidFill>
                <a:effectLst/>
                <a:latin typeface="Helvetica"/>
                <a:ea typeface="Helvetica"/>
                <a:cs typeface="Helvetica"/>
              </a:rPr>
              <a:t>Monitorovanie prachu umožňuje spoločnostiam:</a:t>
            </a:r>
          </a:p>
          <a:p>
            <a:pPr marL="342900" indent="-342900">
              <a:lnSpc>
                <a:spcPts val="2400"/>
              </a:lnSpc>
              <a:spcBef>
                <a:spcPct val="0"/>
              </a:spcBef>
              <a:spcAft>
                <a:spcPts val="600"/>
              </a:spcAft>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Posúdiť úroveň pracovného rizika pre zamestnancov a poskytnúť im uistenie. </a:t>
            </a:r>
          </a:p>
          <a:p>
            <a:pPr marL="342900" indent="-342900">
              <a:lnSpc>
                <a:spcPts val="2400"/>
              </a:lnSpc>
              <a:spcBef>
                <a:spcPct val="0"/>
              </a:spcBef>
              <a:spcAft>
                <a:spcPts val="600"/>
              </a:spcAft>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Skontrolovať, či sú úrovne prachu v rámci národných limitov expozície pri práci.</a:t>
            </a:r>
          </a:p>
          <a:p>
            <a:pPr marL="342900" indent="-342900">
              <a:lnSpc>
                <a:spcPts val="2400"/>
              </a:lnSpc>
              <a:spcBef>
                <a:spcPct val="0"/>
              </a:spcBef>
              <a:spcAft>
                <a:spcPts val="600"/>
              </a:spcAft>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Mať úplný prehľad o úrovniach expozície na svojich pracoviskách (pracovníci s vysokou a nízkou expozíciou).</a:t>
            </a:r>
          </a:p>
          <a:p>
            <a:pPr marL="342900" indent="-342900">
              <a:lnSpc>
                <a:spcPts val="2400"/>
              </a:lnSpc>
              <a:spcBef>
                <a:spcPct val="0"/>
              </a:spcBef>
              <a:spcAft>
                <a:spcPts val="600"/>
              </a:spcAft>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Identifikovať situácie, ktoré si vyžadujú ďalšie vyšetrovanie alebo implementáciu dodatočných kontrolných opatrení na zníženie expozície.</a:t>
            </a:r>
          </a:p>
          <a:p>
            <a:pPr marL="342900" indent="-342900">
              <a:lnSpc>
                <a:spcPts val="2400"/>
              </a:lnSpc>
              <a:spcBef>
                <a:spcPct val="0"/>
              </a:spcBef>
              <a:spcAft>
                <a:spcPts val="600"/>
              </a:spcAft>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Monitorovať výsledky/účinnosť implementovaných opatrení na kontrolu prachu.</a:t>
            </a:r>
          </a:p>
          <a:p>
            <a:pPr marL="342900" indent="-342900">
              <a:lnSpc>
                <a:spcPts val="2400"/>
              </a:lnSpc>
              <a:spcBef>
                <a:spcPct val="0"/>
              </a:spcBef>
              <a:spcAft>
                <a:spcPts val="600"/>
              </a:spcAft>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Zdokumentovať ich súlad s regulačnými požiadavkami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TYPY MONITOROVANIA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anchor="t"/>
          <a:lstStyle/>
          <a:p>
            <a:pPr>
              <a:lnSpc>
                <a:spcPts val="2400"/>
              </a:lnSpc>
              <a:spcAft>
                <a:spcPts val="1000"/>
              </a:spcAft>
            </a:pPr>
            <a:r>
              <a:rPr lang="sk" sz="1800" b="0" i="0" strike="noStrike" cap="none" spc="0" baseline="0">
                <a:solidFill>
                  <a:srgbClr val="000000"/>
                </a:solidFill>
                <a:effectLst/>
                <a:latin typeface="Helvetica"/>
                <a:ea typeface="Helvetica"/>
                <a:cs typeface="Helvetica"/>
              </a:rPr>
              <a:t>Existujú dva typy monitorovania prachu, ktoré možno použiť v kombinácii alebo jednotlivo:</a:t>
            </a:r>
          </a:p>
          <a:p>
            <a:pPr>
              <a:lnSpc>
                <a:spcPts val="2400"/>
              </a:lnSpc>
            </a:pPr>
            <a:r>
              <a:rPr lang="sk" sz="1800" b="1" i="0" strike="noStrike" cap="none" spc="0" baseline="0">
                <a:solidFill>
                  <a:srgbClr val="000000"/>
                </a:solidFill>
                <a:effectLst/>
                <a:latin typeface="Helvetica"/>
                <a:ea typeface="Helvetica"/>
                <a:cs typeface="Helvetica"/>
              </a:rPr>
              <a:t>Osobné monitorovanie</a:t>
            </a:r>
          </a:p>
          <a:p>
            <a:pPr marL="342900" indent="-342900">
              <a:lnSpc>
                <a:spcPts val="2400"/>
              </a:lnSpc>
              <a:spcAft>
                <a:spcPts val="1000"/>
              </a:spcAft>
              <a:buFont typeface="Arial"/>
              <a:buChar char="•"/>
            </a:pPr>
            <a:r>
              <a:rPr lang="sk" sz="1800" b="0" i="0" strike="noStrike" cap="none" spc="0" baseline="0">
                <a:solidFill>
                  <a:srgbClr val="000000"/>
                </a:solidFill>
                <a:effectLst/>
                <a:latin typeface="Helvetica"/>
                <a:ea typeface="Helvetica"/>
                <a:cs typeface="Helvetica"/>
              </a:rPr>
              <a:t>Táto metóda vyžaduje, aby pracovníci nosili monitorovacie zariadenie (na odber vzoriek vzduchu v dýchacej zóne pracovníkov) zvyčajne počas trvania bežnej pracovnej zmeny.</a:t>
            </a:r>
          </a:p>
          <a:p>
            <a:pPr>
              <a:lnSpc>
                <a:spcPts val="2400"/>
              </a:lnSpc>
            </a:pPr>
            <a:r>
              <a:rPr lang="sk" sz="1800" b="1" i="0" strike="noStrike" cap="none" spc="0" baseline="0">
                <a:solidFill>
                  <a:srgbClr val="000000"/>
                </a:solidFill>
                <a:effectLst/>
                <a:latin typeface="Helvetica"/>
                <a:ea typeface="Helvetica"/>
                <a:cs typeface="Helvetica"/>
              </a:rPr>
              <a:t>Statické monitorovanie</a:t>
            </a:r>
          </a:p>
          <a:p>
            <a:pPr marL="342900" indent="-342900">
              <a:lnSpc>
                <a:spcPts val="2400"/>
              </a:lnSpc>
              <a:buFont typeface="Arial"/>
              <a:buChar char="•"/>
            </a:pPr>
            <a:r>
              <a:rPr lang="sk" sz="1800" b="0" i="0" strike="noStrike" cap="none" spc="0" baseline="0">
                <a:solidFill>
                  <a:srgbClr val="000000"/>
                </a:solidFill>
                <a:effectLst/>
                <a:latin typeface="Helvetica"/>
                <a:ea typeface="Helvetica"/>
                <a:cs typeface="Helvetica"/>
              </a:rPr>
              <a:t>Táto metóda sa používa na určenie kvality ovzdušia zdrojových emisií v priestoroch, kde polietavý prach vyvoláva obavy. Proces odberu vzoriek by mal pokrývať bežný pracovný čas zamestnancov. </a:t>
            </a:r>
          </a:p>
          <a:p>
            <a:pPr>
              <a:lnSpc>
                <a:spcPts val="2400"/>
              </a:lnSpc>
            </a:pPr>
            <a:endParaRPr lang="en-US" sz="180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AKO VÁS MÔŽE OVPLYVNIŤ OSOBNÉ MONITOROVANIE</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2773180"/>
            <a:ext cx="5453624" cy="3469093"/>
          </a:xfrm>
        </p:spPr>
        <p:txBody>
          <a:bodyPr/>
          <a:lstStyle/>
          <a:p>
            <a:pPr>
              <a:lnSpc>
                <a:spcPts val="2400"/>
              </a:lnSpc>
            </a:pPr>
            <a:r>
              <a:rPr lang="sk" sz="1800" b="0" i="0" strike="noStrike" cap="none" spc="0" baseline="0" dirty="0">
                <a:solidFill>
                  <a:srgbClr val="000000"/>
                </a:solidFill>
                <a:effectLst/>
                <a:latin typeface="Helvetica"/>
                <a:ea typeface="Helvetica"/>
                <a:cs typeface="Helvetica"/>
              </a:rPr>
              <a:t>Monitorovanie prachu je zodpovednosťou zamestnávateľa, ale od zamestnancov sa môže vyžadovať, aby sa zúčastnili na tomto procese. </a:t>
            </a:r>
            <a:br>
              <a:rPr lang="en-US" sz="1800" b="0" i="0" strike="noStrike" cap="none" spc="0" baseline="0" dirty="0">
                <a:solidFill>
                  <a:srgbClr val="000000"/>
                </a:solidFill>
                <a:effectLst/>
                <a:latin typeface="Helvetica"/>
                <a:ea typeface="Helvetica"/>
                <a:cs typeface="Helvetica"/>
              </a:rPr>
            </a:br>
            <a:r>
              <a:rPr lang="sk" sz="1800" b="0" i="0" strike="noStrike" cap="none" spc="0" baseline="0" dirty="0">
                <a:solidFill>
                  <a:srgbClr val="000000"/>
                </a:solidFill>
                <a:effectLst/>
                <a:latin typeface="Helvetica"/>
                <a:ea typeface="Helvetica"/>
                <a:cs typeface="Helvetica"/>
              </a:rPr>
              <a:t>V takých prípadoch:</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Počas pracovnej zmeny noste výstroj čo najviac.</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Do monitorovacieho zariadenia nezasahujte.</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Aktivity a prašné udalosti počas zmeny (napr. poruchy, rozliate tekuté látky) zaznamenajte.</a:t>
            </a:r>
          </a:p>
          <a:p>
            <a:pPr marL="342900" indent="-342900">
              <a:lnSpc>
                <a:spcPts val="24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VÝSLEDKY MONITOROVANIA PRACHU</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713220"/>
            <a:ext cx="5453624" cy="3331825"/>
          </a:xfrm>
        </p:spPr>
        <p:txBody>
          <a:bodyPr anchor="t"/>
          <a:lstStyle/>
          <a:p>
            <a:pPr marL="342900" indent="-342900">
              <a:lnSpc>
                <a:spcPts val="2400"/>
              </a:lnSpc>
              <a:buFont typeface="Arial"/>
              <a:buChar char="•"/>
            </a:pPr>
            <a:r>
              <a:rPr lang="sk" sz="1800" b="0" i="0" strike="noStrike" cap="none" spc="0" baseline="0" dirty="0">
                <a:solidFill>
                  <a:srgbClr val="000000"/>
                </a:solidFill>
                <a:effectLst/>
                <a:latin typeface="Helvetica"/>
                <a:ea typeface="Helvetica"/>
                <a:cs typeface="Helvetica"/>
              </a:rPr>
              <a:t>Zamestnanci majú právo vyžiadať si výsledky monitorovania prašnosti.</a:t>
            </a:r>
          </a:p>
          <a:p>
            <a:pPr marL="342900" indent="-342900">
              <a:lnSpc>
                <a:spcPts val="2400"/>
              </a:lnSpc>
              <a:buFont typeface="Arial"/>
              <a:buChar char="•"/>
            </a:pPr>
            <a:r>
              <a:rPr lang="sk" sz="1800" b="0" i="0" strike="noStrike" cap="none" spc="0" baseline="0" dirty="0">
                <a:solidFill>
                  <a:srgbClr val="000000"/>
                </a:solidFill>
                <a:effectLst/>
                <a:latin typeface="Helvetica"/>
                <a:ea typeface="Helvetica"/>
                <a:cs typeface="Helvetica"/>
              </a:rPr>
              <a:t>Zamestnávatelia by mali počas školení poskytovať informácie o výsledkoch monitorovania prachu.</a:t>
            </a:r>
          </a:p>
          <a:p>
            <a:pPr marL="342900" indent="-342900">
              <a:lnSpc>
                <a:spcPts val="2400"/>
              </a:lnSpc>
              <a:buFont typeface="Arial"/>
              <a:buChar char="•"/>
            </a:pPr>
            <a:r>
              <a:rPr lang="sk" sz="1800" b="0" i="0" strike="noStrike" cap="none" spc="0" baseline="0" dirty="0">
                <a:solidFill>
                  <a:srgbClr val="000000"/>
                </a:solidFill>
                <a:effectLst/>
                <a:latin typeface="Helvetica"/>
                <a:ea typeface="Helvetica"/>
                <a:cs typeface="Helvetica"/>
              </a:rPr>
              <a:t>Uvedomenie si rizík vystavenia sa prachu umožňuje pracovníkom prijať účinné opatrenia na ich kontrolu.</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015673" cy="850900"/>
          </a:xfrm>
        </p:spPr>
        <p:txBody>
          <a:bodyPr/>
          <a:lstStyle/>
          <a:p>
            <a:pPr>
              <a:lnSpc>
                <a:spcPct val="100000"/>
              </a:lnSpc>
            </a:pPr>
            <a:r>
              <a:rPr lang="sk" sz="2800" b="1" i="0" strike="noStrike" cap="none" spc="0" baseline="0" dirty="0">
                <a:solidFill>
                  <a:srgbClr val="F6A317"/>
                </a:solidFill>
                <a:effectLst/>
                <a:latin typeface="Helvetica"/>
                <a:ea typeface="Helvetica"/>
                <a:cs typeface="Helvetica"/>
              </a:rPr>
              <a:t>ODPORÚČANÉ A ZAKÁZANÉ AKTIVITY V OBLASTI MONITOROVANIA PRACHU</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7880982" cy="3230407"/>
          </a:xfrm>
        </p:spPr>
        <p:txBody>
          <a:bodyPr/>
          <a:lstStyle/>
          <a:p>
            <a:pPr>
              <a:lnSpc>
                <a:spcPct val="100000"/>
              </a:lnSpc>
            </a:pPr>
            <a:r>
              <a:rPr lang="sk" sz="1600" b="1" i="0" strike="noStrike" cap="none" spc="0" baseline="0">
                <a:solidFill>
                  <a:srgbClr val="000000"/>
                </a:solidFill>
                <a:effectLst/>
                <a:latin typeface="Helvetica"/>
                <a:ea typeface="Helvetica"/>
                <a:cs typeface="Helvetica"/>
              </a:rPr>
              <a:t>ODPORÚČANÉ AKTIVITY</a:t>
            </a:r>
          </a:p>
          <a:p>
            <a:pPr marL="285750" indent="-285750">
              <a:lnSpc>
                <a:spcPct val="100000"/>
              </a:lnSpc>
              <a:buSzPct val="85000"/>
              <a:buFont typeface=".Apple Color Emoji UI"/>
              <a:buChar char="✅"/>
            </a:pPr>
            <a:r>
              <a:rPr lang="sk" sz="1600" b="0" i="0" strike="noStrike" cap="none" spc="0" baseline="0">
                <a:solidFill>
                  <a:srgbClr val="000000"/>
                </a:solidFill>
                <a:effectLst/>
                <a:latin typeface="Helvetica"/>
                <a:ea typeface="Helvetica"/>
                <a:cs typeface="Helvetica"/>
              </a:rPr>
              <a:t>Monitorovacie zariadenie noste (ideálne) počas celej zmeny.</a:t>
            </a:r>
          </a:p>
          <a:p>
            <a:pPr marL="285750" indent="-285750">
              <a:lnSpc>
                <a:spcPct val="100000"/>
              </a:lnSpc>
              <a:buSzPct val="85000"/>
              <a:buFont typeface=".Apple Color Emoji UI"/>
              <a:buChar char="✅"/>
            </a:pPr>
            <a:r>
              <a:rPr lang="sk" sz="1600" b="0" i="0" strike="noStrike" cap="none" spc="0" baseline="0">
                <a:solidFill>
                  <a:srgbClr val="000000"/>
                </a:solidFill>
                <a:effectLst/>
                <a:latin typeface="Helvetica"/>
                <a:ea typeface="Helvetica"/>
                <a:cs typeface="Helvetica"/>
              </a:rPr>
              <a:t>Zaznamenajte si činnosti a incidenty počas zmeny (t. j. rozliate látky a nehody). </a:t>
            </a:r>
          </a:p>
          <a:p>
            <a:pPr marL="285750" indent="-285750">
              <a:lnSpc>
                <a:spcPct val="100000"/>
              </a:lnSpc>
              <a:spcAft>
                <a:spcPts val="1000"/>
              </a:spcAft>
              <a:buSzPct val="85000"/>
              <a:buFont typeface=".Apple Color Emoji UI"/>
              <a:buChar char="✅"/>
            </a:pPr>
            <a:r>
              <a:rPr lang="sk" sz="1600" b="0" i="0" strike="noStrike" cap="none" spc="0" baseline="0">
                <a:solidFill>
                  <a:srgbClr val="000000"/>
                </a:solidFill>
                <a:effectLst/>
                <a:latin typeface="Helvetica"/>
                <a:ea typeface="Helvetica"/>
                <a:cs typeface="Helvetica"/>
              </a:rPr>
              <a:t>Požiadajte o výsledky monitorovania prachu.</a:t>
            </a:r>
          </a:p>
          <a:p>
            <a:pPr>
              <a:lnSpc>
                <a:spcPct val="100000"/>
              </a:lnSpc>
            </a:pPr>
            <a:r>
              <a:rPr lang="sk" sz="1600" b="1" i="0" strike="noStrike" cap="none" spc="0" baseline="0">
                <a:solidFill>
                  <a:srgbClr val="000000"/>
                </a:solidFill>
                <a:effectLst/>
                <a:latin typeface="Helvetica"/>
                <a:ea typeface="Helvetica"/>
                <a:cs typeface="Helvetica"/>
              </a:rPr>
              <a:t>ZAKÁZANÉ AKTIVITY</a:t>
            </a:r>
          </a:p>
          <a:p>
            <a:pPr marL="285750" indent="-285750">
              <a:lnSpc>
                <a:spcPct val="100000"/>
              </a:lnSpc>
              <a:buSzPct val="85000"/>
              <a:buFont typeface=".Apple Color Emoji UI"/>
              <a:buChar char="❌"/>
            </a:pPr>
            <a:r>
              <a:rPr lang="sk" sz="1600" b="0" i="0" strike="noStrike" cap="none" spc="0" baseline="0">
                <a:solidFill>
                  <a:srgbClr val="000000"/>
                </a:solidFill>
                <a:effectLst/>
                <a:latin typeface="Helvetica"/>
                <a:ea typeface="Helvetica"/>
                <a:cs typeface="Helvetica"/>
              </a:rPr>
              <a:t>Do zariadenia monitorujúceho prach nezasahujte.</a:t>
            </a:r>
          </a:p>
          <a:p>
            <a:pPr marL="285750" indent="-285750">
              <a:lnSpc>
                <a:spcPct val="100000"/>
              </a:lnSpc>
              <a:buSzPct val="85000"/>
              <a:buFont typeface=".Apple Color Emoji UI"/>
              <a:buChar char="❌"/>
            </a:pPr>
            <a:r>
              <a:rPr lang="sk" sz="1600" b="0" i="0" strike="noStrike" cap="none" spc="0" baseline="0">
                <a:solidFill>
                  <a:srgbClr val="FF0000"/>
                </a:solidFill>
                <a:effectLst/>
                <a:latin typeface="Helvetica"/>
                <a:ea typeface="Helvetica"/>
                <a:cs typeface="Helvetica"/>
              </a:rPr>
              <a:t>Text pre školiteľa – pridajte ďalšie informácie relevantné pre váš pracovný kontext.</a:t>
            </a:r>
          </a:p>
          <a:p>
            <a:pPr marL="285750" indent="-285750">
              <a:lnSpc>
                <a:spcPct val="100000"/>
              </a:lnSpc>
              <a:buSzPct val="85000"/>
              <a:buFont typeface=".Apple Color Emoji UI"/>
              <a:buChar char="✅"/>
            </a:pPr>
            <a:endParaRPr lang="en-US"/>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ZÁVER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33223" cy="3682369"/>
          </a:xfrm>
        </p:spPr>
        <p:txBody>
          <a:bodyPr anchor="t"/>
          <a:lstStyle/>
          <a:p>
            <a:pPr>
              <a:lnSpc>
                <a:spcPts val="2400"/>
              </a:lnSpc>
              <a:spcBef>
                <a:spcPts val="600"/>
              </a:spcBef>
              <a:spcAft>
                <a:spcPts val="1000"/>
              </a:spcAft>
            </a:pPr>
            <a:r>
              <a:rPr lang="sk" sz="1800" b="0" i="0" strike="noStrike" cap="none" spc="0" baseline="0" dirty="0">
                <a:solidFill>
                  <a:srgbClr val="000000"/>
                </a:solidFill>
                <a:effectLst/>
                <a:latin typeface="Helvetica"/>
                <a:ea typeface="Helvetica"/>
                <a:cs typeface="Helvetica"/>
              </a:rPr>
              <a:t>Monitorovanie prašnosti nie je zodpovednosťou pracovníka, ale znalosť procesu monitorovania prašnosti je dôležitá pre všetkých, ktorí pracujú s materiálmi obsahujúcimi kryštalický kremeň.</a:t>
            </a:r>
          </a:p>
          <a:p>
            <a:pPr marL="285750" indent="-285750">
              <a:lnSpc>
                <a:spcPts val="2400"/>
              </a:lnSpc>
              <a:spcBef>
                <a:spcPts val="400"/>
              </a:spcBef>
              <a:spcAft>
                <a:spcPts val="4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Monitorovanie prachu je dôležitým aspektom ochrany zdravia zamestnancov.</a:t>
            </a:r>
          </a:p>
          <a:p>
            <a:pPr marL="285750" indent="-285750">
              <a:lnSpc>
                <a:spcPts val="2400"/>
              </a:lnSpc>
              <a:spcBef>
                <a:spcPts val="400"/>
              </a:spcBef>
              <a:spcAft>
                <a:spcPts val="4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Od pracovníkov sa môže vyžadovať účasť na procese monitorovania prachu.</a:t>
            </a:r>
          </a:p>
          <a:p>
            <a:pPr marL="285750" indent="-285750">
              <a:lnSpc>
                <a:spcPts val="2400"/>
              </a:lnSpc>
              <a:spcBef>
                <a:spcPts val="400"/>
              </a:spcBef>
              <a:spcAft>
                <a:spcPts val="4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Pracovníci majú právo požadovať výsledky monitorovania prašnosti a mať k nim prístup, čo by malo byť vysvetlené počas školenia.</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PRÁZDNA SNÍMKA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k" sz="1800" b="0" i="0" strike="noStrike" cap="none" spc="0" baseline="0">
                <a:solidFill>
                  <a:srgbClr val="000000"/>
                </a:solidFill>
                <a:effectLst/>
                <a:latin typeface="Helvetica"/>
                <a:ea typeface="Helvetica"/>
                <a:cs typeface="Helvetica"/>
              </a:rPr>
              <a:t>Túto snímku použite na vytvorenie vlastného školiaceho materiálu špecifického pre pracovné prostredie/kontext.</a:t>
            </a:r>
          </a:p>
          <a:p>
            <a:pPr>
              <a:lnSpc>
                <a:spcPts val="2400"/>
              </a:lnSpc>
            </a:pPr>
            <a:r>
              <a:rPr lang="sk" sz="1800" b="0" i="0" strike="noStrike" cap="none" spc="0" baseline="0">
                <a:solidFill>
                  <a:srgbClr val="000000"/>
                </a:solidFill>
                <a:effectLst/>
                <a:latin typeface="Helvetica"/>
                <a:ea typeface="Helvetica"/>
                <a:cs typeface="Helvetica"/>
              </a:rPr>
              <a:t>Ak chcete zmeniť obrázok, kliknite pravým tlačidlom myši &gt; zmeniť obrázok &gt; zo súboru.</a:t>
            </a:r>
          </a:p>
          <a:p>
            <a:pPr>
              <a:lnSpc>
                <a:spcPts val="2400"/>
              </a:lnSpc>
            </a:pPr>
            <a:r>
              <a:rPr lang="sk" sz="1800" b="0" i="0" strike="noStrike" cap="none" spc="0" baseline="0">
                <a:solidFill>
                  <a:srgbClr val="000000"/>
                </a:solidFill>
                <a:effectLst/>
                <a:latin typeface="Helvetica"/>
                <a:ea typeface="Helvetica"/>
                <a:cs typeface="Helvetica"/>
              </a:rPr>
              <a:t>Ak chcete vytvoriť ďalšie snímky, kliknite na kartu „Nová snímka“ vyššie.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DODATOČNÉ VZDELÁVACIE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3" history="0"/>
              </a:rPr>
              <a:t>Osvedčené postupy monitorovania prachu (Hárok úloh 2.3.1)</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3" history="0"/>
              </a:rPr>
              <a:t>Osvedčené postupy monitorovania prachu v reálnom čase </a:t>
            </a:r>
            <a:br>
              <a:rPr lang="en-US" sz="1600" b="0" i="0" strike="noStrike" cap="none" spc="0" baseline="0">
                <a:solidFill>
                  <a:srgbClr val="000000"/>
                </a:solidFill>
                <a:effectLst/>
                <a:latin typeface="Helvetica"/>
                <a:ea typeface="Helvetica"/>
                <a:cs typeface="Helvetica"/>
                <a:hlinkClick r:id="rId3" history="0"/>
              </a:rPr>
            </a:br>
            <a:r>
              <a:rPr lang="sk" sz="1600" b="0" i="0" strike="noStrike" cap="none" spc="0" baseline="0">
                <a:solidFill>
                  <a:srgbClr val="000000"/>
                </a:solidFill>
                <a:effectLst/>
                <a:latin typeface="Helvetica"/>
                <a:ea typeface="Helvetica"/>
                <a:cs typeface="Helvetica"/>
                <a:hlinkClick r:id="rId3" history="0"/>
              </a:rPr>
              <a:t>(Hárok úloh 2.3.2)</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4" history="0"/>
              </a:rPr>
              <a:t>Príručka osvedčených postupov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5" history="0"/>
              </a:rPr>
              <a:t>Príručka NEPSI pre MSP</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sk" sz="1750" b="0" i="0" strike="noStrike" cap="none" spc="0" baseline="0">
                <a:solidFill>
                  <a:srgbClr val="000000"/>
                </a:solidFill>
                <a:effectLst/>
                <a:latin typeface="Calibri"/>
                <a:ea typeface="Calibri"/>
                <a:cs typeface="Calibri"/>
              </a:rPr>
              <a:t>Navštívte </a:t>
            </a:r>
            <a:r>
              <a:rPr lang="sk" sz="1750" b="1" i="0" strike="noStrike" cap="none" spc="0" baseline="0">
                <a:solidFill>
                  <a:srgbClr val="000000"/>
                </a:solidFill>
                <a:effectLst/>
                <a:latin typeface="Calibri"/>
                <a:ea typeface="Calibri"/>
                <a:cs typeface="Calibri"/>
              </a:rPr>
              <a:t>e-vzdelávaciu platformu NEPSI</a:t>
            </a:r>
            <a:r>
              <a:rPr lang="sk" sz="1750" b="0" i="0" strike="noStrike" cap="none" spc="0" baseline="0">
                <a:solidFill>
                  <a:srgbClr val="000000"/>
                </a:solidFill>
                <a:effectLst/>
                <a:latin typeface="Calibri"/>
                <a:ea typeface="Calibri"/>
                <a:cs typeface="Calibri"/>
              </a:rPr>
              <a:t> na </a:t>
            </a:r>
            <a:r>
              <a:rPr lang="sk" sz="1750" b="0" i="0" strike="noStrike" cap="none" spc="0" baseline="0">
                <a:solidFill>
                  <a:srgbClr val="000000"/>
                </a:solidFill>
                <a:effectLst/>
                <a:latin typeface="Calibri"/>
                <a:ea typeface="Calibri"/>
                <a:cs typeface="Calibri"/>
                <a:hlinkClick r:id="rId6" history="0"/>
              </a:rPr>
              <a:t>training.nepsi.eu</a:t>
            </a:r>
            <a:r>
              <a:rPr lang="sk" sz="1750" b="0" i="0" strike="noStrike" cap="none" spc="0" baseline="0">
                <a:solidFill>
                  <a:srgbClr val="000000"/>
                </a:solidFill>
                <a:effectLst/>
                <a:latin typeface="Calibri"/>
                <a:ea typeface="Calibri"/>
                <a:cs typeface="Calibri"/>
              </a:rPr>
              <a:t>, kde nájdete ďalšie vzdelávacie zdroje o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8C54C5-D42C-4555-84DF-DDBB8315B5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45</TotalTime>
  <Words>1011</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39</cp:revision>
  <dcterms:created xsi:type="dcterms:W3CDTF">2020-06-24T14:35:04Z</dcterms:created>
  <dcterms:modified xsi:type="dcterms:W3CDTF">2024-11-13T12:21:43Z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