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5F5DC1-1193-0C46-B250-A1ADEA3AB979}" v="1" dt="2020-12-09T20:37:57.938"/>
    <p1510:client id="{988C03BA-E9D6-4A06-A242-2E2791AF7CFA}" v="11" dt="2022-10-05T17:19:25.702"/>
    <p1510:client id="{CB05178D-D6C6-4C6C-BB0A-F6D9103E4423}" v="2" dt="2022-10-05T17:24:38.08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dirty="0"/>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dirty="0"/>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l" sz="1200" b="0" i="0" strike="noStrike" cap="none" spc="0" baseline="0" dirty="0">
                <a:solidFill>
                  <a:srgbClr val="000000"/>
                </a:solidFill>
                <a:effectLst/>
                <a:latin typeface="+mn-lt"/>
                <a:ea typeface="Calibri"/>
                <a:cs typeface="Calibri"/>
              </a:rPr>
              <a:t>Na przykład, przy procesach</a:t>
            </a:r>
            <a:r>
              <a:rPr lang="en-IN" sz="1200" b="0" i="0" strike="noStrike" cap="none" spc="0" baseline="0" dirty="0">
                <a:solidFill>
                  <a:srgbClr val="000000"/>
                </a:solidFill>
                <a:effectLst/>
                <a:latin typeface="+mn-lt"/>
                <a:ea typeface="Calibri"/>
                <a:cs typeface="Calibri"/>
              </a:rPr>
              <a:t> o </a:t>
            </a:r>
            <a:r>
              <a:rPr lang="pl" sz="1200" b="0" i="0" strike="noStrike" cap="none" spc="0" baseline="0" dirty="0">
                <a:solidFill>
                  <a:srgbClr val="000000"/>
                </a:solidFill>
                <a:effectLst/>
                <a:latin typeface="+mn-lt"/>
                <a:ea typeface="Calibri"/>
                <a:cs typeface="Calibri"/>
              </a:rPr>
              <a:t>wysokim zużyciu energii przeprowadzanych na materiałach zawierających krzemionkę krystaliczną należy stosować urządzenia wyposażone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system odpylania/wodny. (Zob. zdjęcie powyżej.)</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508383" y="429114"/>
            <a:ext cx="4308968"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l" sz="1400" b="1" i="0" strike="noStrike" cap="none" spc="0" baseline="0" dirty="0">
                <a:solidFill>
                  <a:srgbClr val="F6A317"/>
                </a:solidFill>
                <a:effectLst/>
                <a:latin typeface="Helvetica"/>
                <a:ea typeface="Helvetica"/>
                <a:cs typeface="Helvetica"/>
              </a:rPr>
              <a:t>DOBRE PRAKTYKI DOTYCZĄCE </a:t>
            </a:r>
            <a:br>
              <a:rPr lang="en-IN" sz="1400" b="1" i="0" strike="noStrike" cap="none" spc="0" baseline="0" dirty="0">
                <a:solidFill>
                  <a:srgbClr val="F6A317"/>
                </a:solidFill>
                <a:effectLst/>
                <a:latin typeface="Helvetica"/>
                <a:ea typeface="Helvetica"/>
                <a:cs typeface="Helvetica"/>
              </a:rPr>
            </a:br>
            <a:r>
              <a:rPr lang="pl" sz="1400" b="1" i="0" strike="noStrike" cap="none" spc="0" baseline="0" dirty="0">
                <a:solidFill>
                  <a:srgbClr val="F6A317"/>
                </a:solidFill>
                <a:effectLst/>
                <a:latin typeface="Helvetica"/>
                <a:ea typeface="Helvetica"/>
                <a:cs typeface="Helvetica"/>
              </a:rPr>
              <a:t>PRACY Z MATERIAŁAMI ZAWIERAJĄCYMI KRZEMIONKĘ KRYSTALICZNĄ – SZKOLENIE</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856239" cy="1592826"/>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a:t>
            </a:r>
            <a:br>
              <a:rPr lang="en-IN" sz="2800" b="1" i="0" strike="noStrike" cap="none" spc="0" baseline="0" dirty="0">
                <a:solidFill>
                  <a:srgbClr val="FFFFFF"/>
                </a:solidFill>
                <a:effectLst/>
                <a:latin typeface="Helvetica"/>
                <a:ea typeface="Helvetica"/>
                <a:cs typeface="Helvetica"/>
              </a:rPr>
            </a:br>
            <a:r>
              <a:rPr lang="pl" sz="2800" b="1" i="0" strike="noStrike" cap="none" spc="0" baseline="0" dirty="0">
                <a:solidFill>
                  <a:srgbClr val="FFFFFF"/>
                </a:solidFill>
                <a:effectLst/>
                <a:latin typeface="Helvetica"/>
                <a:ea typeface="Helvetica"/>
                <a:cs typeface="Helvetica"/>
              </a:rPr>
              <a:t>PRACY Z MATERIAŁAMI ZAWIERAJĄCYMI KRZEMIONKĘ KRYSTALICZNĄ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dirty="0"/>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2" y="2362676"/>
            <a:ext cx="10638009"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021763" cy="3682369"/>
          </a:xfrm>
        </p:spPr>
        <p:txBody>
          <a:bodyPr/>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Podstawowych środków kontroli, które zapobiegają lub ograniczają narażenie na szkodliwy pył krzemionki krystalicznej (RKK)</a:t>
            </a:r>
          </a:p>
          <a:p>
            <a:pPr marL="285750" indent="-285750">
              <a:lnSpc>
                <a:spcPts val="2400"/>
              </a:lnSpc>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buFont typeface="Arial" panose="020B0604020202020204" pitchFamily="34" charset="0"/>
              <a:buChar char="•"/>
            </a:pPr>
            <a:endParaRPr lang="en-US" sz="1800" dirty="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r:embed="rId3">
            <a:extLst>
              <a:ext uri="{96DAC541-7B7A-43D3-8B79-37D633B846F1}">
                <asvg:svgBlip xmlns:asvg="http://schemas.microsoft.com/office/drawing/2016/SVG/main" r:embed="rId4"/>
              </a:ext>
            </a:extLst>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540104"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Istnieje pięć głównych metod kontroli pyłu, które używane są do kontroli RKK</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stanowią część Dobrych praktyk NEPSI.</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1205164"/>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pl" sz="1050" b="1" i="0" strike="noStrike" cap="none" spc="50" baseline="0">
                <a:solidFill>
                  <a:srgbClr val="EF9A2E"/>
                </a:solidFill>
                <a:effectLst/>
                <a:latin typeface="Futura Medium"/>
                <a:ea typeface="Futura Medium"/>
                <a:cs typeface="Futura Medium"/>
              </a:rPr>
              <a:t>SPRZĘT OCHRONNY</a:t>
            </a:r>
          </a:p>
          <a:p>
            <a:r>
              <a:rPr lang="pl" sz="1200" b="0" i="0" strike="noStrike" cap="none" spc="0" baseline="0">
                <a:solidFill>
                  <a:srgbClr val="000000"/>
                </a:solidFill>
                <a:effectLst/>
                <a:latin typeface="Calibri"/>
                <a:ea typeface="Calibri"/>
                <a:cs typeface="Calibri"/>
              </a:rPr>
              <a:t>ŚOI (np. maski) chronią pracowników przed pyłem, gdy wszystkie inne środki kontroli nie zapewniają wystarczającej kontroli ryzyka narażenia.</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82897"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RKK</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496457"/>
            <a:ext cx="5756291"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Dobre praktyki są bardzo ważne, gdyż zapewniają nam ochronę przez RKK</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ELIMINACJA PYŁU </a:t>
            </a:r>
            <a:br>
              <a:rPr lang="en-IN" sz="2800" b="1" i="0" strike="noStrike" cap="none" spc="0" baseline="0" dirty="0">
                <a:solidFill>
                  <a:srgbClr val="F6A317"/>
                </a:solidFill>
                <a:effectLst/>
                <a:latin typeface="Helvetica"/>
                <a:ea typeface="Helvetica"/>
                <a:cs typeface="Helvetica"/>
              </a:rPr>
            </a:br>
            <a:r>
              <a:rPr lang="pl" sz="2800" b="1" i="0" strike="noStrike" cap="none" spc="0" baseline="0" dirty="0">
                <a:solidFill>
                  <a:srgbClr val="F6A317"/>
                </a:solidFill>
                <a:effectLst/>
                <a:latin typeface="Helvetica"/>
                <a:ea typeface="Helvetica"/>
                <a:cs typeface="Helvetica"/>
              </a:rPr>
              <a:t>U ŹRÓDŁA</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747934"/>
            <a:ext cx="5453624" cy="3236531"/>
          </a:xfrm>
        </p:spPr>
        <p:txBody>
          <a:bodyPr lIns="91440" tIns="45720" rIns="91440" bIns="45720" anchor="t"/>
          <a:lstStyle/>
          <a:p>
            <a:pPr>
              <a:lnSpc>
                <a:spcPts val="2400"/>
              </a:lnSpc>
            </a:pPr>
            <a:r>
              <a:rPr lang="pl" sz="1800" b="0" i="0" strike="noStrike" cap="none" spc="0" baseline="0" dirty="0">
                <a:solidFill>
                  <a:srgbClr val="000000"/>
                </a:solidFill>
                <a:effectLst/>
                <a:latin typeface="Helvetica"/>
                <a:ea typeface="Helvetica"/>
                <a:cs typeface="Helvetica"/>
              </a:rPr>
              <a:t>W pierwszej kolejności powinniśmy starać się </a:t>
            </a:r>
            <a:r>
              <a:rPr lang="pl" sz="1800" dirty="0">
                <a:solidFill>
                  <a:srgbClr val="000000"/>
                </a:solidFill>
                <a:latin typeface="Helvetica"/>
                <a:ea typeface="Helvetica"/>
                <a:cs typeface="Helvetica"/>
              </a:rPr>
              <a:t>ograniczać</a:t>
            </a:r>
            <a:r>
              <a:rPr lang="pl" sz="1800" b="0" i="0" strike="noStrike" cap="none" spc="0" baseline="0" dirty="0">
                <a:solidFill>
                  <a:srgbClr val="000000"/>
                </a:solidFill>
                <a:effectLst/>
                <a:latin typeface="Helvetica"/>
                <a:ea typeface="Helvetica"/>
                <a:cs typeface="Helvetica"/>
              </a:rPr>
              <a:t> możliwości wytwarzania pyłu.</a:t>
            </a:r>
          </a:p>
          <a:p>
            <a:pPr>
              <a:lnSpc>
                <a:spcPts val="2400"/>
              </a:lnSpc>
            </a:pPr>
            <a:r>
              <a:rPr lang="pl" sz="1800" b="0" i="0" strike="noStrike" cap="none" spc="0" baseline="0" dirty="0">
                <a:solidFill>
                  <a:srgbClr val="000000"/>
                </a:solidFill>
                <a:effectLst/>
                <a:latin typeface="Helvetica"/>
                <a:ea typeface="Helvetica"/>
                <a:cs typeface="Helvetica"/>
              </a:rPr>
              <a:t>Jeśli nie możemy uniknąć wytwarzania pyłu, najskuteczniej można go kontrolować</a:t>
            </a:r>
            <a:r>
              <a:rPr lang="en-IN" sz="1800" b="0" i="0" strike="noStrike" cap="none" spc="0" baseline="0" dirty="0">
                <a:solidFill>
                  <a:srgbClr val="000000"/>
                </a:solidFill>
                <a:effectLst/>
                <a:latin typeface="Helvetica"/>
                <a:ea typeface="Helvetica"/>
                <a:cs typeface="Helvetica"/>
              </a:rPr>
              <a:t> u </a:t>
            </a:r>
            <a:r>
              <a:rPr lang="pl" sz="1800" b="0" i="0" strike="noStrike" cap="none" spc="0" baseline="0" dirty="0">
                <a:solidFill>
                  <a:srgbClr val="000000"/>
                </a:solidFill>
                <a:effectLst/>
                <a:latin typeface="Helvetica"/>
                <a:ea typeface="Helvetica"/>
                <a:cs typeface="Helvetica"/>
              </a:rPr>
              <a:t>jego źródła.</a:t>
            </a:r>
          </a:p>
          <a:p>
            <a:pPr>
              <a:lnSpc>
                <a:spcPts val="2400"/>
              </a:lnSpc>
            </a:pPr>
            <a:r>
              <a:rPr lang="pl" sz="1800" b="0" i="0" strike="noStrike" cap="none" spc="0" baseline="0" dirty="0">
                <a:solidFill>
                  <a:srgbClr val="000000"/>
                </a:solidFill>
                <a:effectLst/>
                <a:latin typeface="Helvetica"/>
                <a:ea typeface="Helvetica"/>
                <a:cs typeface="Helvetica"/>
              </a:rPr>
              <a:t>Oznacza to zamknięcie lub odseparowanie pyłu od pracownika za pomocą bariery lub systemu zamkniętego, systemu wentylacyjnego (np. odpylacza) i/lub systemów odpylania</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użyciem wody.</a:t>
            </a:r>
          </a:p>
          <a:p>
            <a:pPr>
              <a:lnSpc>
                <a:spcPts val="24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NATYCHMIAST USUWAJ ROZSYPANY MATERIAŁ  </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715603"/>
            <a:ext cx="5094169" cy="3682369"/>
          </a:xfrm>
        </p:spPr>
        <p:txBody>
          <a:bodyPr/>
          <a:lstStyle/>
          <a:p>
            <a:pPr>
              <a:lnSpc>
                <a:spcPts val="2400"/>
              </a:lnSpc>
              <a:spcAft>
                <a:spcPts val="1000"/>
              </a:spcAft>
            </a:pPr>
            <a:r>
              <a:rPr lang="pl" sz="1800" b="0" i="0" strike="noStrike" cap="none" spc="0" baseline="0" dirty="0">
                <a:solidFill>
                  <a:srgbClr val="000000"/>
                </a:solidFill>
                <a:effectLst/>
                <a:latin typeface="Helvetica"/>
                <a:ea typeface="Helvetica"/>
                <a:cs typeface="Helvetica"/>
              </a:rPr>
              <a:t>Natychmiastowe usuwanie rozsypanego materiału (i przyczyn takiego zdarzenia) zmniejsza prawdopodobieństwo uniesienia się osiadłego pyłu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powietrze.</a:t>
            </a:r>
          </a:p>
          <a:p>
            <a:pPr>
              <a:lnSpc>
                <a:spcPts val="2400"/>
              </a:lnSpc>
              <a:spcAft>
                <a:spcPts val="1000"/>
              </a:spcAft>
            </a:pPr>
            <a:r>
              <a:rPr lang="pl" sz="1800" b="0" i="0" strike="noStrike" cap="none" spc="0" baseline="0" dirty="0">
                <a:solidFill>
                  <a:srgbClr val="000000"/>
                </a:solidFill>
                <a:effectLst/>
                <a:latin typeface="Helvetica"/>
                <a:ea typeface="Helvetica"/>
                <a:cs typeface="Helvetica"/>
              </a:rPr>
              <a:t>Cząstki pyłu respirabilnego nie są widoczne gołym okiem, chyba że skierowane na niego zostanie silne źródło światła. Pył może pozostawać</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przez dni lub tygodnie.</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pl" sz="2800" b="1" i="0" strike="noStrike" cap="none" spc="0" baseline="0" dirty="0">
                <a:solidFill>
                  <a:srgbClr val="F6A317"/>
                </a:solidFill>
                <a:effectLst/>
                <a:latin typeface="Helvetica"/>
                <a:ea typeface="Helvetica"/>
                <a:cs typeface="Helvetica"/>
              </a:rPr>
              <a:t>NOŚ ŚOI </a:t>
            </a:r>
          </a:p>
          <a:p>
            <a:pPr>
              <a:lnSpc>
                <a:spcPct val="100000"/>
              </a:lnSpc>
              <a:spcBef>
                <a:spcPts val="0"/>
              </a:spcBef>
            </a:pPr>
            <a:r>
              <a:rPr lang="pl" sz="2800" b="1" i="0" strike="noStrike" cap="none" spc="0" baseline="0" dirty="0">
                <a:solidFill>
                  <a:srgbClr val="F6A317"/>
                </a:solidFill>
                <a:effectLst/>
                <a:latin typeface="Helvetica"/>
                <a:ea typeface="Helvetica"/>
                <a:cs typeface="Helvetica"/>
              </a:rPr>
              <a:t>(GDY TO KONIECZNE)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2827898"/>
            <a:ext cx="5094169" cy="3682369"/>
          </a:xfrm>
        </p:spPr>
        <p:txBody>
          <a:bodyPr/>
          <a:lstStyle/>
          <a:p>
            <a:pPr>
              <a:lnSpc>
                <a:spcPts val="2400"/>
              </a:lnSpc>
              <a:spcAft>
                <a:spcPts val="1000"/>
              </a:spcAft>
            </a:pPr>
            <a:r>
              <a:rPr lang="pl" sz="1800" b="0" i="0" strike="noStrike" cap="none" spc="0" baseline="0" dirty="0">
                <a:solidFill>
                  <a:srgbClr val="000000"/>
                </a:solidFill>
                <a:effectLst/>
                <a:latin typeface="Helvetica"/>
                <a:ea typeface="Helvetica"/>
                <a:cs typeface="Helvetica"/>
              </a:rPr>
              <a:t>Jeśli wszystkie inne środki kontroli pyłu (zobacz 5 głównych metod kontroli) nie wystarczają, by zapobiegać narażeniu na pył, należy nosić ŚOI.</a:t>
            </a:r>
          </a:p>
          <a:p>
            <a:pPr>
              <a:lnSpc>
                <a:spcPts val="2400"/>
              </a:lnSpc>
              <a:spcAft>
                <a:spcPts val="1000"/>
              </a:spcAft>
            </a:pPr>
            <a:r>
              <a:rPr lang="pl" sz="1800" b="0" i="0" strike="noStrike" cap="none" spc="0" baseline="0" dirty="0">
                <a:solidFill>
                  <a:srgbClr val="000000"/>
                </a:solidFill>
                <a:effectLst/>
                <a:latin typeface="Helvetica"/>
                <a:ea typeface="Helvetica"/>
                <a:cs typeface="Helvetica"/>
              </a:rPr>
              <a:t>ŚOI</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żadnym wypadku nie zastępują innych środków kontroli pyłu. Maski przeciwpyłowe tymczasowo chronią pojedynczych pracowników, ale pył może nadal negatywnie wpływać na jakość powietrza.</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8130782"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ABY PRZESTRZEGAĆ DOBRYCH PRAKTYK</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769546"/>
            <a:ext cx="10955577" cy="3230407"/>
          </a:xfrm>
        </p:spPr>
        <p:txBody>
          <a:bodyPr lIns="91440" tIns="45720" rIns="91440" bIns="45720" anchor="t"/>
          <a:lstStyle/>
          <a:p>
            <a:pPr>
              <a:lnSpc>
                <a:spcPts val="2200"/>
              </a:lnSpc>
              <a:spcBef>
                <a:spcPts val="600"/>
              </a:spcBef>
            </a:pPr>
            <a:r>
              <a:rPr lang="pl" b="1" i="0" strike="noStrike" cap="none" spc="0" baseline="0" dirty="0">
                <a:solidFill>
                  <a:srgbClr val="000000"/>
                </a:solidFill>
                <a:effectLst/>
                <a:latin typeface="Helvetica"/>
                <a:ea typeface="Helvetica"/>
                <a:cs typeface="Helvetica"/>
              </a:rPr>
              <a:t>NALEŻY</a:t>
            </a:r>
          </a:p>
          <a:p>
            <a:pPr marL="285750" indent="-285750">
              <a:lnSpc>
                <a:spcPts val="2200"/>
              </a:lnSpc>
              <a:spcBef>
                <a:spcPts val="600"/>
              </a:spcBef>
              <a:buSzPct val="85000"/>
              <a:buFont typeface=".Apple Color Emoji UI"/>
              <a:buChar char="✅"/>
            </a:pPr>
            <a:r>
              <a:rPr lang="pl" b="0" i="0" strike="noStrike" cap="none" spc="0" baseline="0" dirty="0">
                <a:solidFill>
                  <a:srgbClr val="000000"/>
                </a:solidFill>
                <a:effectLst/>
                <a:latin typeface="Helvetica"/>
                <a:ea typeface="Helvetica"/>
                <a:cs typeface="Helvetica"/>
              </a:rPr>
              <a:t>Zezwalać na dostęp do miejsc pracy/obszarów występowania pyłu wyłącznie pracownikom</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upoważnionemu personelowi</a:t>
            </a:r>
          </a:p>
          <a:p>
            <a:pPr marL="285750" indent="-285750">
              <a:lnSpc>
                <a:spcPts val="2200"/>
              </a:lnSpc>
              <a:spcBef>
                <a:spcPts val="600"/>
              </a:spcBef>
              <a:buSzPct val="85000"/>
              <a:buFont typeface=".Apple Color Emoji UI"/>
              <a:buChar char="✅"/>
            </a:pPr>
            <a:r>
              <a:rPr lang="pl" b="0" i="0" strike="noStrike" cap="none" spc="0" baseline="0" dirty="0">
                <a:solidFill>
                  <a:srgbClr val="000000"/>
                </a:solidFill>
                <a:effectLst/>
                <a:latin typeface="Helvetica"/>
                <a:ea typeface="Helvetica"/>
                <a:cs typeface="Helvetica"/>
              </a:rPr>
              <a:t>Używać systemów wentylacyjnych lub wodnych do ograniczania ilości pyłu zawieszonego</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powietrzu</a:t>
            </a:r>
          </a:p>
          <a:p>
            <a:pPr marL="285750" indent="-285750">
              <a:lnSpc>
                <a:spcPts val="2200"/>
              </a:lnSpc>
              <a:spcBef>
                <a:spcPts val="600"/>
              </a:spcBef>
              <a:buSzPct val="85000"/>
              <a:buFont typeface=".Apple Color Emoji UI"/>
              <a:buChar char="✅"/>
            </a:pPr>
            <a:r>
              <a:rPr lang="pl" b="0" i="0" strike="noStrike" cap="none" spc="0" baseline="0" dirty="0">
                <a:solidFill>
                  <a:srgbClr val="000000"/>
                </a:solidFill>
                <a:effectLst/>
                <a:latin typeface="Helvetica"/>
                <a:ea typeface="Helvetica"/>
                <a:cs typeface="Helvetica"/>
              </a:rPr>
              <a:t>Jeśli to możliwe, wykonywać prace na zewnątrz</a:t>
            </a:r>
          </a:p>
          <a:p>
            <a:pPr marL="285750" indent="-285750">
              <a:lnSpc>
                <a:spcPts val="2200"/>
              </a:lnSpc>
              <a:spcBef>
                <a:spcPts val="600"/>
              </a:spcBef>
              <a:buSzPct val="85000"/>
              <a:buFont typeface=".Apple Color Emoji UI"/>
              <a:buChar char="✅"/>
            </a:pPr>
            <a:r>
              <a:rPr lang="pl" b="0" i="0" strike="noStrike" cap="none" spc="0" baseline="0" dirty="0">
                <a:solidFill>
                  <a:srgbClr val="000000"/>
                </a:solidFill>
                <a:effectLst/>
                <a:latin typeface="Helvetica"/>
                <a:ea typeface="Helvetica"/>
                <a:cs typeface="Helvetica"/>
              </a:rPr>
              <a:t>Używać odkurzacza lub metod czyszczenia na mokro</a:t>
            </a:r>
          </a:p>
          <a:p>
            <a:pPr marL="285750" indent="-285750">
              <a:lnSpc>
                <a:spcPts val="2200"/>
              </a:lnSpc>
              <a:spcBef>
                <a:spcPts val="600"/>
              </a:spcBef>
              <a:buSzPct val="85000"/>
              <a:buFont typeface=".Apple Color Emoji UI"/>
              <a:buChar char="✅"/>
            </a:pPr>
            <a:r>
              <a:rPr lang="pl" b="0" i="0" strike="noStrike" cap="none" spc="0" baseline="0" dirty="0">
                <a:solidFill>
                  <a:srgbClr val="000000"/>
                </a:solidFill>
                <a:effectLst/>
                <a:latin typeface="Helvetica"/>
                <a:ea typeface="Helvetica"/>
                <a:cs typeface="Helvetica"/>
              </a:rPr>
              <a:t>Planować</a:t>
            </a:r>
            <a:r>
              <a:rPr lang="en-IN" b="0" i="0" strike="noStrike" cap="none" spc="0" baseline="0" dirty="0">
                <a:solidFill>
                  <a:srgbClr val="000000"/>
                </a:solidFill>
                <a:effectLst/>
                <a:latin typeface="Helvetica"/>
                <a:ea typeface="Helvetica"/>
                <a:cs typeface="Helvetica"/>
              </a:rPr>
              <a:t> z </a:t>
            </a:r>
            <a:r>
              <a:rPr lang="pl" b="0" i="0" strike="noStrike" cap="none" spc="0" baseline="0" dirty="0">
                <a:solidFill>
                  <a:srgbClr val="000000"/>
                </a:solidFill>
                <a:effectLst/>
                <a:latin typeface="Helvetica"/>
                <a:ea typeface="Helvetica"/>
                <a:cs typeface="Helvetica"/>
              </a:rPr>
              <a:t>wyprzedzeniem, aby zapewnić bezpieczeństwo</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miejscach pracy</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sprawne działanie sprzętu</a:t>
            </a:r>
          </a:p>
          <a:p>
            <a:pPr marL="285750" indent="-285750">
              <a:lnSpc>
                <a:spcPts val="2200"/>
              </a:lnSpc>
              <a:spcBef>
                <a:spcPts val="600"/>
              </a:spcBef>
              <a:buSzPct val="85000"/>
              <a:buFont typeface=".Apple Color Emoji UI"/>
              <a:buChar char="✅"/>
            </a:pPr>
            <a:r>
              <a:rPr lang="pl" b="0" i="0" strike="noStrike" cap="none" spc="0" baseline="0" dirty="0">
                <a:solidFill>
                  <a:srgbClr val="000000"/>
                </a:solidFill>
                <a:effectLst/>
                <a:latin typeface="Helvetica"/>
                <a:ea typeface="Helvetica"/>
                <a:cs typeface="Helvetica"/>
              </a:rPr>
              <a:t>Zgłaszać usterki</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posiadać plan szybkiego</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bezpiecznego ich usuwania</a:t>
            </a:r>
          </a:p>
          <a:p>
            <a:pPr marL="285750" indent="-285750">
              <a:lnSpc>
                <a:spcPts val="2200"/>
              </a:lnSpc>
              <a:spcBef>
                <a:spcPts val="600"/>
              </a:spcBef>
              <a:buSzPct val="85000"/>
              <a:buFont typeface=".Apple Color Emoji UI"/>
              <a:buChar char="✅"/>
            </a:pPr>
            <a:r>
              <a:rPr lang="pl" b="0" i="0" strike="noStrike" cap="none" spc="0" baseline="0" dirty="0">
                <a:solidFill>
                  <a:srgbClr val="000000"/>
                </a:solidFill>
                <a:effectLst/>
                <a:latin typeface="Helvetica"/>
                <a:ea typeface="Helvetica"/>
                <a:cs typeface="Helvetica"/>
              </a:rPr>
              <a:t>Nosić ŚOI przez czas trwania zadania. Upewniać się, że maska jest dobrze dopasowana</a:t>
            </a:r>
            <a:r>
              <a:rPr lang="pl" dirty="0">
                <a:solidFill>
                  <a:srgbClr val="000000"/>
                </a:solidFill>
                <a:latin typeface="Helvetica"/>
                <a:ea typeface="Helvetica"/>
                <a:cs typeface="Helvetica"/>
              </a:rPr>
              <a:t>.</a:t>
            </a:r>
            <a:endParaRPr lang="pl" b="0" i="0" strike="noStrike" cap="none" spc="0" baseline="0" dirty="0">
              <a:solidFill>
                <a:srgbClr val="000000"/>
              </a:solidFill>
              <a:effectLst/>
              <a:latin typeface="Helvetica"/>
              <a:ea typeface="Helvetica"/>
              <a:cs typeface="Helvetica"/>
            </a:endParaRPr>
          </a:p>
          <a:p>
            <a:pPr>
              <a:lnSpc>
                <a:spcPts val="2200"/>
              </a:lnSpc>
              <a:spcBef>
                <a:spcPts val="600"/>
              </a:spcBef>
              <a:buSzPct val="85000"/>
            </a:pPr>
            <a:endParaRPr lang="en-US" dirty="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a:t>
            </a:r>
            <a:br>
              <a:rPr lang="en-IN" sz="2800" b="1" i="0" strike="noStrike" cap="none" spc="0" baseline="0" dirty="0">
                <a:solidFill>
                  <a:srgbClr val="F6A317"/>
                </a:solidFill>
                <a:effectLst/>
                <a:latin typeface="Helvetica"/>
                <a:ea typeface="Helvetica"/>
                <a:cs typeface="Helvetica"/>
              </a:rPr>
            </a:br>
            <a:r>
              <a:rPr lang="pl" sz="2800" b="1" i="0" strike="noStrike" cap="none" spc="0" baseline="0" dirty="0">
                <a:solidFill>
                  <a:srgbClr val="F6A317"/>
                </a:solidFill>
                <a:effectLst/>
                <a:latin typeface="Helvetica"/>
                <a:ea typeface="Helvetica"/>
                <a:cs typeface="Helvetica"/>
              </a:rPr>
              <a:t>ABY PRZESTRZEGAĆ DOBRYCH PRAKTYK</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687201"/>
            <a:ext cx="10355978" cy="3230407"/>
          </a:xfrm>
        </p:spPr>
        <p:txBody>
          <a:bodyPr lIns="91440" tIns="45720" rIns="91440" bIns="45720" anchor="t"/>
          <a:lstStyle/>
          <a:p>
            <a:pPr>
              <a:lnSpc>
                <a:spcPts val="2200"/>
              </a:lnSpc>
            </a:pPr>
            <a:r>
              <a:rPr lang="pl" b="1" i="0" strike="noStrike" cap="none" spc="0" baseline="0" dirty="0">
                <a:solidFill>
                  <a:srgbClr val="000000"/>
                </a:solidFill>
                <a:effectLst/>
                <a:latin typeface="Helvetica"/>
                <a:ea typeface="Helvetica"/>
                <a:cs typeface="Helvetica"/>
              </a:rPr>
              <a:t>NIE NALEŻY</a:t>
            </a:r>
          </a:p>
          <a:p>
            <a:pPr marL="285750" indent="-285750">
              <a:lnSpc>
                <a:spcPts val="2200"/>
              </a:lnSpc>
              <a:buSzPct val="85000"/>
              <a:buFont typeface=".Apple Color Emoji UI"/>
              <a:buChar char="❌"/>
            </a:pPr>
            <a:r>
              <a:rPr lang="pl" b="0" i="0" strike="noStrike" cap="none" spc="0" baseline="0" dirty="0">
                <a:solidFill>
                  <a:srgbClr val="000000"/>
                </a:solidFill>
                <a:effectLst/>
                <a:latin typeface="Helvetica"/>
                <a:ea typeface="Helvetica"/>
                <a:cs typeface="Helvetica"/>
              </a:rPr>
              <a:t>Używać suchej szczotki – Należy używać odkurzacza lub metod czyszczenia na mokro</a:t>
            </a:r>
          </a:p>
          <a:p>
            <a:pPr marL="285750" indent="-285750">
              <a:lnSpc>
                <a:spcPts val="2200"/>
              </a:lnSpc>
              <a:buSzPct val="85000"/>
              <a:buFont typeface=".Apple Color Emoji UI"/>
              <a:buChar char="❌"/>
            </a:pPr>
            <a:r>
              <a:rPr lang="pl" b="0" i="0" strike="noStrike" cap="none" spc="0" baseline="0" dirty="0">
                <a:solidFill>
                  <a:srgbClr val="000000"/>
                </a:solidFill>
                <a:effectLst/>
                <a:latin typeface="Helvetica"/>
                <a:ea typeface="Helvetica"/>
                <a:cs typeface="Helvetica"/>
              </a:rPr>
              <a:t>Używać sprężonego powietrza</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celu usuwania pyłu</a:t>
            </a:r>
          </a:p>
          <a:p>
            <a:pPr marL="285750" indent="-285750">
              <a:lnSpc>
                <a:spcPts val="2200"/>
              </a:lnSpc>
              <a:buSzPct val="85000"/>
              <a:buFont typeface=".Apple Color Emoji UI"/>
              <a:buChar char="❌"/>
            </a:pPr>
            <a:r>
              <a:rPr lang="pl" b="0" i="0" strike="noStrike" cap="none" spc="0" baseline="0" dirty="0">
                <a:solidFill>
                  <a:srgbClr val="000000"/>
                </a:solidFill>
                <a:effectLst/>
                <a:latin typeface="Helvetica"/>
                <a:ea typeface="Helvetica"/>
                <a:cs typeface="Helvetica"/>
              </a:rPr>
              <a:t>Zabierać do domu brudnej odzieży roboczej</a:t>
            </a:r>
            <a:r>
              <a:rPr lang="en-IN" b="0" i="0" strike="noStrike" cap="none" spc="0" baseline="0" dirty="0">
                <a:solidFill>
                  <a:srgbClr val="000000"/>
                </a:solidFill>
                <a:effectLst/>
                <a:latin typeface="Helvetica"/>
                <a:ea typeface="Helvetica"/>
                <a:cs typeface="Helvetica"/>
              </a:rPr>
              <a:t> </a:t>
            </a:r>
            <a:r>
              <a:rPr lang="en-IN" b="0" i="0" strike="noStrike" cap="none" spc="0" baseline="0" dirty="0" err="1">
                <a:solidFill>
                  <a:srgbClr val="000000"/>
                </a:solidFill>
                <a:effectLst/>
                <a:latin typeface="Helvetica"/>
                <a:ea typeface="Helvetica"/>
                <a:cs typeface="Helvetica"/>
              </a:rPr>
              <a:t>i</a:t>
            </a:r>
            <a:r>
              <a:rPr lang="en-IN" b="0" i="0" strike="noStrike" cap="none" spc="0" baseline="0" dirty="0">
                <a:solidFill>
                  <a:srgbClr val="000000"/>
                </a:solidFill>
                <a:effectLst/>
                <a:latin typeface="Helvetica"/>
                <a:ea typeface="Helvetica"/>
                <a:cs typeface="Helvetica"/>
              </a:rPr>
              <a:t> </a:t>
            </a:r>
            <a:r>
              <a:rPr lang="pl" b="0" i="0" strike="noStrike" cap="none" spc="0" baseline="0" dirty="0">
                <a:solidFill>
                  <a:srgbClr val="000000"/>
                </a:solidFill>
                <a:effectLst/>
                <a:latin typeface="Helvetica"/>
                <a:ea typeface="Helvetica"/>
                <a:cs typeface="Helvetica"/>
              </a:rPr>
              <a:t>ŚOI</a:t>
            </a:r>
          </a:p>
          <a:p>
            <a:pPr marL="285750" indent="-285750">
              <a:lnSpc>
                <a:spcPts val="2200"/>
              </a:lnSpc>
              <a:buSzPct val="85000"/>
              <a:buFont typeface=".Apple Color Emoji UI"/>
              <a:buChar char="❌"/>
            </a:pPr>
            <a:r>
              <a:rPr lang="pl" b="0" i="0" strike="noStrike" cap="none" spc="0" baseline="0" dirty="0">
                <a:solidFill>
                  <a:srgbClr val="000000"/>
                </a:solidFill>
                <a:effectLst/>
                <a:latin typeface="Helvetica"/>
                <a:ea typeface="Helvetica"/>
                <a:cs typeface="Helvetica"/>
              </a:rPr>
              <a:t>Używać uszkodzonych ŚOI</a:t>
            </a:r>
          </a:p>
          <a:p>
            <a:pPr marL="285750" indent="-285750">
              <a:lnSpc>
                <a:spcPts val="2200"/>
              </a:lnSpc>
              <a:buSzPct val="85000"/>
              <a:buFont typeface=".Apple Color Emoji UI"/>
              <a:buChar char="❌"/>
            </a:pPr>
            <a:r>
              <a:rPr lang="pl" b="0" i="0" strike="noStrike" cap="none" spc="0" baseline="0" dirty="0">
                <a:solidFill>
                  <a:srgbClr val="000000"/>
                </a:solidFill>
                <a:effectLst/>
                <a:latin typeface="Helvetica"/>
                <a:ea typeface="Helvetica"/>
                <a:cs typeface="Helvetica"/>
              </a:rPr>
              <a:t>Palić papierosów ani jeść</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tych obszarach</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miejscu pracy,</a:t>
            </a:r>
            <a:r>
              <a:rPr lang="en-IN" b="0" i="0" strike="noStrike" cap="none" spc="0" baseline="0" dirty="0">
                <a:solidFill>
                  <a:srgbClr val="000000"/>
                </a:solidFill>
                <a:effectLst/>
                <a:latin typeface="Helvetica"/>
                <a:ea typeface="Helvetica"/>
                <a:cs typeface="Helvetica"/>
              </a:rPr>
              <a:t> w </a:t>
            </a:r>
            <a:r>
              <a:rPr lang="pl" b="0" i="0" strike="noStrike" cap="none" spc="0" baseline="0" dirty="0">
                <a:solidFill>
                  <a:srgbClr val="000000"/>
                </a:solidFill>
                <a:effectLst/>
                <a:latin typeface="Helvetica"/>
                <a:ea typeface="Helvetica"/>
                <a:cs typeface="Helvetica"/>
              </a:rPr>
              <a:t>których odbywają się procesy</a:t>
            </a:r>
          </a:p>
          <a:p>
            <a:pPr marL="285750" indent="-285750">
              <a:lnSpc>
                <a:spcPts val="2200"/>
              </a:lnSpc>
              <a:buSzPct val="85000"/>
              <a:buFont typeface=".Apple Color Emoji UI"/>
              <a:buChar char="❌"/>
            </a:pPr>
            <a:endParaRPr lang="en-US" dirty="0"/>
          </a:p>
          <a:p>
            <a:pPr marL="285750" indent="-285750">
              <a:lnSpc>
                <a:spcPts val="2200"/>
              </a:lnSpc>
              <a:buSzPct val="85000"/>
              <a:buFont typeface=".Apple Color Emoji UI"/>
              <a:buChar char="✅"/>
            </a:pPr>
            <a:endParaRPr lang="en-US"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81105"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dotyczący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 powyżej.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095505" cy="3682369"/>
          </a:xfrm>
        </p:spPr>
        <p:txBody>
          <a:bodyPr/>
          <a:lstStyle/>
          <a:p>
            <a:pPr>
              <a:lnSpc>
                <a:spcPts val="2400"/>
              </a:lnSpc>
              <a:spcBef>
                <a:spcPts val="600"/>
              </a:spcBef>
              <a:spcAft>
                <a:spcPts val="1000"/>
              </a:spcAft>
            </a:pPr>
            <a:r>
              <a:rPr lang="pl" sz="1800" b="0" i="0" strike="noStrike" cap="none" spc="0" baseline="0" dirty="0">
                <a:solidFill>
                  <a:srgbClr val="000000"/>
                </a:solidFill>
                <a:effectLst/>
                <a:latin typeface="Helvetica"/>
                <a:ea typeface="Helvetica"/>
                <a:cs typeface="Helvetica"/>
              </a:rPr>
              <a:t>Pracując</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minerałami zawierającymi krzemionkę krystaliczną, pamiętaj:</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Zawsze należy starać się wyeliminować pył</a:t>
            </a:r>
            <a:r>
              <a:rPr lang="en-IN" sz="1800" b="0" i="0" strike="noStrike" cap="none" spc="0" baseline="0" dirty="0">
                <a:solidFill>
                  <a:srgbClr val="000000"/>
                </a:solidFill>
                <a:effectLst/>
                <a:latin typeface="Helvetica"/>
                <a:ea typeface="Helvetica"/>
                <a:cs typeface="Helvetica"/>
              </a:rPr>
              <a:t> u </a:t>
            </a:r>
            <a:r>
              <a:rPr lang="pl" sz="1800" b="0" i="0" strike="noStrike" cap="none" spc="0" baseline="0" dirty="0">
                <a:solidFill>
                  <a:srgbClr val="000000"/>
                </a:solidFill>
                <a:effectLst/>
                <a:latin typeface="Helvetica"/>
                <a:ea typeface="Helvetica"/>
                <a:cs typeface="Helvetica"/>
              </a:rPr>
              <a:t>źródła</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Czyste miejsce pracy to bezpieczne miejsce pracy</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Ograniczanie dostępu do miejsc występowania pyłu to pewny sposób na zmniejszanie narażenia na pył</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Należy unikać palenia papierosów – palenie zwiększa negatywny pływ RKK na zdrowie</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pl" sz="2800" b="1" i="0" strike="noStrike" cap="none" spc="0" baseline="0">
                <a:solidFill>
                  <a:srgbClr val="F6A317"/>
                </a:solidFill>
                <a:effectLst/>
                <a:latin typeface="Helvetica"/>
                <a:ea typeface="Helvetica"/>
                <a:cs typeface="Helvetica"/>
              </a:rPr>
              <a:t>DODATKOWE MATERIAŁY SZKOLENIOWE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3" y="2362676"/>
            <a:ext cx="6405222" cy="2342059"/>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czyszczenia powierzchni</a:t>
            </a:r>
            <a:r>
              <a:rPr lang="en-IN" sz="1600" b="0" i="0" strike="noStrike" cap="none" spc="0" baseline="0" dirty="0">
                <a:solidFill>
                  <a:srgbClr val="000000"/>
                </a:solidFill>
                <a:effectLst/>
                <a:latin typeface="Helvetica"/>
                <a:ea typeface="Helvetica"/>
                <a:cs typeface="Helvetica"/>
                <a:hlinkClick r:id="rId3" history="0"/>
              </a:rPr>
              <a:t> </a:t>
            </a:r>
            <a:r>
              <a:rPr lang="en-IN" sz="1600" b="0" i="0" strike="noStrike" cap="none" spc="0" baseline="0" dirty="0" err="1">
                <a:solidFill>
                  <a:srgbClr val="000000"/>
                </a:solidFill>
                <a:effectLst/>
                <a:latin typeface="Helvetica"/>
                <a:ea typeface="Helvetica"/>
                <a:cs typeface="Helvetica"/>
                <a:hlinkClick r:id="rId3" history="0"/>
              </a:rPr>
              <a:t>i</a:t>
            </a:r>
            <a:r>
              <a:rPr lang="en-IN" sz="1600" b="0" i="0" strike="noStrike" cap="none" spc="0" baseline="0" dirty="0">
                <a:solidFill>
                  <a:srgbClr val="000000"/>
                </a:solidFill>
                <a:effectLst/>
                <a:latin typeface="Helvetica"/>
                <a:ea typeface="Helvetica"/>
                <a:cs typeface="Helvetica"/>
                <a:hlinkClick r:id="rId3" history="0"/>
              </a:rPr>
              <a:t> </a:t>
            </a:r>
            <a:r>
              <a:rPr lang="pl" sz="1600" b="0" i="0" strike="noStrike" cap="none" spc="0" baseline="0" dirty="0">
                <a:solidFill>
                  <a:srgbClr val="000000"/>
                </a:solidFill>
                <a:effectLst/>
                <a:latin typeface="Helvetica"/>
                <a:ea typeface="Helvetica"/>
                <a:cs typeface="Helvetica"/>
                <a:hlinkClick r:id="rId3" history="0"/>
              </a:rPr>
              <a:t>instalacji (Karta zadań 2.1.1a)</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dobrej higieny (Karta zadań 2.1.10)</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5" history="0"/>
              </a:rPr>
              <a:t>Przewodnik NEPSI dla małych</a:t>
            </a:r>
            <a:r>
              <a:rPr lang="en-IN" sz="1600" b="0" i="0" strike="noStrike" cap="none" spc="0" baseline="0" dirty="0">
                <a:solidFill>
                  <a:srgbClr val="000000"/>
                </a:solidFill>
                <a:effectLst/>
                <a:latin typeface="Helvetica"/>
                <a:ea typeface="Helvetica"/>
                <a:cs typeface="Helvetica"/>
                <a:hlinkClick r:id="rId5" history="0"/>
              </a:rPr>
              <a:t> </a:t>
            </a:r>
            <a:r>
              <a:rPr lang="en-IN" sz="1600" b="0" i="0" strike="noStrike" cap="none" spc="0" baseline="0" dirty="0" err="1">
                <a:solidFill>
                  <a:srgbClr val="000000"/>
                </a:solidFill>
                <a:effectLst/>
                <a:latin typeface="Helvetica"/>
                <a:ea typeface="Helvetica"/>
                <a:cs typeface="Helvetica"/>
                <a:hlinkClick r:id="rId5" history="0"/>
              </a:rPr>
              <a:t>i</a:t>
            </a:r>
            <a:r>
              <a:rPr lang="en-IN" sz="1600" b="0" i="0" strike="noStrike" cap="none" spc="0" baseline="0" dirty="0">
                <a:solidFill>
                  <a:srgbClr val="000000"/>
                </a:solidFill>
                <a:effectLst/>
                <a:latin typeface="Helvetica"/>
                <a:ea typeface="Helvetica"/>
                <a:cs typeface="Helvetica"/>
                <a:hlinkClick r:id="rId5" history="0"/>
              </a:rPr>
              <a:t> </a:t>
            </a:r>
            <a:r>
              <a:rPr lang="pl" sz="1600" b="0" i="0" strike="noStrike" cap="none" spc="0" baseline="0" dirty="0">
                <a:solidFill>
                  <a:srgbClr val="000000"/>
                </a:solidFill>
                <a:effectLst/>
                <a:latin typeface="Helvetica"/>
                <a:ea typeface="Helvetica"/>
                <a:cs typeface="Helvetica"/>
                <a:hlinkClick r:id="rId5" history="0"/>
              </a:rPr>
              <a:t>średnich przedsiębiorstw</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2E25A5C5-C440-4A10-B866-01DBA6FF9A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2006/metadata/properties"/>
    <ds:schemaRef ds:uri="http://purl.org/dc/elements/1.1/"/>
    <ds:schemaRef ds:uri="d8ecf516-e360-4672-81b9-68723bedb71f"/>
    <ds:schemaRef ds:uri="http://schemas.microsoft.com/office/infopath/2007/PartnerControls"/>
    <ds:schemaRef ds:uri="http://purl.org/dc/terms/"/>
    <ds:schemaRef ds:uri="http://schemas.openxmlformats.org/package/2006/metadata/core-properties"/>
    <ds:schemaRef ds:uri="6d9d7403-2d8c-4818-ae25-2c5629bc7330"/>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118</TotalTime>
  <Words>988</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55</cp:revision>
  <dcterms:created xsi:type="dcterms:W3CDTF">2020-06-24T14:35:04Z</dcterms:created>
  <dcterms:modified xsi:type="dcterms:W3CDTF">2024-11-13T10:51:59Z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