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De exemplu, atunci când efectuați procese energice asupra unor minerale care conțin cristale de silice, folosiți un dispozitiv care este prevăzut cu un sistem de extragere a prafului/sistem cu apă. (A se vedea imaginea de mai sus.)</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8577329" y="429114"/>
            <a:ext cx="324002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o" sz="1400" b="1" i="0" strike="noStrike" cap="none" spc="0" baseline="0" dirty="0">
                <a:solidFill>
                  <a:srgbClr val="F6A317"/>
                </a:solidFill>
                <a:effectLst/>
                <a:latin typeface="Helvetica"/>
                <a:ea typeface="Helvetica"/>
                <a:cs typeface="Helvetica"/>
              </a:rPr>
              <a:t>CURS PRIVIND BUNELE PRACTICI ÎN LUCRUL CU MATERIALE CARE CONȚIN CRISTALE DE SILICE</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83387"/>
            <a:ext cx="6071684" cy="1592826"/>
          </a:xfrm>
        </p:spPr>
        <p:txBody>
          <a:bodyPr anchor="t"/>
          <a:lstStyle/>
          <a:p>
            <a:pPr>
              <a:lnSpc>
                <a:spcPct val="100000"/>
              </a:lnSpc>
            </a:pPr>
            <a:r>
              <a:rPr lang="ro" sz="2800" b="1" i="0" strike="noStrike" cap="none" spc="0" baseline="0" dirty="0">
                <a:solidFill>
                  <a:srgbClr val="FFFFFF"/>
                </a:solidFill>
                <a:effectLst/>
                <a:latin typeface="Helvetica"/>
                <a:ea typeface="Helvetica"/>
                <a:cs typeface="Helvetica"/>
              </a:rPr>
              <a:t>CURS PRIVIND BUNELE PRACTICI ÎN LUCRUL CU MATERIALE CARE CONȚIN CRISTALE DE SILICE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15545"/>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RO" sz="2800" dirty="0"/>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dirty="0">
                <a:latin typeface="Helvetica"/>
                <a:cs typeface="Helvetica"/>
              </a:rPr>
              <a:t>În cadrul etapei de educație din implementarea Bunelor Practici NEPSI, NEPSI a elaborat o serie de resurse educaționale.</a:t>
            </a:r>
          </a:p>
          <a:p>
            <a:pPr>
              <a:lnSpc>
                <a:spcPts val="2400"/>
              </a:lnSpc>
            </a:pPr>
            <a:r>
              <a:rPr lang="ro-RO" sz="1800" dirty="0">
                <a:latin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dirty="0">
                <a:latin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ro" sz="1800" b="1" i="0" strike="noStrike" cap="none" spc="0" baseline="0">
                <a:solidFill>
                  <a:srgbClr val="000000"/>
                </a:solidFill>
                <a:effectLst/>
                <a:latin typeface="Helvetica"/>
                <a:ea typeface="Helvetica"/>
                <a:cs typeface="Helvetica"/>
              </a:rPr>
              <a:t>Este o prioritate să învățăm să ne protejăm de pericolele asociate cu munca.</a:t>
            </a:r>
          </a:p>
          <a:p>
            <a:pPr>
              <a:lnSpc>
                <a:spcPts val="2400"/>
              </a:lnSpc>
            </a:pPr>
            <a:r>
              <a:rPr lang="ro" sz="1800" b="0" i="0" strike="noStrike" cap="none" spc="0" baseline="0">
                <a:solidFill>
                  <a:srgbClr val="000000"/>
                </a:solidFill>
                <a:effectLst/>
                <a:latin typeface="Helvetica"/>
                <a:ea typeface="Helvetica"/>
                <a:cs typeface="Helvetica"/>
              </a:rPr>
              <a:t>În acest curs PowerPoint veți învăța despre: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Măsuri elementare de control pentru a preveni sau a minimiza expunerea la praf dăunător de cristale de silice respirabile (RCS)</a:t>
            </a:r>
          </a:p>
          <a:p>
            <a:pPr marL="285750" indent="-285750">
              <a:lnSpc>
                <a:spcPts val="2400"/>
              </a:lnSpc>
              <a:buFont typeface="Arial" panose="020B0604020202020204" pitchFamily="34" charset="0"/>
              <a:buChar char="•"/>
            </a:pPr>
            <a:r>
              <a:rPr lang="ro" sz="1800" b="0" i="0" strike="noStrike" cap="none" spc="0" baseline="0">
                <a:solidFill>
                  <a:srgbClr val="FF0000"/>
                </a:solidFill>
                <a:effectLst/>
                <a:latin typeface="Helvetica"/>
                <a:ea typeface="Helvetica"/>
                <a:cs typeface="Helvetica"/>
              </a:rPr>
              <a:t>Text de completat pentru formator - dacă ați adăugat un slide personalizat, introduceți o scurtă prezentare a materialului contextual</a:t>
            </a:r>
          </a:p>
          <a:p>
            <a:pPr marL="285750" indent="-285750">
              <a:lnSpc>
                <a:spcPts val="2400"/>
              </a:lnSpc>
              <a:buFont typeface="Arial" panose="020B0604020202020204" pitchFamily="34" charset="0"/>
              <a:buChar char="•"/>
            </a:pPr>
            <a:endParaRPr lang="en-US" sz="180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ro" sz="1800" b="0" i="0" strike="noStrike" cap="none" spc="0" baseline="0">
                <a:solidFill>
                  <a:srgbClr val="000000"/>
                </a:solidFill>
                <a:effectLst/>
                <a:latin typeface="Helvetica"/>
                <a:ea typeface="Helvetica"/>
                <a:cs typeface="Helvetica"/>
              </a:rPr>
              <a:t>Există cinci tehnici principale de control al prafului, care se folosesc pentru a gestiona RCS și care fac parte din bunele practici ale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SPAȚIU ÎNCHIS</a:t>
            </a:r>
          </a:p>
          <a:p>
            <a:pPr>
              <a:spcAft>
                <a:spcPts val="300"/>
              </a:spcAft>
            </a:pPr>
            <a:r>
              <a:rPr lang="ro" sz="1200" b="0" i="0" strike="noStrike" cap="none" spc="0" baseline="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839038"/>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dirty="0">
                <a:solidFill>
                  <a:srgbClr val="EF9A2E"/>
                </a:solidFill>
                <a:effectLst/>
                <a:latin typeface="Futura Medium"/>
                <a:ea typeface="Futura Medium"/>
                <a:cs typeface="Futura Medium"/>
              </a:rPr>
              <a:t>ECHIPAMENT DE PROTECȚIE</a:t>
            </a:r>
          </a:p>
          <a:p>
            <a:r>
              <a:rPr lang="ro" sz="1200" b="0" i="0" strike="noStrike" cap="none" spc="0" baseline="0" dirty="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dirty="0"/>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6021761"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RISCURILE GENERATE DE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496457"/>
            <a:ext cx="6405221" cy="2938988"/>
          </a:xfrm>
        </p:spPr>
        <p:txBody>
          <a:bodyPr anchor="t"/>
          <a:lstStyle/>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Bunele practici sunt esențiale pentru a ne proteja de RCS</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dirty="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dirty="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dirty="0">
                <a:solidFill>
                  <a:srgbClr val="000000"/>
                </a:solidFill>
                <a:effectLst/>
                <a:latin typeface="Helvetica"/>
                <a:ea typeface="Helvetica"/>
                <a:cs typeface="Helvetica"/>
              </a:rPr>
              <a:t>Cum vă veți petrece anii de pensie?</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OPRIREA PRAFULUI </a:t>
            </a:r>
            <a:br>
              <a:rPr lang="en-IN" sz="2800" b="1" i="0" strike="noStrike" cap="none" spc="0" baseline="0" dirty="0">
                <a:solidFill>
                  <a:srgbClr val="F6A317"/>
                </a:solidFill>
                <a:effectLst/>
                <a:latin typeface="Helvetica"/>
                <a:ea typeface="Helvetica"/>
                <a:cs typeface="Helvetica"/>
              </a:rPr>
            </a:br>
            <a:r>
              <a:rPr lang="ro" sz="2800" b="1" i="0" strike="noStrike" cap="none" spc="0" baseline="0" dirty="0">
                <a:solidFill>
                  <a:srgbClr val="F6A317"/>
                </a:solidFill>
                <a:effectLst/>
                <a:latin typeface="Helvetica"/>
                <a:ea typeface="Helvetica"/>
                <a:cs typeface="Helvetica"/>
              </a:rPr>
              <a:t>LA SURSĂ</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400"/>
              </a:lnSpc>
            </a:pPr>
            <a:r>
              <a:rPr lang="ro" sz="1800" b="0" i="0" strike="noStrike" cap="none" spc="0" baseline="0">
                <a:solidFill>
                  <a:srgbClr val="000000"/>
                </a:solidFill>
                <a:effectLst/>
                <a:latin typeface="Helvetica"/>
                <a:ea typeface="Helvetica"/>
                <a:cs typeface="Helvetica"/>
              </a:rPr>
              <a:t>Ar trebui să încercăm să reducem potențialul ca praful să fie generat.</a:t>
            </a:r>
          </a:p>
          <a:p>
            <a:pPr>
              <a:lnSpc>
                <a:spcPts val="2400"/>
              </a:lnSpc>
            </a:pPr>
            <a:r>
              <a:rPr lang="ro" sz="1800" b="0" i="0" strike="noStrike" cap="none" spc="0" baseline="0">
                <a:solidFill>
                  <a:srgbClr val="000000"/>
                </a:solidFill>
                <a:effectLst/>
                <a:latin typeface="Helvetica"/>
                <a:ea typeface="Helvetica"/>
                <a:cs typeface="Helvetica"/>
              </a:rPr>
              <a:t>Dacă nu putem să evităm generarea de praf, cel mai eficient mod de a controla praful este la sursă.</a:t>
            </a:r>
          </a:p>
          <a:p>
            <a:pPr>
              <a:lnSpc>
                <a:spcPts val="2400"/>
              </a:lnSpc>
            </a:pPr>
            <a:r>
              <a:rPr lang="ro" sz="1800" b="0" i="0" strike="noStrike" cap="none" spc="0" baseline="0">
                <a:solidFill>
                  <a:srgbClr val="000000"/>
                </a:solidFill>
                <a:effectLst/>
                <a:latin typeface="Helvetica"/>
                <a:ea typeface="Helvetica"/>
                <a:cs typeface="Helvetica"/>
              </a:rPr>
              <a:t>Aceasta înseamnă izolarea sau separarea prafului de lucrător, folosind o barieră sau o îngrădire, un sistem de ventilație (de ex. extracție) și/sau un sistem de suprimare cu ajutorul apei.</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GESTIONAȚI SCURGERILE IMEDIAT  </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ro" sz="1800" b="0" i="0" strike="noStrike" cap="none" spc="0" baseline="0">
                <a:solidFill>
                  <a:srgbClr val="000000"/>
                </a:solidFill>
                <a:effectLst/>
                <a:latin typeface="Helvetica"/>
                <a:ea typeface="Helvetica"/>
                <a:cs typeface="Helvetica"/>
              </a:rPr>
              <a:t>Ocupându-vă imediat de scurgerile de praf (și de cauzele acestora), veți reduce posibilitatea ca praful așezat să se ridice în aer.</a:t>
            </a:r>
          </a:p>
          <a:p>
            <a:pPr>
              <a:lnSpc>
                <a:spcPts val="2400"/>
              </a:lnSpc>
              <a:spcAft>
                <a:spcPts val="1000"/>
              </a:spcAft>
            </a:pPr>
            <a:r>
              <a:rPr lang="ro" sz="1800" b="0" i="0" strike="noStrike" cap="none" spc="0" baseline="0">
                <a:solidFill>
                  <a:srgbClr val="000000"/>
                </a:solidFill>
                <a:effectLst/>
                <a:latin typeface="Helvetica"/>
                <a:ea typeface="Helvetica"/>
                <a:cs typeface="Helvetica"/>
              </a:rPr>
              <a:t>Particulele de praf respirabile sunt invizibile cu ochiul liber, în afară de cazul în care se folosește o sursă de lumină puternică pentru a le face vizibile. Praful poate rămâne în aer timp de zile sau chiar săptămâni.</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817875" cy="850900"/>
          </a:xfrm>
        </p:spPr>
        <p:txBody>
          <a:bodyPr/>
          <a:lstStyle/>
          <a:p>
            <a:pPr>
              <a:lnSpc>
                <a:spcPct val="100000"/>
              </a:lnSpc>
              <a:spcBef>
                <a:spcPts val="0"/>
              </a:spcBef>
            </a:pPr>
            <a:r>
              <a:rPr lang="ro" sz="2800" b="1" i="0" strike="noStrike" cap="none" spc="0" baseline="0" dirty="0">
                <a:solidFill>
                  <a:srgbClr val="F6A317"/>
                </a:solidFill>
                <a:effectLst/>
                <a:latin typeface="Helvetica"/>
                <a:ea typeface="Helvetica"/>
                <a:cs typeface="Helvetica"/>
              </a:rPr>
              <a:t>PURTAȚI ECHIPAMENT INDIVIDUAL DE PROTECȚIE (DACĂ ESTE NECESAR)</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3074827"/>
            <a:ext cx="5094169" cy="3104747"/>
          </a:xfrm>
        </p:spPr>
        <p:txBody>
          <a:bodyPr/>
          <a:lstStyle/>
          <a:p>
            <a:pPr>
              <a:lnSpc>
                <a:spcPts val="2400"/>
              </a:lnSpc>
              <a:spcAft>
                <a:spcPts val="1000"/>
              </a:spcAft>
            </a:pPr>
            <a:r>
              <a:rPr lang="ro" sz="1800" b="0" i="0" strike="noStrike" cap="none" spc="0" baseline="0" dirty="0">
                <a:solidFill>
                  <a:srgbClr val="000000"/>
                </a:solidFill>
                <a:effectLst/>
                <a:latin typeface="Helvetica"/>
                <a:ea typeface="Helvetica"/>
                <a:cs typeface="Helvetica"/>
              </a:rPr>
              <a:t>Dacă taote celelalte măsuri de control al prafului (a se vedea cele 5 tehnici principale de control) sunt insuficiente pentru a preveni expunerea la praf, purtați echipament individual de protecție.</a:t>
            </a:r>
          </a:p>
          <a:p>
            <a:pPr>
              <a:lnSpc>
                <a:spcPts val="2400"/>
              </a:lnSpc>
              <a:spcAft>
                <a:spcPts val="1000"/>
              </a:spcAft>
            </a:pPr>
            <a:r>
              <a:rPr lang="ro" sz="1800" b="0" i="0" strike="noStrike" cap="none" spc="0" baseline="0" dirty="0">
                <a:solidFill>
                  <a:srgbClr val="000000"/>
                </a:solidFill>
                <a:effectLst/>
                <a:latin typeface="Helvetica"/>
                <a:ea typeface="Helvetica"/>
                <a:cs typeface="Helvetica"/>
              </a:rPr>
              <a:t>Echipamentul individual de protecție nu împiedică în niciun caz alte măsuri de control al prafului. Măștile de praf protejează temporar lucrătorii, dar calitatea aerului în general poate să fie în continuare compromisă de praf.</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741246"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ÎN CEEA CE PRIVEȘTE BUNELE PRACTICI ELEMENTARE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622062"/>
            <a:ext cx="10475776" cy="3230407"/>
          </a:xfrm>
        </p:spPr>
        <p:txBody>
          <a:bodyPr/>
          <a:lstStyle/>
          <a:p>
            <a:pPr>
              <a:lnSpc>
                <a:spcPts val="2000"/>
              </a:lnSpc>
              <a:spcBef>
                <a:spcPts val="600"/>
              </a:spcBef>
            </a:pPr>
            <a:r>
              <a:rPr lang="ro" b="1" i="0" strike="noStrike" cap="none" spc="0" baseline="0" dirty="0">
                <a:solidFill>
                  <a:srgbClr val="000000"/>
                </a:solidFill>
                <a:effectLst/>
                <a:latin typeface="Helvetica"/>
                <a:ea typeface="Helvetica"/>
                <a:cs typeface="Helvetica"/>
              </a:rPr>
              <a:t>CE SĂ FACEȚI</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Restricționați accesul în spațiile de lucru / zonele expuse la praf pentru alte persoane în afară de angajați și personalul autorizat</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Folosiți sisteme de ventilație sau suprimarea cu apă pentru a reduce praful din aer. </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Facă este posibil, efectuați sarcina în aer liber.</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Folosiți metode de curățare prin aspirare sau metode umede.</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Planificați dinainte pentru a vă asigura că spațiile de lucru sunt locații sigure și că echipamentele sunt funcționale</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Raportați defecțiunile și aveți la dispoziție un plan pentru a vă ocupa de ele rapid și în condiții de siguranță</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Purtați echipament individual de protecție pe durata efectuării sarcinii. Asigurați-vă că măștile faciale se potrivesc bine.</a:t>
            </a:r>
          </a:p>
          <a:p>
            <a:pPr>
              <a:lnSpc>
                <a:spcPts val="2000"/>
              </a:lnSpc>
              <a:spcBef>
                <a:spcPts val="600"/>
              </a:spcBef>
              <a:buSzPct val="85000"/>
            </a:pPr>
            <a:endParaRPr lang="en-US"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0579015"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ÎN CEEA CE PRIVEȘTE BUNELE PRACTICI ELEMENTARE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000"/>
              </a:lnSpc>
              <a:spcBef>
                <a:spcPts val="600"/>
              </a:spcBef>
            </a:pPr>
            <a:r>
              <a:rPr lang="ro" b="1" i="0" strike="noStrike" cap="none" spc="0" baseline="0" dirty="0">
                <a:solidFill>
                  <a:srgbClr val="000000"/>
                </a:solidFill>
                <a:effectLst/>
                <a:latin typeface="Helvetica"/>
                <a:ea typeface="Helvetica"/>
                <a:cs typeface="Helvetica"/>
              </a:rPr>
              <a:t>CE SĂ NU FACEȚI</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Nu folosiți o perie uscată - Folosiți un aspirator sau metode de curățare umedă</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Nu folosiți aer comprimat pentru a curăța praful</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Nu luați acasă hainele de lucru sau echipamentele individuale de protecție care sunt murdare</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Nu folosiți echipamente individuale de protecție care sunt deteriorate</a:t>
            </a:r>
          </a:p>
          <a:p>
            <a:pPr marL="285750" indent="-285750">
              <a:lnSpc>
                <a:spcPts val="2000"/>
              </a:lnSpc>
              <a:spcBef>
                <a:spcPts val="600"/>
              </a:spcBef>
              <a:buSzPct val="85000"/>
              <a:buFont typeface=".Apple Color Emoji UI"/>
              <a:buChar char="❌"/>
            </a:pPr>
            <a:r>
              <a:rPr lang="ro" b="0" i="0" strike="noStrike" cap="none" spc="0" baseline="0" dirty="0">
                <a:solidFill>
                  <a:srgbClr val="000000"/>
                </a:solidFill>
                <a:effectLst/>
                <a:latin typeface="Helvetica"/>
                <a:ea typeface="Helvetica"/>
                <a:cs typeface="Helvetica"/>
              </a:rPr>
              <a:t>Nu fumați și nu mâncați în zonele în care se desfășoară procese la locul dumneavoastră de muncă</a:t>
            </a:r>
          </a:p>
          <a:p>
            <a:pPr marL="285750" indent="-285750">
              <a:lnSpc>
                <a:spcPts val="2000"/>
              </a:lnSpc>
              <a:spcBef>
                <a:spcPts val="600"/>
              </a:spcBef>
              <a:buSzPct val="85000"/>
              <a:buFont typeface=".Apple Color Emoji UI"/>
              <a:buChar char="❌"/>
            </a:pPr>
            <a:endParaRPr lang="en-US" dirty="0"/>
          </a:p>
          <a:p>
            <a:pPr marL="285750" indent="-285750">
              <a:lnSpc>
                <a:spcPts val="2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2" y="2362676"/>
            <a:ext cx="5623557" cy="3682369"/>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ts val="24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Atunci când lucrați cu minerale care conțin cristale de silice, rețineți: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Căutați întotdeauna să opriți praful la sursă</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Un spațiu de lucru curat este un spațiu sigur</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Restricționarea accesului la zonele expuse la praf este un mod sigur de a preveni expunerea.</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Evitați fumatul — fumatul crește efectele negative ale RCS asupra sănătății</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ALTE MATERIALE DE ÎNVĂȚARE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3" history="0"/>
              </a:rPr>
              <a:t>Bune practici la curățarea suprafețelor și a instalațiilor (Fișa de sarcini 2.1.1a)</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3" history="0"/>
              </a:rPr>
              <a:t>Bune practici pentru buna igienă </a:t>
            </a:r>
            <a:br>
              <a:rPr lang="en-IN" sz="1600" b="0" i="0" strike="noStrike" cap="none" spc="0" baseline="0">
                <a:solidFill>
                  <a:srgbClr val="000000"/>
                </a:solidFill>
                <a:effectLst/>
                <a:latin typeface="Helvetica"/>
                <a:ea typeface="Helvetica"/>
                <a:cs typeface="Helvetica"/>
                <a:hlinkClick r:id="rId3" history="0"/>
              </a:rPr>
            </a:br>
            <a:r>
              <a:rPr lang="ro" sz="1600" b="0" i="0" strike="noStrike" cap="none" spc="0" baseline="0">
                <a:solidFill>
                  <a:srgbClr val="000000"/>
                </a:solidFill>
                <a:effectLst/>
                <a:latin typeface="Helvetica"/>
                <a:ea typeface="Helvetica"/>
                <a:cs typeface="Helvetica"/>
                <a:hlinkClick r:id="rId3" history="0"/>
              </a:rPr>
              <a:t>(Fișa de sarcini 2.1.10)</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4"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5" history="0"/>
              </a:rPr>
              <a:t>Ghid NEPSI pentru IMM-uri</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ro" sz="1750" b="0" i="0" strike="noStrike" cap="none" spc="0" baseline="0">
                <a:solidFill>
                  <a:srgbClr val="000000"/>
                </a:solidFill>
                <a:effectLst/>
                <a:latin typeface="Calibri"/>
                <a:ea typeface="Calibri"/>
                <a:cs typeface="Calibri"/>
              </a:rPr>
              <a:t>Vizitați </a:t>
            </a:r>
            <a:r>
              <a:rPr lang="ro" sz="1750" b="1" i="0" strike="noStrike" cap="none" spc="0" baseline="0">
                <a:solidFill>
                  <a:srgbClr val="000000"/>
                </a:solidFill>
                <a:effectLst/>
                <a:latin typeface="Calibri"/>
                <a:ea typeface="Calibri"/>
                <a:cs typeface="Calibri"/>
              </a:rPr>
              <a:t>Platforma de e-learning NEPSI</a:t>
            </a:r>
            <a:r>
              <a:rPr lang="ro" sz="1750" b="0" i="0" strike="noStrike" cap="none" spc="0" baseline="0">
                <a:solidFill>
                  <a:srgbClr val="000000"/>
                </a:solidFill>
                <a:effectLst/>
                <a:latin typeface="Calibri"/>
                <a:ea typeface="Calibri"/>
                <a:cs typeface="Calibri"/>
              </a:rPr>
              <a:t> la </a:t>
            </a:r>
            <a:r>
              <a:rPr lang="ro" sz="1750" b="0" i="0" strike="noStrike" cap="none" spc="0" baseline="0">
                <a:solidFill>
                  <a:srgbClr val="000000"/>
                </a:solidFill>
                <a:effectLst/>
                <a:latin typeface="Calibri"/>
                <a:ea typeface="Calibri"/>
                <a:cs typeface="Calibri"/>
                <a:hlinkClick r:id="rId6" history="0"/>
              </a:rPr>
              <a:t>training.nepsi.eu</a:t>
            </a:r>
            <a:r>
              <a:rPr lang="ro" sz="1750" b="0" i="0" strike="noStrike" cap="none" spc="0" baseline="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purl.org/dc/terms/"/>
    <ds:schemaRef ds:uri="http://schemas.microsoft.com/office/2006/metadata/properties"/>
    <ds:schemaRef ds:uri="d8ecf516-e360-4672-81b9-68723bedb71f"/>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9396D883-7093-4758-87DD-9550E63184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127</TotalTime>
  <Words>1180</Words>
  <Application>Microsoft Macintosh PowerPoint</Application>
  <PresentationFormat>Widescreen</PresentationFormat>
  <Paragraphs>88</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45</cp:revision>
  <dcterms:created xsi:type="dcterms:W3CDTF">2020-06-24T14:35:04Z</dcterms:created>
  <dcterms:modified xsi:type="dcterms:W3CDTF">2024-11-13T12:04:13Z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