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73" r:id="rId6"/>
    <p:sldId id="278" r:id="rId7"/>
    <p:sldId id="272" r:id="rId8"/>
    <p:sldId id="277" r:id="rId9"/>
    <p:sldId id="281" r:id="rId10"/>
    <p:sldId id="261" r:id="rId11"/>
    <p:sldId id="260" r:id="rId12"/>
    <p:sldId id="280" r:id="rId13"/>
    <p:sldId id="268" r:id="rId14"/>
    <p:sldId id="279" r:id="rId15"/>
    <p:sldId id="266" r:id="rId16"/>
    <p:sldId id="264"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A14D"/>
    <a:srgbClr val="EF9A2E"/>
    <a:srgbClr val="F7A315"/>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5F5DC1-1193-0C46-B250-A1ADEA3AB979}" v="1" dt="2020-12-09T20:37:57.938"/>
    <p1510:client id="{58AC4510-EC2C-4FDC-8278-B86D4FD1B84D}" v="28" dt="2022-10-03T08:04:23.75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98" autoAdjust="0"/>
    <p:restoredTop sz="88844"/>
  </p:normalViewPr>
  <p:slideViewPr>
    <p:cSldViewPr snapToGrid="0" snapToObjects="1">
      <p:cViewPr varScale="1">
        <p:scale>
          <a:sx n="109" d="100"/>
          <a:sy n="109" d="100"/>
        </p:scale>
        <p:origin x="1144"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2</a:t>
            </a:fld>
            <a:endParaRPr lang="en-US"/>
          </a:p>
        </p:txBody>
      </p:sp>
    </p:spTree>
    <p:extLst>
      <p:ext uri="{BB962C8B-B14F-4D97-AF65-F5344CB8AC3E}">
        <p14:creationId xmlns:p14="http://schemas.microsoft.com/office/powerpoint/2010/main" val="28470979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6016924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sl" sz="1200" b="0" i="0" strike="noStrike" cap="none" spc="0" baseline="0" dirty="0">
                <a:solidFill>
                  <a:srgbClr val="000000"/>
                </a:solidFill>
                <a:effectLst/>
                <a:latin typeface="+mn-lt"/>
                <a:ea typeface="Calibri"/>
                <a:cs typeface="Calibri"/>
              </a:rPr>
              <a:t>Čezmerna izpostavljenost prahu s prostim kristalnim kremenom lahko dolgoročno povzroči hude zdravstvene težave za delavce. Zato je pomembno, da so vsi delavci seznanjeni z dobrimi praksami, ki omejujejo ali odpravljajo izpostavljenost kremenovemu prahu.</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068020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l" sz="1200" b="0" i="0" strike="noStrike" cap="none" spc="0" baseline="0" dirty="0">
                <a:solidFill>
                  <a:srgbClr val="000000"/>
                </a:solidFill>
                <a:effectLst/>
                <a:latin typeface="+mn-lt"/>
                <a:ea typeface="Calibri"/>
                <a:cs typeface="Calibri"/>
              </a:rPr>
              <a:t>Pri izvajanju visokoenergijskih procesov na mineralih, ki vsebujejo kristalni kremen, lahko na primer uporabite napravo, ki ima sistem za odsesavanje prahu/sistem za vodo. (Glejte sliko zgoraj.)</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656369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695539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3250933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D1521AF0-1C3C-9B42-BAF5-EBAA6AC12E16}"/>
              </a:ext>
            </a:extLst>
          </p:cNvPr>
          <p:cNvSpPr txBox="1"/>
          <p:nvPr userDrawn="1"/>
        </p:nvSpPr>
        <p:spPr>
          <a:xfrm>
            <a:off x="7876903" y="429114"/>
            <a:ext cx="3940448"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sl" sz="1400" b="1" i="0" strike="noStrike" cap="none" spc="0" baseline="0">
                <a:solidFill>
                  <a:srgbClr val="F6A317"/>
                </a:solidFill>
                <a:effectLst/>
                <a:latin typeface="Helvetica"/>
                <a:ea typeface="Helvetica"/>
                <a:cs typeface="Helvetica"/>
              </a:rPr>
              <a:t>USPOSABLJANJE GLEDE DOBRIH PRAKS ZA DELO Z MATERIALI, KI VSEBUJEJO KRISTALNI KREMEN</a:t>
            </a:r>
          </a:p>
        </p:txBody>
      </p:sp>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sl" sz="1000" b="0" i="0" strike="noStrike" cap="none" spc="0" baseline="0">
                <a:solidFill>
                  <a:srgbClr val="000000"/>
                </a:solidFill>
                <a:effectLst/>
                <a:latin typeface="Helvetica"/>
                <a:ea typeface="Helvetica"/>
                <a:cs typeface="Helvetica"/>
              </a:rPr>
              <a:t>Ta paket za usposabljanja smo razvili kot del Vodnika za dobre prakse NEPSI – obiščite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151E51A5-48D1-3541-A394-ED11EF33B05A}"/>
              </a:ext>
            </a:extLst>
          </p:cNvPr>
          <p:cNvPicPr>
            <a:picLocks noChangeAspect="1"/>
          </p:cNvPicPr>
          <p:nvPr userDrawn="1"/>
        </p:nvPicPr>
        <p:blipFill>
          <a:blip r:embed="rId10"/>
          <a:stretch>
            <a:fillRect/>
          </a:stretch>
        </p:blipFill>
        <p:spPr>
          <a:xfrm>
            <a:off x="406346" y="366936"/>
            <a:ext cx="1000588" cy="630000"/>
          </a:xfrm>
          <a:prstGeom prst="rect">
            <a:avLst/>
          </a:prstGeom>
        </p:spPr>
      </p:pic>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683387"/>
            <a:ext cx="7534275" cy="1592826"/>
          </a:xfrm>
        </p:spPr>
        <p:txBody>
          <a:bodyPr anchor="t"/>
          <a:lstStyle/>
          <a:p>
            <a:pPr>
              <a:lnSpc>
                <a:spcPct val="100000"/>
              </a:lnSpc>
            </a:pPr>
            <a:r>
              <a:rPr lang="sl" sz="2800" b="1" i="0" strike="noStrike" cap="none" spc="0" baseline="0" dirty="0">
                <a:solidFill>
                  <a:srgbClr val="FFFFFF"/>
                </a:solidFill>
                <a:effectLst/>
                <a:latin typeface="Helvetica"/>
                <a:ea typeface="Helvetica"/>
                <a:cs typeface="Helvetica"/>
              </a:rPr>
              <a:t>USPOSABLJANJE GLEDE DOBRIH PRAKS ZA DELO Z MATERIALI, KI VSEBUJEJO KRISTALNI KREMEN</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276213"/>
            <a:ext cx="7534275" cy="850900"/>
          </a:xfrm>
        </p:spPr>
        <p:txBody>
          <a:bodyPr/>
          <a:lstStyle/>
          <a:p>
            <a:endParaRPr lang="en-US"/>
          </a:p>
        </p:txBody>
      </p:sp>
      <p:sp>
        <p:nvSpPr>
          <p:cNvPr id="2" name="Rectangle 1">
            <a:extLst>
              <a:ext uri="{FF2B5EF4-FFF2-40B4-BE49-F238E27FC236}">
                <a16:creationId xmlns:a16="http://schemas.microsoft.com/office/drawing/2014/main" id="{2277DBB3-EF70-E14E-B8FC-73E766794D0D}"/>
              </a:ext>
            </a:extLst>
          </p:cNvPr>
          <p:cNvSpPr/>
          <p:nvPr/>
        </p:nvSpPr>
        <p:spPr>
          <a:xfrm>
            <a:off x="7757651" y="154379"/>
            <a:ext cx="4010795" cy="9856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sl-SI" sz="2800" dirty="0"/>
              <a:t>UVOD (ZA PREDAVATELJA)</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sl-SI" sz="1800" dirty="0">
                <a:latin typeface="Helvetica"/>
                <a:cs typeface="Helvetica"/>
              </a:rPr>
              <a:t>Kot del koraka izobraževanja pri izvajanju dobrih praks NEPSI smo v NEPSI razvili nabor izobraževalnih virov. </a:t>
            </a:r>
          </a:p>
          <a:p>
            <a:pPr>
              <a:lnSpc>
                <a:spcPts val="2400"/>
              </a:lnSpc>
            </a:pPr>
            <a:r>
              <a:rPr lang="sl-SI" sz="1800" dirty="0">
                <a:latin typeface="Helvetica"/>
                <a:cs typeface="Helvetica"/>
              </a:rPr>
              <a:t>Vsak paket za usposabljanje PowerPoint pokriva temo, ki je pomembna za delavce v vseh panogah, ki uporabljajo materiale, ki vsebujejo kristalni kremen. Paketi zagotavljajo informacije o tveganjih izpostavljenosti prahu, povezanih s temo, ter dobrih praksah in ukrepih, ki so na voljo za njihovo zmanjšanje. Namen usposabljanja je obveščati in izobraževati delavce, da bi jim pomagali pri učinkoviti uporabi ukrepov za obvladovanje in zmanjšali njihovo izpostavljenost prostemu kristalnemu kremenu na delovnem mestu.</a:t>
            </a:r>
          </a:p>
          <a:p>
            <a:pPr>
              <a:lnSpc>
                <a:spcPts val="2400"/>
              </a:lnSpc>
            </a:pPr>
            <a:r>
              <a:rPr lang="sl-SI" sz="1800" dirty="0">
                <a:latin typeface="Helvetica"/>
                <a:cs typeface="Helvetica"/>
              </a:rPr>
              <a:t>S prazno predlogo in oznakami za vstavljanje v ta paket za usposabljanje po potrebi dodajte informacije.</a:t>
            </a:r>
          </a:p>
        </p:txBody>
      </p:sp>
    </p:spTree>
    <p:extLst>
      <p:ext uri="{BB962C8B-B14F-4D97-AF65-F5344CB8AC3E}">
        <p14:creationId xmlns:p14="http://schemas.microsoft.com/office/powerpoint/2010/main" val="39766414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sl" sz="2800" b="1" i="0" strike="noStrike" cap="none" spc="0" baseline="0">
                <a:solidFill>
                  <a:srgbClr val="F6A317"/>
                </a:solidFill>
                <a:effectLst/>
                <a:latin typeface="Helvetica"/>
                <a:ea typeface="Helvetica"/>
                <a:cs typeface="Helvetica"/>
              </a:rPr>
              <a:t>NE POZABITE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sl" sz="1800" b="0" i="0" strike="noStrike" cap="none" spc="0" baseline="0">
                <a:solidFill>
                  <a:srgbClr val="000000"/>
                </a:solidFill>
                <a:effectLst/>
                <a:latin typeface="Helvetica"/>
                <a:ea typeface="Helvetica"/>
                <a:cs typeface="Helvetica"/>
              </a:rPr>
              <a:t>Informacije v tej datoteki PowerPoint za usposabljanje so svetovalne po naravi in informativne po vsebini. To ni standard ali predpis in ne ustvarja novih pravnih obveznosti ter ne spreminja obstoječih obveznosti, ki jih določajo zdravstvena zakonodaja in predpisi.</a:t>
            </a:r>
          </a:p>
        </p:txBody>
      </p:sp>
    </p:spTree>
    <p:extLst>
      <p:ext uri="{BB962C8B-B14F-4D97-AF65-F5344CB8AC3E}">
        <p14:creationId xmlns:p14="http://schemas.microsoft.com/office/powerpoint/2010/main" val="132701248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sl" sz="2800" b="1" i="0" strike="noStrike" cap="none" spc="0" baseline="0">
                <a:solidFill>
                  <a:srgbClr val="F6A317"/>
                </a:solidFill>
                <a:effectLst/>
                <a:latin typeface="Helvetica"/>
                <a:ea typeface="Helvetica"/>
                <a:cs typeface="Helvetica"/>
              </a:rPr>
              <a:t>UVOD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pPr>
            <a:r>
              <a:rPr lang="sl" sz="1800" b="1" i="0" strike="noStrike" cap="none" spc="0" baseline="0">
                <a:solidFill>
                  <a:srgbClr val="000000"/>
                </a:solidFill>
                <a:effectLst/>
                <a:latin typeface="Helvetica"/>
                <a:ea typeface="Helvetica"/>
                <a:cs typeface="Helvetica"/>
              </a:rPr>
              <a:t>Pomembno je, da se naučite zaščititi pred nevarnostmi, povezanimi z delom.</a:t>
            </a:r>
          </a:p>
          <a:p>
            <a:pPr>
              <a:lnSpc>
                <a:spcPts val="2400"/>
              </a:lnSpc>
            </a:pPr>
            <a:r>
              <a:rPr lang="sl" sz="1800" b="0" i="0" strike="noStrike" cap="none" spc="0" baseline="0">
                <a:solidFill>
                  <a:srgbClr val="000000"/>
                </a:solidFill>
                <a:effectLst/>
                <a:latin typeface="Helvetica"/>
                <a:ea typeface="Helvetica"/>
                <a:cs typeface="Helvetica"/>
              </a:rPr>
              <a:t>S to datoteko PowerPoint za usposabljanje se boste naučili naslednje:</a:t>
            </a:r>
          </a:p>
          <a:p>
            <a:pPr marL="285750" indent="-285750">
              <a:lnSpc>
                <a:spcPts val="2400"/>
              </a:lnSpc>
              <a:buFont typeface="Arial" panose="020B0604020202020204" pitchFamily="34" charset="0"/>
              <a:buChar char="•"/>
            </a:pPr>
            <a:r>
              <a:rPr lang="sl" sz="1800" b="0" i="0" strike="noStrike" cap="none" spc="0" baseline="0">
                <a:solidFill>
                  <a:srgbClr val="000000"/>
                </a:solidFill>
                <a:effectLst/>
                <a:latin typeface="Helvetica"/>
                <a:ea typeface="Helvetica"/>
                <a:cs typeface="Helvetica"/>
              </a:rPr>
              <a:t>Osnovni ukrepi za preprečevanje ali zmanjšanje izpostavljenosti škodljivemu prahu s prostim kristalnim kremenom</a:t>
            </a:r>
          </a:p>
          <a:p>
            <a:pPr marL="285750" indent="-285750">
              <a:lnSpc>
                <a:spcPts val="2400"/>
              </a:lnSpc>
              <a:buFont typeface="Arial" panose="020B0604020202020204" pitchFamily="34" charset="0"/>
              <a:buChar char="•"/>
            </a:pPr>
            <a:r>
              <a:rPr lang="sl" sz="1800" b="0" i="0" strike="noStrike" cap="none" spc="0" baseline="0">
                <a:solidFill>
                  <a:srgbClr val="FF0000"/>
                </a:solidFill>
                <a:effectLst/>
                <a:latin typeface="Helvetica"/>
                <a:ea typeface="Helvetica"/>
                <a:cs typeface="Helvetica"/>
              </a:rPr>
              <a:t>Predavateljevo besedilo – če ste dodali stran po meri, vstavite kratek pregled gradiva za kontekst</a:t>
            </a:r>
          </a:p>
          <a:p>
            <a:pPr marL="285750" indent="-285750">
              <a:lnSpc>
                <a:spcPts val="2400"/>
              </a:lnSpc>
              <a:buFont typeface="Arial" panose="020B0604020202020204" pitchFamily="34" charset="0"/>
              <a:buChar char="•"/>
            </a:pPr>
            <a:endParaRPr lang="en-US" sz="1800"/>
          </a:p>
        </p:txBody>
      </p:sp>
      <p:pic>
        <p:nvPicPr>
          <p:cNvPr id="5" name="Picture Placeholder 8" descr="Construction worker">
            <a:extLst>
              <a:ext uri="{FF2B5EF4-FFF2-40B4-BE49-F238E27FC236}">
                <a16:creationId xmlns:a16="http://schemas.microsoft.com/office/drawing/2014/main" id="{722E9D79-B5C0-8B43-9EE5-A3BB4C04C93F}"/>
              </a:ext>
            </a:extLst>
          </p:cNvPr>
          <p:cNvPicPr>
            <a:picLocks noGrp="1" noChangeAspect="1"/>
          </p:cNvPicPr>
          <p:nvPr>
            <p:ph type="pic" sz="quarter" idx="12"/>
          </p:nvPr>
        </p:nvPicPr>
        <p:blipFill>
          <a:blip r:embed="rId3">
            <a:extLst>
              <a:ext uri="{96DAC541-7B7A-43D3-8B79-37D633B846F1}">
                <asvg:svgBlip xmlns:asvg="http://schemas.microsoft.com/office/drawing/2016/SVG/main" r:embed="rId4"/>
              </a:ext>
            </a:extLst>
          </a:blip>
          <a:srcRect/>
          <a:stretch/>
        </p:blipFill>
        <p:spPr>
          <a:xfrm>
            <a:off x="6986588" y="1608138"/>
            <a:ext cx="4437062" cy="4437062"/>
          </a:xfrm>
        </p:spPr>
      </p:pic>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540104" cy="850900"/>
          </a:xfrm>
        </p:spPr>
        <p:txBody>
          <a:bodyPr/>
          <a:lstStyle/>
          <a:p>
            <a:pPr>
              <a:lnSpc>
                <a:spcPct val="100000"/>
              </a:lnSpc>
            </a:pPr>
            <a:r>
              <a:rPr lang="sl" sz="2800" b="1" i="0" strike="noStrike" cap="none" spc="0" baseline="0">
                <a:solidFill>
                  <a:srgbClr val="F6A317"/>
                </a:solidFill>
                <a:effectLst/>
                <a:latin typeface="Helvetica"/>
                <a:ea typeface="Helvetica"/>
                <a:cs typeface="Helvetica"/>
              </a:rPr>
              <a:t>TEHNIKE ZA OBVLADOVANJE PRAHU</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5"/>
            <a:ext cx="4387796" cy="2590690"/>
          </a:xfrm>
        </p:spPr>
        <p:txBody>
          <a:bodyPr/>
          <a:lstStyle/>
          <a:p>
            <a:pPr>
              <a:lnSpc>
                <a:spcPts val="2400"/>
              </a:lnSpc>
            </a:pPr>
            <a:r>
              <a:rPr lang="sl" sz="1800" b="0" i="0" strike="noStrike" cap="none" spc="0" baseline="0">
                <a:solidFill>
                  <a:srgbClr val="000000"/>
                </a:solidFill>
                <a:effectLst/>
                <a:latin typeface="Helvetica"/>
                <a:ea typeface="Helvetica"/>
                <a:cs typeface="Helvetica"/>
              </a:rPr>
              <a:t>Obstaja pet glavnih tehnik obvladovanja prahu, ki se uporabljajo za obvladovanje prostega kristalnega kremena in so del dobrih praks NEPSI.</a:t>
            </a:r>
          </a:p>
        </p:txBody>
      </p:sp>
      <p:pic>
        <p:nvPicPr>
          <p:cNvPr id="8" name="Picture 7" descr="A screenshot of a cell phone&#10;&#10;Description automatically generated">
            <a:extLst>
              <a:ext uri="{FF2B5EF4-FFF2-40B4-BE49-F238E27FC236}">
                <a16:creationId xmlns:a16="http://schemas.microsoft.com/office/drawing/2014/main" id="{10632FE8-F8F5-A547-989B-4ABE1B92E56A}"/>
              </a:ext>
            </a:extLst>
          </p:cNvPr>
          <p:cNvPicPr>
            <a:picLocks noChangeAspect="1"/>
          </p:cNvPicPr>
          <p:nvPr/>
        </p:nvPicPr>
        <p:blipFill>
          <a:blip r:embed="rId3"/>
          <a:srcRect l="6858" t="62670" r="77165" b="13177"/>
          <a:stretch>
            <a:fillRect/>
          </a:stretch>
        </p:blipFill>
        <p:spPr>
          <a:xfrm>
            <a:off x="8647437" y="3330000"/>
            <a:ext cx="1073251" cy="1043870"/>
          </a:xfrm>
          <a:prstGeom prst="rect">
            <a:avLst/>
          </a:prstGeom>
        </p:spPr>
      </p:pic>
      <p:pic>
        <p:nvPicPr>
          <p:cNvPr id="11" name="Picture 10" descr="A screenshot of a cell phone&#10;&#10;Description automatically generated">
            <a:extLst>
              <a:ext uri="{FF2B5EF4-FFF2-40B4-BE49-F238E27FC236}">
                <a16:creationId xmlns:a16="http://schemas.microsoft.com/office/drawing/2014/main" id="{AD6D66F3-54AE-BC42-8E92-5A04A01A5CF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6" name="Picture 5" descr="A screenshot of a cell phone&#10;&#10;Description automatically generated">
            <a:extLst>
              <a:ext uri="{FF2B5EF4-FFF2-40B4-BE49-F238E27FC236}">
                <a16:creationId xmlns:a16="http://schemas.microsoft.com/office/drawing/2014/main" id="{3892BAA8-98B0-7346-9C0F-D2D3A0C9074E}"/>
              </a:ext>
            </a:extLst>
          </p:cNvPr>
          <p:cNvPicPr>
            <a:picLocks noChangeAspect="1"/>
          </p:cNvPicPr>
          <p:nvPr/>
        </p:nvPicPr>
        <p:blipFill>
          <a:blip r:embed="rId3"/>
          <a:srcRect l="7057" t="9146" r="76967" b="66230"/>
          <a:stretch>
            <a:fillRect/>
          </a:stretch>
        </p:blipFill>
        <p:spPr>
          <a:xfrm>
            <a:off x="5365058" y="3330000"/>
            <a:ext cx="1073250" cy="1064204"/>
          </a:xfrm>
          <a:prstGeom prst="rect">
            <a:avLst/>
          </a:prstGeom>
        </p:spPr>
      </p:pic>
      <p:pic>
        <p:nvPicPr>
          <p:cNvPr id="9" name="Picture 8" descr="A screenshot of a cell phone&#10;&#10;Description automatically generated">
            <a:extLst>
              <a:ext uri="{FF2B5EF4-FFF2-40B4-BE49-F238E27FC236}">
                <a16:creationId xmlns:a16="http://schemas.microsoft.com/office/drawing/2014/main" id="{DFA46869-474C-6949-A914-489747B877EB}"/>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7" name="Picture 6" descr="A screenshot of a cell phone&#10;&#10;Description automatically generated">
            <a:extLst>
              <a:ext uri="{FF2B5EF4-FFF2-40B4-BE49-F238E27FC236}">
                <a16:creationId xmlns:a16="http://schemas.microsoft.com/office/drawing/2014/main" id="{80D6658B-94DC-6A40-B1CC-8AFFC64934EB}"/>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4" name="TextBox 3">
            <a:extLst>
              <a:ext uri="{FF2B5EF4-FFF2-40B4-BE49-F238E27FC236}">
                <a16:creationId xmlns:a16="http://schemas.microsoft.com/office/drawing/2014/main" id="{30EFE92B-4FD7-A345-A753-216FB998B01F}"/>
              </a:ext>
            </a:extLst>
          </p:cNvPr>
          <p:cNvSpPr txBox="1"/>
          <p:nvPr/>
        </p:nvSpPr>
        <p:spPr>
          <a:xfrm>
            <a:off x="6579514" y="1702138"/>
            <a:ext cx="2134063" cy="1479758"/>
          </a:xfrm>
          <a:prstGeom prst="rect">
            <a:avLst/>
          </a:prstGeom>
          <a:noFill/>
        </p:spPr>
        <p:txBody>
          <a:bodyPr wrap="square" lIns="91440" tIns="45720" rIns="91440" bIns="45720" rtlCol="0" anchor="t">
            <a:spAutoFit/>
          </a:bodyPr>
          <a:lstStyle/>
          <a:p>
            <a:pPr>
              <a:spcAft>
                <a:spcPts val="300"/>
              </a:spcAft>
            </a:pPr>
            <a:r>
              <a:rPr lang="sl" sz="1050" b="1" i="0" strike="noStrike" cap="none" spc="50" baseline="0" dirty="0">
                <a:solidFill>
                  <a:srgbClr val="EF9A2E"/>
                </a:solidFill>
                <a:effectLst/>
                <a:latin typeface="Futura Medium"/>
                <a:ea typeface="Futura Medium"/>
                <a:cs typeface="Futura Medium"/>
              </a:rPr>
              <a:t>HIGIENA/POSPRAVLJANJE</a:t>
            </a:r>
          </a:p>
          <a:p>
            <a:r>
              <a:rPr lang="sl" sz="1200" b="0" i="0" strike="noStrike" cap="none" spc="0" baseline="0" dirty="0">
                <a:solidFill>
                  <a:srgbClr val="000000"/>
                </a:solidFill>
                <a:effectLst/>
                <a:latin typeface="Calibri"/>
                <a:ea typeface="Calibri"/>
                <a:cs typeface="Calibri"/>
              </a:rPr>
              <a:t>Pranje delovnih oblačil in sesanje prahu, ki nastane pri procesih, prepreči postopno nabiranje prahu – le čist delovni prostor je tudi varen</a:t>
            </a:r>
            <a:r>
              <a:rPr lang="sl" sz="1200" dirty="0">
                <a:solidFill>
                  <a:srgbClr val="000000"/>
                </a:solidFill>
                <a:latin typeface="Calibri"/>
                <a:ea typeface="Calibri"/>
                <a:cs typeface="Calibri"/>
              </a:rPr>
              <a:t>.</a:t>
            </a:r>
            <a:endParaRPr lang="sl" sz="1200" b="0" i="0" strike="noStrike" cap="none" spc="0" baseline="0" dirty="0">
              <a:solidFill>
                <a:srgbClr val="000000"/>
              </a:solidFill>
              <a:effectLst/>
              <a:latin typeface="Calibri"/>
              <a:ea typeface="Calibri"/>
              <a:cs typeface="Calibri"/>
            </a:endParaRPr>
          </a:p>
          <a:p>
            <a:endParaRPr lang="en-US"/>
          </a:p>
        </p:txBody>
      </p:sp>
      <p:sp>
        <p:nvSpPr>
          <p:cNvPr id="10" name="TextBox 9">
            <a:extLst>
              <a:ext uri="{FF2B5EF4-FFF2-40B4-BE49-F238E27FC236}">
                <a16:creationId xmlns:a16="http://schemas.microsoft.com/office/drawing/2014/main" id="{D2E06BDD-2B10-8544-8ADF-4B09321CF4E0}"/>
              </a:ext>
            </a:extLst>
          </p:cNvPr>
          <p:cNvSpPr txBox="1"/>
          <p:nvPr/>
        </p:nvSpPr>
        <p:spPr>
          <a:xfrm>
            <a:off x="6579514" y="3330000"/>
            <a:ext cx="2134063" cy="1517897"/>
          </a:xfrm>
          <a:prstGeom prst="rect">
            <a:avLst/>
          </a:prstGeom>
          <a:noFill/>
        </p:spPr>
        <p:txBody>
          <a:bodyPr wrap="square" lIns="91440" tIns="45720" rIns="91440" bIns="45720" rtlCol="0" anchor="t">
            <a:spAutoFit/>
          </a:bodyPr>
          <a:lstStyle/>
          <a:p>
            <a:pPr>
              <a:spcAft>
                <a:spcPts val="300"/>
              </a:spcAft>
            </a:pPr>
            <a:r>
              <a:rPr lang="sl" sz="1050" b="1" i="0" strike="noStrike" cap="none" spc="50" baseline="0" dirty="0">
                <a:solidFill>
                  <a:srgbClr val="EF9A2E"/>
                </a:solidFill>
                <a:effectLst/>
                <a:latin typeface="Futura Medium"/>
                <a:ea typeface="Futura Medium"/>
                <a:cs typeface="Futura Medium"/>
              </a:rPr>
              <a:t>OHIŠJE</a:t>
            </a:r>
          </a:p>
          <a:p>
            <a:pPr>
              <a:spcAft>
                <a:spcPts val="300"/>
              </a:spcAft>
            </a:pPr>
            <a:r>
              <a:rPr lang="sl" sz="1200" b="0" i="0" strike="noStrike" cap="none" spc="0" baseline="0" dirty="0">
                <a:solidFill>
                  <a:srgbClr val="000000"/>
                </a:solidFill>
                <a:effectLst/>
                <a:latin typeface="Calibri"/>
                <a:ea typeface="Calibri"/>
                <a:cs typeface="Calibri"/>
              </a:rPr>
              <a:t>Izvajanje proizvodnih procesov, kjer nastaja prosti kristalni kremen, v zaprtih ohišjih preprečuje izpostavljenost prahu pri izvoru</a:t>
            </a:r>
            <a:r>
              <a:rPr lang="sl" sz="1200" dirty="0">
                <a:solidFill>
                  <a:srgbClr val="000000"/>
                </a:solidFill>
                <a:latin typeface="Calibri"/>
                <a:ea typeface="Calibri"/>
                <a:cs typeface="Calibri"/>
              </a:rPr>
              <a:t>.</a:t>
            </a:r>
            <a:endParaRPr lang="sl" sz="1200" b="0" i="0" strike="noStrike" cap="none" spc="0" baseline="0" dirty="0">
              <a:solidFill>
                <a:srgbClr val="000000"/>
              </a:solidFill>
              <a:effectLst/>
              <a:latin typeface="Calibri"/>
              <a:ea typeface="Calibri"/>
              <a:cs typeface="Calibri"/>
            </a:endParaRPr>
          </a:p>
          <a:p>
            <a:pPr>
              <a:spcAft>
                <a:spcPts val="300"/>
              </a:spcAft>
            </a:pPr>
            <a:endParaRPr lang="en-US"/>
          </a:p>
        </p:txBody>
      </p:sp>
      <p:sp>
        <p:nvSpPr>
          <p:cNvPr id="12" name="TextBox 11">
            <a:extLst>
              <a:ext uri="{FF2B5EF4-FFF2-40B4-BE49-F238E27FC236}">
                <a16:creationId xmlns:a16="http://schemas.microsoft.com/office/drawing/2014/main" id="{846EF0DB-2F1B-FE40-AD16-0EAD6F8C33B9}"/>
              </a:ext>
            </a:extLst>
          </p:cNvPr>
          <p:cNvSpPr txBox="1"/>
          <p:nvPr/>
        </p:nvSpPr>
        <p:spPr>
          <a:xfrm>
            <a:off x="6579515" y="4852473"/>
            <a:ext cx="2134063" cy="1365344"/>
          </a:xfrm>
          <a:prstGeom prst="rect">
            <a:avLst/>
          </a:prstGeom>
          <a:noFill/>
        </p:spPr>
        <p:txBody>
          <a:bodyPr wrap="square" rtlCol="0">
            <a:spAutoFit/>
          </a:bodyPr>
          <a:lstStyle/>
          <a:p>
            <a:pPr>
              <a:spcAft>
                <a:spcPts val="300"/>
              </a:spcAft>
            </a:pPr>
            <a:r>
              <a:rPr lang="sl" sz="1050" b="1" i="0" strike="noStrike" cap="none" spc="50" baseline="0">
                <a:solidFill>
                  <a:srgbClr val="EF9A2E"/>
                </a:solidFill>
                <a:effectLst/>
                <a:latin typeface="Futura Medium"/>
                <a:ea typeface="Futura Medium"/>
                <a:cs typeface="Futura Medium"/>
              </a:rPr>
              <a:t>ODVAJANJE/PREZRAČEVANJE</a:t>
            </a:r>
          </a:p>
          <a:p>
            <a:pPr>
              <a:spcAft>
                <a:spcPts val="300"/>
              </a:spcAft>
            </a:pPr>
            <a:r>
              <a:rPr lang="sl" sz="1200" b="0" i="0" strike="noStrike" cap="none" spc="0" baseline="0">
                <a:solidFill>
                  <a:srgbClr val="000000"/>
                </a:solidFill>
                <a:effectLst/>
                <a:latin typeface="Calibri"/>
                <a:ea typeface="Calibri"/>
                <a:cs typeface="Calibri"/>
              </a:rPr>
              <a:t>Zajemanje prostega kristalnega kremena pri viru, preden smo mu izpostavljeni, in nadomeščanje onesnaženega zraka s čistim.</a:t>
            </a:r>
          </a:p>
        </p:txBody>
      </p:sp>
      <p:sp>
        <p:nvSpPr>
          <p:cNvPr id="13" name="TextBox 12">
            <a:extLst>
              <a:ext uri="{FF2B5EF4-FFF2-40B4-BE49-F238E27FC236}">
                <a16:creationId xmlns:a16="http://schemas.microsoft.com/office/drawing/2014/main" id="{216AEF2B-4BC7-BC4A-BA6B-2CFEB4C7D7E0}"/>
              </a:ext>
            </a:extLst>
          </p:cNvPr>
          <p:cNvSpPr txBox="1"/>
          <p:nvPr/>
        </p:nvSpPr>
        <p:spPr>
          <a:xfrm>
            <a:off x="9787266" y="3330000"/>
            <a:ext cx="2134062" cy="1662821"/>
          </a:xfrm>
          <a:prstGeom prst="rect">
            <a:avLst/>
          </a:prstGeom>
          <a:noFill/>
        </p:spPr>
        <p:txBody>
          <a:bodyPr wrap="square" lIns="91440" tIns="45720" rIns="91440" bIns="45720" rtlCol="0" anchor="t">
            <a:spAutoFit/>
          </a:bodyPr>
          <a:lstStyle/>
          <a:p>
            <a:pPr>
              <a:spcAft>
                <a:spcPts val="300"/>
              </a:spcAft>
            </a:pPr>
            <a:r>
              <a:rPr lang="sl" sz="1050" b="1" i="0" strike="noStrike" cap="none" spc="50" baseline="0" dirty="0">
                <a:solidFill>
                  <a:srgbClr val="EF9A2E"/>
                </a:solidFill>
                <a:effectLst/>
                <a:latin typeface="Futura Medium"/>
                <a:ea typeface="Futura Medium"/>
                <a:cs typeface="Futura Medium"/>
              </a:rPr>
              <a:t>ZAŠČITNA OPREMA</a:t>
            </a:r>
          </a:p>
          <a:p>
            <a:r>
              <a:rPr lang="sl" sz="1200" b="0" i="0" strike="noStrike" cap="none" spc="0" baseline="0" dirty="0">
                <a:solidFill>
                  <a:srgbClr val="000000"/>
                </a:solidFill>
                <a:effectLst/>
                <a:latin typeface="Calibri"/>
                <a:ea typeface="Calibri"/>
                <a:cs typeface="Calibri"/>
              </a:rPr>
              <a:t>Osebna zaščitna oprema (npr. obrazne maske) ščiti delavce pred prahom, ko vsi drugi ukrepi za obvladovanje prahu ne zadoščajo za omejevanje tveganj izpostavljenosti</a:t>
            </a:r>
            <a:r>
              <a:rPr lang="sl" sz="1200" dirty="0">
                <a:solidFill>
                  <a:srgbClr val="000000"/>
                </a:solidFill>
                <a:latin typeface="Calibri"/>
                <a:ea typeface="Calibri"/>
                <a:cs typeface="Calibri"/>
              </a:rPr>
              <a:t>.</a:t>
            </a:r>
            <a:endParaRPr lang="sl" sz="1200" b="0" i="0" strike="noStrike" cap="none" spc="0" baseline="0" dirty="0">
              <a:solidFill>
                <a:srgbClr val="000000"/>
              </a:solidFill>
              <a:effectLst/>
              <a:latin typeface="Calibri"/>
              <a:ea typeface="Calibri"/>
              <a:cs typeface="Calibri"/>
            </a:endParaRPr>
          </a:p>
          <a:p>
            <a:endParaRPr lang="en-US" dirty="0"/>
          </a:p>
        </p:txBody>
      </p:sp>
      <p:sp>
        <p:nvSpPr>
          <p:cNvPr id="14" name="TextBox 13">
            <a:extLst>
              <a:ext uri="{FF2B5EF4-FFF2-40B4-BE49-F238E27FC236}">
                <a16:creationId xmlns:a16="http://schemas.microsoft.com/office/drawing/2014/main" id="{D26BB86C-4B5F-164E-AD03-5F81B6D4A003}"/>
              </a:ext>
            </a:extLst>
          </p:cNvPr>
          <p:cNvSpPr txBox="1"/>
          <p:nvPr/>
        </p:nvSpPr>
        <p:spPr>
          <a:xfrm>
            <a:off x="9787266" y="1679231"/>
            <a:ext cx="2134062" cy="1334833"/>
          </a:xfrm>
          <a:prstGeom prst="rect">
            <a:avLst/>
          </a:prstGeom>
          <a:noFill/>
        </p:spPr>
        <p:txBody>
          <a:bodyPr wrap="square" lIns="91440" tIns="45720" rIns="91440" bIns="45720" rtlCol="0" anchor="t">
            <a:spAutoFit/>
          </a:bodyPr>
          <a:lstStyle/>
          <a:p>
            <a:pPr>
              <a:spcAft>
                <a:spcPts val="300"/>
              </a:spcAft>
            </a:pPr>
            <a:r>
              <a:rPr lang="sl" sz="1050" b="1" i="0" strike="noStrike" cap="none" spc="50" baseline="0" dirty="0">
                <a:solidFill>
                  <a:srgbClr val="EF9A2E"/>
                </a:solidFill>
                <a:effectLst/>
                <a:latin typeface="Futura Medium"/>
                <a:ea typeface="Futura Medium"/>
                <a:cs typeface="Futura Medium"/>
              </a:rPr>
              <a:t>VODA</a:t>
            </a:r>
          </a:p>
          <a:p>
            <a:pPr>
              <a:spcAft>
                <a:spcPts val="300"/>
              </a:spcAft>
            </a:pPr>
            <a:r>
              <a:rPr lang="sl" sz="1200" b="0" i="0" strike="noStrike" cap="none" spc="0" baseline="0" dirty="0">
                <a:solidFill>
                  <a:srgbClr val="000000"/>
                </a:solidFill>
                <a:effectLst/>
                <a:latin typeface="Calibri"/>
                <a:ea typeface="Calibri"/>
                <a:cs typeface="Calibri"/>
              </a:rPr>
              <a:t>Vzdrževanje stalne </a:t>
            </a:r>
            <a:r>
              <a:rPr lang="sl" sz="1200" b="0" i="0" strike="noStrike" cap="none" spc="0" baseline="0" dirty="0" err="1">
                <a:solidFill>
                  <a:srgbClr val="000000"/>
                </a:solidFill>
                <a:effectLst/>
                <a:latin typeface="Calibri"/>
                <a:ea typeface="Calibri"/>
                <a:cs typeface="Calibri"/>
              </a:rPr>
              <a:t>omočenosti</a:t>
            </a:r>
            <a:r>
              <a:rPr lang="sl" sz="1200" b="0" i="0" strike="noStrike" cap="none" spc="0" baseline="0" dirty="0">
                <a:solidFill>
                  <a:srgbClr val="000000"/>
                </a:solidFill>
                <a:effectLst/>
                <a:latin typeface="Calibri"/>
                <a:ea typeface="Calibri"/>
                <a:cs typeface="Calibri"/>
              </a:rPr>
              <a:t> procesov preprečuje dvigovanje prahu v zrak, tako da delce vežemo z vodo</a:t>
            </a:r>
            <a:r>
              <a:rPr lang="sl" sz="1200" dirty="0">
                <a:solidFill>
                  <a:srgbClr val="000000"/>
                </a:solidFill>
                <a:latin typeface="Calibri"/>
                <a:ea typeface="Calibri"/>
                <a:cs typeface="Calibri"/>
              </a:rPr>
              <a:t>.</a:t>
            </a:r>
            <a:endParaRPr lang="sl" sz="1200" b="0" i="0" strike="noStrike" cap="none" spc="0" baseline="0" dirty="0">
              <a:solidFill>
                <a:srgbClr val="000000"/>
              </a:solidFill>
              <a:effectLst/>
              <a:latin typeface="Calibri"/>
              <a:ea typeface="Calibri"/>
              <a:cs typeface="Calibri"/>
            </a:endParaRPr>
          </a:p>
          <a:p>
            <a:pPr>
              <a:spcAft>
                <a:spcPts val="300"/>
              </a:spcAft>
            </a:pPr>
            <a:endParaRPr lang="en-US"/>
          </a:p>
        </p:txBody>
      </p:sp>
    </p:spTree>
    <p:extLst>
      <p:ext uri="{BB962C8B-B14F-4D97-AF65-F5344CB8AC3E}">
        <p14:creationId xmlns:p14="http://schemas.microsoft.com/office/powerpoint/2010/main" val="90049384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6242987" cy="850900"/>
          </a:xfrm>
        </p:spPr>
        <p:txBody>
          <a:bodyPr/>
          <a:lstStyle/>
          <a:p>
            <a:pPr>
              <a:lnSpc>
                <a:spcPct val="100000"/>
              </a:lnSpc>
            </a:pPr>
            <a:r>
              <a:rPr lang="sl" sz="2800" b="1" i="0" strike="noStrike" cap="none" spc="0" baseline="0" dirty="0">
                <a:solidFill>
                  <a:srgbClr val="F6A317"/>
                </a:solidFill>
                <a:effectLst/>
                <a:latin typeface="Helvetica"/>
                <a:ea typeface="Helvetica"/>
                <a:cs typeface="Helvetica"/>
              </a:rPr>
              <a:t>TVEGANJA ZARADI PROSTEGA KRISTALNEGA KREMENA</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5" y="2530976"/>
            <a:ext cx="5453624" cy="2938988"/>
          </a:xfrm>
        </p:spPr>
        <p:txBody>
          <a:bodyPr lIns="91440" tIns="45720" rIns="91440" bIns="45720" anchor="t"/>
          <a:lstStyle/>
          <a:p>
            <a:pPr marL="342900" indent="-342900">
              <a:lnSpc>
                <a:spcPts val="24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Dobre prakse so bistvenega pomena za zaščito pred prostim kristalnim kremenom</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a:p>
            <a:pPr marL="342900" indent="-342900">
              <a:lnSpc>
                <a:spcPts val="24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Dolgotrajna izpostavljenost visokim ravnem prostega kristalnega kremena lahko povzroči invalidnost zaradi pljučne bolezni</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a:p>
            <a:pPr>
              <a:lnSpc>
                <a:spcPts val="2400"/>
              </a:lnSpc>
            </a:pPr>
            <a:r>
              <a:rPr lang="sl" sz="1800" b="0" i="0" strike="noStrike" cap="none" spc="0" baseline="0" dirty="0">
                <a:solidFill>
                  <a:srgbClr val="000000"/>
                </a:solidFill>
                <a:effectLst/>
                <a:latin typeface="Helvetica"/>
                <a:ea typeface="Helvetica"/>
                <a:cs typeface="Helvetica"/>
              </a:rPr>
              <a:t>Pomembno je, da se vsak dan zaščitimo pred izpostavljenostjo temu prahu v zraku. </a:t>
            </a:r>
          </a:p>
          <a:p>
            <a:pPr>
              <a:lnSpc>
                <a:spcPts val="2400"/>
              </a:lnSpc>
            </a:pPr>
            <a:r>
              <a:rPr lang="sl" sz="1800" b="0" i="0" strike="noStrike" cap="none" spc="0" baseline="0" dirty="0">
                <a:solidFill>
                  <a:srgbClr val="000000"/>
                </a:solidFill>
                <a:effectLst/>
                <a:latin typeface="Helvetica"/>
                <a:ea typeface="Helvetica"/>
                <a:cs typeface="Helvetica"/>
              </a:rPr>
              <a:t>Z upoštevanjem dobrih praks danes varujemo svoje zdravje za prihodnost.</a:t>
            </a:r>
          </a:p>
          <a:p>
            <a:pPr>
              <a:lnSpc>
                <a:spcPts val="2400"/>
              </a:lnSpc>
            </a:pPr>
            <a:r>
              <a:rPr lang="sl" sz="1800" b="0" i="0" strike="noStrike" cap="none" spc="0" baseline="0" dirty="0">
                <a:solidFill>
                  <a:srgbClr val="000000"/>
                </a:solidFill>
                <a:effectLst/>
                <a:latin typeface="Helvetica"/>
                <a:ea typeface="Helvetica"/>
                <a:cs typeface="Helvetica"/>
              </a:rPr>
              <a:t>Kako boste preživeli svojo upokojitev?</a:t>
            </a:r>
          </a:p>
        </p:txBody>
      </p:sp>
      <p:pic>
        <p:nvPicPr>
          <p:cNvPr id="7" name="Picture Placeholder 6" descr="A picture containing person, indoor, bed, room&#10;&#10;Description automatically generated">
            <a:extLst>
              <a:ext uri="{FF2B5EF4-FFF2-40B4-BE49-F238E27FC236}">
                <a16:creationId xmlns:a16="http://schemas.microsoft.com/office/drawing/2014/main" id="{2A9C7B0A-2F8E-C149-8334-E3EB74E76DBA}"/>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576943" y="1971379"/>
            <a:ext cx="3548990" cy="2029091"/>
          </a:xfrm>
        </p:spPr>
      </p:pic>
      <p:pic>
        <p:nvPicPr>
          <p:cNvPr id="9" name="Picture 8" descr="A young child riding a wave on a surfboard in the ocean&#10;&#10;Description automatically generated">
            <a:extLst>
              <a:ext uri="{FF2B5EF4-FFF2-40B4-BE49-F238E27FC236}">
                <a16:creationId xmlns:a16="http://schemas.microsoft.com/office/drawing/2014/main" id="{A3284F4F-1B99-FA43-8380-2F50D92FB573}"/>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579805" y="4205015"/>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a:xfrm>
            <a:off x="777245" y="1640901"/>
            <a:ext cx="5053930" cy="850900"/>
          </a:xfrm>
        </p:spPr>
        <p:txBody>
          <a:bodyPr/>
          <a:lstStyle/>
          <a:p>
            <a:pPr>
              <a:lnSpc>
                <a:spcPct val="100000"/>
              </a:lnSpc>
            </a:pPr>
            <a:r>
              <a:rPr lang="sl" sz="2800" b="1" i="0" strike="noStrike" cap="none" spc="0" baseline="0">
                <a:solidFill>
                  <a:srgbClr val="F6A317"/>
                </a:solidFill>
                <a:effectLst/>
                <a:latin typeface="Helvetica"/>
                <a:ea typeface="Helvetica"/>
                <a:cs typeface="Helvetica"/>
              </a:rPr>
              <a:t>PRAH USTAVITE PRI IZVORU</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2747934"/>
            <a:ext cx="5453624" cy="3236531"/>
          </a:xfrm>
        </p:spPr>
        <p:txBody>
          <a:bodyPr/>
          <a:lstStyle/>
          <a:p>
            <a:pPr>
              <a:lnSpc>
                <a:spcPts val="2400"/>
              </a:lnSpc>
            </a:pPr>
            <a:r>
              <a:rPr lang="sl" sz="1800" b="0" i="0" strike="noStrike" cap="none" spc="0" baseline="0">
                <a:solidFill>
                  <a:srgbClr val="000000"/>
                </a:solidFill>
                <a:effectLst/>
                <a:latin typeface="Helvetica"/>
                <a:ea typeface="Helvetica"/>
                <a:cs typeface="Helvetica"/>
              </a:rPr>
              <a:t>Najprej moramo vedno zmanjšati možnost nastajanja prahu.</a:t>
            </a:r>
          </a:p>
          <a:p>
            <a:pPr>
              <a:lnSpc>
                <a:spcPts val="2400"/>
              </a:lnSpc>
            </a:pPr>
            <a:r>
              <a:rPr lang="sl" sz="1800" b="0" i="0" strike="noStrike" cap="none" spc="0" baseline="0">
                <a:solidFill>
                  <a:srgbClr val="000000"/>
                </a:solidFill>
                <a:effectLst/>
                <a:latin typeface="Helvetica"/>
                <a:ea typeface="Helvetica"/>
                <a:cs typeface="Helvetica"/>
              </a:rPr>
              <a:t>Če se nastajanju prahu ne moremo izogniti, je prah najlaže obvladati na izvoru.</a:t>
            </a:r>
          </a:p>
          <a:p>
            <a:pPr>
              <a:lnSpc>
                <a:spcPts val="2400"/>
              </a:lnSpc>
            </a:pPr>
            <a:r>
              <a:rPr lang="sl" sz="1800" b="0" i="0" strike="noStrike" cap="none" spc="0" baseline="0">
                <a:solidFill>
                  <a:srgbClr val="000000"/>
                </a:solidFill>
                <a:effectLst/>
                <a:latin typeface="Helvetica"/>
                <a:ea typeface="Helvetica"/>
                <a:cs typeface="Helvetica"/>
              </a:rPr>
              <a:t>To pomeni ograjevanje ali ločevanje prahu od delavca s pregrado ali ohišjem, prezračevalnim sistemom (npr. odsesavanje) in/ali vodnim sistemom proti prašenju.</a:t>
            </a:r>
          </a:p>
          <a:p>
            <a:pPr>
              <a:lnSpc>
                <a:spcPts val="2400"/>
              </a:lnSpc>
            </a:pPr>
            <a:endParaRPr lang="en-US" sz="1800"/>
          </a:p>
        </p:txBody>
      </p:sp>
      <p:pic>
        <p:nvPicPr>
          <p:cNvPr id="9" name="Picture Placeholder 8" descr="A picture containing indoor, sitting, table, kitchen&#10;&#10;Description automatically generated">
            <a:extLst>
              <a:ext uri="{FF2B5EF4-FFF2-40B4-BE49-F238E27FC236}">
                <a16:creationId xmlns:a16="http://schemas.microsoft.com/office/drawing/2014/main" id="{A164F5F6-ADE5-0A48-B8B4-B0FFD87273E7}"/>
              </a:ext>
            </a:extLst>
          </p:cNvPr>
          <p:cNvPicPr>
            <a:picLocks noGrp="1" noChangeAspect="1"/>
          </p:cNvPicPr>
          <p:nvPr>
            <p:ph type="pic" sz="quarter" idx="12"/>
          </p:nvPr>
        </p:nvPicPr>
        <p:blipFill>
          <a:blip r:embed="rId3"/>
          <a:srcRect l="16884" r="16884"/>
          <a:stretch>
            <a:fillRect/>
          </a:stretch>
        </p:blipFill>
        <p:spPr>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5318756" cy="850900"/>
          </a:xfrm>
        </p:spPr>
        <p:txBody>
          <a:bodyPr/>
          <a:lstStyle/>
          <a:p>
            <a:pPr>
              <a:lnSpc>
                <a:spcPct val="100000"/>
              </a:lnSpc>
            </a:pPr>
            <a:r>
              <a:rPr lang="sl" sz="2800" b="1" i="0" strike="noStrike" cap="none" spc="0" baseline="0">
                <a:solidFill>
                  <a:srgbClr val="F6A317"/>
                </a:solidFill>
                <a:effectLst/>
                <a:latin typeface="Helvetica"/>
                <a:ea typeface="Helvetica"/>
                <a:cs typeface="Helvetica"/>
              </a:rPr>
              <a:t>RAZSUTJA OBRAVNAVAJTE TAKOJ  </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2" y="2715603"/>
            <a:ext cx="5094169" cy="3682369"/>
          </a:xfrm>
        </p:spPr>
        <p:txBody>
          <a:bodyPr/>
          <a:lstStyle/>
          <a:p>
            <a:pPr>
              <a:lnSpc>
                <a:spcPts val="2400"/>
              </a:lnSpc>
              <a:spcAft>
                <a:spcPts val="1000"/>
              </a:spcAft>
            </a:pPr>
            <a:r>
              <a:rPr lang="sl" sz="1800" b="0" i="0" strike="noStrike" cap="none" spc="0" baseline="0">
                <a:solidFill>
                  <a:srgbClr val="000000"/>
                </a:solidFill>
                <a:effectLst/>
                <a:latin typeface="Helvetica"/>
                <a:ea typeface="Helvetica"/>
                <a:cs typeface="Helvetica"/>
              </a:rPr>
              <a:t>Takojšnje obravnavanje razsutja prahu (in vzroka zanj) zmanjša možnost, da bi se usedli prah dvignil v zrak.</a:t>
            </a:r>
          </a:p>
          <a:p>
            <a:pPr>
              <a:lnSpc>
                <a:spcPts val="2400"/>
              </a:lnSpc>
              <a:spcAft>
                <a:spcPts val="1000"/>
              </a:spcAft>
            </a:pPr>
            <a:r>
              <a:rPr lang="sl" sz="1800" b="0" i="0" strike="noStrike" cap="none" spc="0" baseline="0">
                <a:solidFill>
                  <a:srgbClr val="000000"/>
                </a:solidFill>
                <a:effectLst/>
                <a:latin typeface="Helvetica"/>
                <a:ea typeface="Helvetica"/>
                <a:cs typeface="Helvetica"/>
              </a:rPr>
              <a:t>Prosti prašni delci so s prostim očesom nevidni, razen če za njihovo osvetlitev uporabimo močan vir svetlobe. Prah lahko ostane v zraku več dni ali tednov.</a:t>
            </a:r>
          </a:p>
          <a:p>
            <a:pPr>
              <a:lnSpc>
                <a:spcPts val="2400"/>
              </a:lnSpc>
            </a:pPr>
            <a:endParaRPr lang="en-US" sz="1800"/>
          </a:p>
        </p:txBody>
      </p:sp>
      <p:pic>
        <p:nvPicPr>
          <p:cNvPr id="4" name="Picture Placeholder 7">
            <a:extLst>
              <a:ext uri="{FF2B5EF4-FFF2-40B4-BE49-F238E27FC236}">
                <a16:creationId xmlns:a16="http://schemas.microsoft.com/office/drawing/2014/main" id="{D1A675EE-3C3F-334C-B8A0-643F67D57989}"/>
              </a:ext>
            </a:extLst>
          </p:cNvPr>
          <p:cNvPicPr>
            <a:picLocks noGrp="1" noChangeAspect="1"/>
          </p:cNvPicPr>
          <p:nvPr>
            <p:ph type="pic" sz="quarter" idx="12"/>
          </p:nvPr>
        </p:nvPicPr>
        <p:blipFill>
          <a:blip r:embed="rId3"/>
          <a:srcRect l="8004" r="8004"/>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5535066" cy="850900"/>
          </a:xfrm>
        </p:spPr>
        <p:txBody>
          <a:bodyPr/>
          <a:lstStyle/>
          <a:p>
            <a:pPr>
              <a:lnSpc>
                <a:spcPct val="100000"/>
              </a:lnSpc>
            </a:pPr>
            <a:r>
              <a:rPr lang="sl" sz="2800" b="1" i="0" strike="noStrike" cap="none" spc="0" baseline="0" dirty="0">
                <a:solidFill>
                  <a:srgbClr val="F6A317"/>
                </a:solidFill>
                <a:effectLst/>
                <a:latin typeface="Helvetica"/>
                <a:ea typeface="Helvetica"/>
                <a:cs typeface="Helvetica"/>
              </a:rPr>
              <a:t>NOSITE OSEBNO ZAŠČITNO OPREMO (PO POTREBI)</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4" y="2721600"/>
            <a:ext cx="5094169" cy="3682369"/>
          </a:xfrm>
        </p:spPr>
        <p:txBody>
          <a:bodyPr/>
          <a:lstStyle/>
          <a:p>
            <a:pPr>
              <a:lnSpc>
                <a:spcPts val="2400"/>
              </a:lnSpc>
              <a:spcAft>
                <a:spcPts val="1000"/>
              </a:spcAft>
            </a:pPr>
            <a:r>
              <a:rPr lang="sl" sz="1800" b="0" i="0" strike="noStrike" cap="none" spc="0" baseline="0" dirty="0">
                <a:solidFill>
                  <a:srgbClr val="000000"/>
                </a:solidFill>
                <a:effectLst/>
                <a:latin typeface="Helvetica"/>
                <a:ea typeface="Helvetica"/>
                <a:cs typeface="Helvetica"/>
              </a:rPr>
              <a:t>Če vsi drugi ukrepi za obvladovanje prahu (glejte 5 glavnih tehnik obvladovanja) ne zadostujejo za preprečevanje izpostavljenosti prahu, nosite osebno zaščitno opremo.</a:t>
            </a:r>
          </a:p>
          <a:p>
            <a:pPr>
              <a:lnSpc>
                <a:spcPts val="2400"/>
              </a:lnSpc>
              <a:spcAft>
                <a:spcPts val="1000"/>
              </a:spcAft>
            </a:pPr>
            <a:r>
              <a:rPr lang="sl" sz="1800" b="0" i="0" strike="noStrike" cap="none" spc="0" baseline="0" dirty="0">
                <a:solidFill>
                  <a:srgbClr val="000000"/>
                </a:solidFill>
                <a:effectLst/>
                <a:latin typeface="Helvetica"/>
                <a:ea typeface="Helvetica"/>
                <a:cs typeface="Helvetica"/>
              </a:rPr>
              <a:t>Osebna zaščitna oprema nikakor ne nadomešča drugih ukrepov za obvladovanje prahu. Protiprašne maske začasno zaščitijo posamezne delavce, vendar lahko prah še vedno ogroža splošno kakovost zraka.</a:t>
            </a:r>
          </a:p>
        </p:txBody>
      </p:sp>
      <p:sp>
        <p:nvSpPr>
          <p:cNvPr id="7" name="Picture Placeholder 6">
            <a:extLst>
              <a:ext uri="{FF2B5EF4-FFF2-40B4-BE49-F238E27FC236}">
                <a16:creationId xmlns:a16="http://schemas.microsoft.com/office/drawing/2014/main" id="{4B227ACE-63E6-A146-97C1-D40C67E44A70}"/>
              </a:ext>
            </a:extLst>
          </p:cNvPr>
          <p:cNvSpPr>
            <a:spLocks noGrp="1"/>
          </p:cNvSpPr>
          <p:nvPr>
            <p:ph type="pic" sz="quarter" idx="12"/>
          </p:nvPr>
        </p:nvSpPr>
        <p:spPr/>
        <p:txBody>
          <a:bodyPr/>
          <a:lstStyle/>
          <a:p>
            <a:endParaRPr/>
          </a:p>
        </p:txBody>
      </p:sp>
      <p:pic>
        <p:nvPicPr>
          <p:cNvPr id="8" name="Picture 7">
            <a:extLst>
              <a:ext uri="{FF2B5EF4-FFF2-40B4-BE49-F238E27FC236}">
                <a16:creationId xmlns:a16="http://schemas.microsoft.com/office/drawing/2014/main" id="{D2B39C38-3218-1444-91FB-2E76B9A700C7}"/>
              </a:ext>
            </a:extLst>
          </p:cNvPr>
          <p:cNvPicPr>
            <a:picLocks noChangeAspect="1"/>
          </p:cNvPicPr>
          <p:nvPr/>
        </p:nvPicPr>
        <p:blipFill>
          <a:blip r:embed="rId3"/>
          <a:srcRect r="21530"/>
          <a:stretch>
            <a:fillRect/>
          </a:stretch>
        </p:blipFill>
        <p:spPr>
          <a:xfrm>
            <a:off x="6595119" y="1608531"/>
            <a:ext cx="5221973" cy="4436510"/>
          </a:xfrm>
          <a:prstGeom prst="rect">
            <a:avLst/>
          </a:prstGeom>
        </p:spPr>
      </p:pic>
    </p:spTree>
    <p:extLst>
      <p:ext uri="{BB962C8B-B14F-4D97-AF65-F5344CB8AC3E}">
        <p14:creationId xmlns:p14="http://schemas.microsoft.com/office/powerpoint/2010/main" val="142911530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8499491" cy="850900"/>
          </a:xfrm>
        </p:spPr>
        <p:txBody>
          <a:bodyPr/>
          <a:lstStyle/>
          <a:p>
            <a:pPr>
              <a:lnSpc>
                <a:spcPct val="100000"/>
              </a:lnSpc>
            </a:pPr>
            <a:r>
              <a:rPr lang="sl" sz="2800" b="1" i="0" strike="noStrike" cap="none" spc="0" baseline="0" dirty="0">
                <a:solidFill>
                  <a:srgbClr val="F6A317"/>
                </a:solidFill>
                <a:effectLst/>
                <a:latin typeface="Helvetica"/>
                <a:ea typeface="Helvetica"/>
                <a:cs typeface="Helvetica"/>
              </a:rPr>
              <a:t>PRAVILNO IN NEPRAVILNO RAVNANJE V ZVEZI Z OSNOVNIMI DOBRIMI PRAKSAMI</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721600"/>
            <a:ext cx="10955577" cy="3230407"/>
          </a:xfrm>
        </p:spPr>
        <p:txBody>
          <a:bodyPr lIns="91440" tIns="45720" rIns="91440" bIns="45720" anchor="t"/>
          <a:lstStyle/>
          <a:p>
            <a:pPr>
              <a:lnSpc>
                <a:spcPts val="2400"/>
              </a:lnSpc>
              <a:spcBef>
                <a:spcPts val="600"/>
              </a:spcBef>
            </a:pPr>
            <a:r>
              <a:rPr lang="sl" sz="1700" b="1" i="0" strike="noStrike" cap="none" spc="0" baseline="0" dirty="0">
                <a:solidFill>
                  <a:srgbClr val="000000"/>
                </a:solidFill>
                <a:effectLst/>
                <a:latin typeface="Helvetica"/>
                <a:ea typeface="Helvetica"/>
                <a:cs typeface="Helvetica"/>
              </a:rPr>
              <a:t>PRAVILNO</a:t>
            </a:r>
          </a:p>
          <a:p>
            <a:pPr marL="285750" indent="-285750">
              <a:lnSpc>
                <a:spcPts val="2400"/>
              </a:lnSpc>
              <a:spcBef>
                <a:spcPts val="600"/>
              </a:spcBef>
              <a:buSzPct val="85000"/>
              <a:buFont typeface=".Apple Color Emoji UI"/>
              <a:buChar char="✅"/>
            </a:pPr>
            <a:r>
              <a:rPr lang="sl" sz="1700" b="0" i="0" strike="noStrike" cap="none" spc="0" baseline="0" dirty="0">
                <a:solidFill>
                  <a:srgbClr val="000000"/>
                </a:solidFill>
                <a:effectLst/>
                <a:latin typeface="Helvetica"/>
                <a:ea typeface="Helvetica"/>
                <a:cs typeface="Helvetica"/>
              </a:rPr>
              <a:t>Dostop do delovnih mest/območij, izpostavljenih prahu, omejite samo na zaposlene in pooblaščeno osebje</a:t>
            </a:r>
            <a:r>
              <a:rPr lang="sl" sz="1700" dirty="0">
                <a:solidFill>
                  <a:srgbClr val="000000"/>
                </a:solidFill>
                <a:latin typeface="Helvetica"/>
                <a:ea typeface="Helvetica"/>
                <a:cs typeface="Helvetica"/>
              </a:rPr>
              <a:t>.</a:t>
            </a:r>
            <a:endParaRPr lang="sl" sz="1700" b="0" i="0" strike="noStrike" cap="none" spc="0" baseline="0" dirty="0">
              <a:solidFill>
                <a:srgbClr val="000000"/>
              </a:solidFill>
              <a:effectLst/>
              <a:latin typeface="Helvetica"/>
              <a:ea typeface="Helvetica"/>
              <a:cs typeface="Helvetica"/>
            </a:endParaRPr>
          </a:p>
          <a:p>
            <a:pPr marL="285750" indent="-285750">
              <a:lnSpc>
                <a:spcPts val="2400"/>
              </a:lnSpc>
              <a:spcBef>
                <a:spcPts val="600"/>
              </a:spcBef>
              <a:buSzPct val="85000"/>
              <a:buFont typeface=".Apple Color Emoji UI"/>
              <a:buChar char="✅"/>
            </a:pPr>
            <a:r>
              <a:rPr lang="sl" sz="1700" b="0" i="0" strike="noStrike" cap="none" spc="0" baseline="0" dirty="0">
                <a:solidFill>
                  <a:srgbClr val="000000"/>
                </a:solidFill>
                <a:effectLst/>
                <a:latin typeface="Helvetica"/>
                <a:ea typeface="Helvetica"/>
                <a:cs typeface="Helvetica"/>
              </a:rPr>
              <a:t>Za zmanjševanje količine prahu v zraku uporabite sisteme za prezračevanje ali obvladovanje prahu z vodo. </a:t>
            </a:r>
          </a:p>
          <a:p>
            <a:pPr marL="285750" indent="-285750">
              <a:lnSpc>
                <a:spcPts val="2400"/>
              </a:lnSpc>
              <a:spcBef>
                <a:spcPts val="600"/>
              </a:spcBef>
              <a:buSzPct val="85000"/>
              <a:buFont typeface=".Apple Color Emoji UI"/>
              <a:buChar char="✅"/>
            </a:pPr>
            <a:r>
              <a:rPr lang="sl" sz="1700" b="0" i="0" strike="noStrike" cap="none" spc="0" baseline="0" dirty="0">
                <a:solidFill>
                  <a:srgbClr val="000000"/>
                </a:solidFill>
                <a:effectLst/>
                <a:latin typeface="Helvetica"/>
                <a:ea typeface="Helvetica"/>
                <a:cs typeface="Helvetica"/>
              </a:rPr>
              <a:t>Če je mogoče, delo opravite na prostem.</a:t>
            </a:r>
          </a:p>
          <a:p>
            <a:pPr marL="285750" indent="-285750">
              <a:lnSpc>
                <a:spcPts val="2400"/>
              </a:lnSpc>
              <a:spcBef>
                <a:spcPts val="600"/>
              </a:spcBef>
              <a:buSzPct val="85000"/>
              <a:buFont typeface=".Apple Color Emoji UI"/>
              <a:buChar char="✅"/>
            </a:pPr>
            <a:r>
              <a:rPr lang="sl" sz="1700" b="0" i="0" strike="noStrike" cap="none" spc="0" baseline="0" dirty="0">
                <a:solidFill>
                  <a:srgbClr val="000000"/>
                </a:solidFill>
                <a:effectLst/>
                <a:latin typeface="Helvetica"/>
                <a:ea typeface="Helvetica"/>
                <a:cs typeface="Helvetica"/>
              </a:rPr>
              <a:t>Za čiščenje uporabite sesanje ali mokro čiščenje.</a:t>
            </a:r>
          </a:p>
          <a:p>
            <a:pPr marL="285750" indent="-285750">
              <a:lnSpc>
                <a:spcPts val="2400"/>
              </a:lnSpc>
              <a:spcBef>
                <a:spcPts val="600"/>
              </a:spcBef>
              <a:buSzPct val="85000"/>
              <a:buFont typeface=".Apple Color Emoji UI"/>
              <a:buChar char="✅"/>
            </a:pPr>
            <a:r>
              <a:rPr lang="sl" sz="1700" b="0" i="0" strike="noStrike" cap="none" spc="0" baseline="0" dirty="0">
                <a:solidFill>
                  <a:srgbClr val="000000"/>
                </a:solidFill>
                <a:effectLst/>
                <a:latin typeface="Helvetica"/>
                <a:ea typeface="Helvetica"/>
                <a:cs typeface="Helvetica"/>
              </a:rPr>
              <a:t>Ustrezno načrtujte varna delovna mesta in funkcionalno opremo</a:t>
            </a:r>
            <a:r>
              <a:rPr lang="sl" sz="1700" dirty="0">
                <a:solidFill>
                  <a:srgbClr val="000000"/>
                </a:solidFill>
                <a:latin typeface="Helvetica"/>
                <a:ea typeface="Helvetica"/>
                <a:cs typeface="Helvetica"/>
              </a:rPr>
              <a:t>.</a:t>
            </a:r>
            <a:endParaRPr lang="sl" sz="1700" b="0" i="0" strike="noStrike" cap="none" spc="0" baseline="0" dirty="0">
              <a:solidFill>
                <a:srgbClr val="000000"/>
              </a:solidFill>
              <a:effectLst/>
              <a:latin typeface="Helvetica"/>
              <a:ea typeface="Helvetica"/>
              <a:cs typeface="Helvetica"/>
            </a:endParaRPr>
          </a:p>
          <a:p>
            <a:pPr marL="285750" indent="-285750">
              <a:lnSpc>
                <a:spcPts val="2400"/>
              </a:lnSpc>
              <a:spcBef>
                <a:spcPts val="600"/>
              </a:spcBef>
              <a:buSzPct val="85000"/>
              <a:buFont typeface=".Apple Color Emoji UI"/>
              <a:buChar char="✅"/>
            </a:pPr>
            <a:r>
              <a:rPr lang="sl" sz="1700" b="0" i="0" strike="noStrike" cap="none" spc="0" baseline="0" dirty="0">
                <a:solidFill>
                  <a:srgbClr val="000000"/>
                </a:solidFill>
                <a:effectLst/>
                <a:latin typeface="Helvetica"/>
                <a:ea typeface="Helvetica"/>
                <a:cs typeface="Helvetica"/>
              </a:rPr>
              <a:t>Prijavite napake in imejte pripravljene načrte, kako jih hitro in varno odpraviti</a:t>
            </a:r>
            <a:r>
              <a:rPr lang="sl" sz="1700" dirty="0">
                <a:solidFill>
                  <a:srgbClr val="000000"/>
                </a:solidFill>
                <a:latin typeface="Helvetica"/>
                <a:ea typeface="Helvetica"/>
                <a:cs typeface="Helvetica"/>
              </a:rPr>
              <a:t>.</a:t>
            </a:r>
            <a:endParaRPr lang="sl" sz="1700" b="0" i="0" strike="noStrike" cap="none" spc="0" baseline="0" dirty="0">
              <a:solidFill>
                <a:srgbClr val="000000"/>
              </a:solidFill>
              <a:effectLst/>
              <a:latin typeface="Helvetica"/>
              <a:ea typeface="Helvetica"/>
              <a:cs typeface="Helvetica"/>
            </a:endParaRPr>
          </a:p>
          <a:p>
            <a:pPr marL="285750" indent="-285750">
              <a:lnSpc>
                <a:spcPts val="2400"/>
              </a:lnSpc>
              <a:spcBef>
                <a:spcPts val="600"/>
              </a:spcBef>
              <a:buSzPct val="85000"/>
              <a:buFont typeface=".Apple Color Emoji UI"/>
              <a:buChar char="✅"/>
            </a:pPr>
            <a:r>
              <a:rPr lang="sl" sz="1700" b="0" i="0" strike="noStrike" cap="none" spc="0" baseline="0" dirty="0">
                <a:solidFill>
                  <a:srgbClr val="000000"/>
                </a:solidFill>
                <a:effectLst/>
                <a:latin typeface="Helvetica"/>
                <a:ea typeface="Helvetica"/>
                <a:cs typeface="Helvetica"/>
              </a:rPr>
              <a:t>Ves čas dela nosite osebno zaščitno opremo. Poskrbite, da se obrazne maske dobro prilegajo.</a:t>
            </a:r>
          </a:p>
          <a:p>
            <a:pPr>
              <a:lnSpc>
                <a:spcPts val="2400"/>
              </a:lnSpc>
              <a:spcBef>
                <a:spcPts val="600"/>
              </a:spcBef>
              <a:buSzPct val="85000"/>
            </a:pPr>
            <a:endParaRPr lang="en-US" sz="1700" dirty="0"/>
          </a:p>
        </p:txBody>
      </p:sp>
    </p:spTree>
    <p:extLst>
      <p:ext uri="{BB962C8B-B14F-4D97-AF65-F5344CB8AC3E}">
        <p14:creationId xmlns:p14="http://schemas.microsoft.com/office/powerpoint/2010/main" val="153490124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8411002" cy="850900"/>
          </a:xfrm>
        </p:spPr>
        <p:txBody>
          <a:bodyPr/>
          <a:lstStyle/>
          <a:p>
            <a:pPr>
              <a:lnSpc>
                <a:spcPct val="100000"/>
              </a:lnSpc>
            </a:pPr>
            <a:r>
              <a:rPr lang="sl" sz="2800" b="1" i="0" strike="noStrike" cap="none" spc="0" baseline="0" dirty="0">
                <a:solidFill>
                  <a:srgbClr val="F6A317"/>
                </a:solidFill>
                <a:effectLst/>
                <a:latin typeface="Helvetica"/>
                <a:ea typeface="Helvetica"/>
                <a:cs typeface="Helvetica"/>
              </a:rPr>
              <a:t>PRAVILNO IN NEPRAVILNO RAVNANJE V ZVEZI Z OSNOVNIMI DOBRIMI PRAKSAMI</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687201"/>
            <a:ext cx="10355978" cy="3230407"/>
          </a:xfrm>
        </p:spPr>
        <p:txBody>
          <a:bodyPr/>
          <a:lstStyle/>
          <a:p>
            <a:pPr>
              <a:lnSpc>
                <a:spcPts val="2400"/>
              </a:lnSpc>
            </a:pPr>
            <a:r>
              <a:rPr lang="sl" sz="1700" b="1" i="0" strike="noStrike" cap="none" spc="0" baseline="0" dirty="0">
                <a:solidFill>
                  <a:srgbClr val="000000"/>
                </a:solidFill>
                <a:effectLst/>
                <a:latin typeface="Helvetica"/>
                <a:ea typeface="Helvetica"/>
                <a:cs typeface="Helvetica"/>
              </a:rPr>
              <a:t>NEPRAVILNO</a:t>
            </a:r>
          </a:p>
          <a:p>
            <a:pPr marL="285750" indent="-285750">
              <a:lnSpc>
                <a:spcPts val="2400"/>
              </a:lnSpc>
              <a:buSzPct val="85000"/>
              <a:buFont typeface=".Apple Color Emoji UI"/>
              <a:buChar char="❌"/>
            </a:pPr>
            <a:r>
              <a:rPr lang="sl" sz="1700" b="0" i="0" strike="noStrike" cap="none" spc="0" baseline="0" dirty="0">
                <a:solidFill>
                  <a:srgbClr val="000000"/>
                </a:solidFill>
                <a:effectLst/>
                <a:latin typeface="Helvetica"/>
                <a:ea typeface="Helvetica"/>
                <a:cs typeface="Helvetica"/>
              </a:rPr>
              <a:t>Uporaba suhih krtač – čistite s sesanjem ali mokrim čiščenjem</a:t>
            </a:r>
          </a:p>
          <a:p>
            <a:pPr marL="285750" indent="-285750">
              <a:lnSpc>
                <a:spcPts val="2400"/>
              </a:lnSpc>
              <a:buSzPct val="85000"/>
              <a:buFont typeface=".Apple Color Emoji UI"/>
              <a:buChar char="❌"/>
            </a:pPr>
            <a:r>
              <a:rPr lang="sl" sz="1700" b="0" i="0" strike="noStrike" cap="none" spc="0" baseline="0" dirty="0">
                <a:solidFill>
                  <a:srgbClr val="000000"/>
                </a:solidFill>
                <a:effectLst/>
                <a:latin typeface="Helvetica"/>
                <a:ea typeface="Helvetica"/>
                <a:cs typeface="Helvetica"/>
              </a:rPr>
              <a:t>Uporaba stisnjenega zraka za čiščenje prahu</a:t>
            </a:r>
          </a:p>
          <a:p>
            <a:pPr marL="285750" indent="-285750">
              <a:lnSpc>
                <a:spcPts val="2400"/>
              </a:lnSpc>
              <a:buSzPct val="85000"/>
              <a:buFont typeface=".Apple Color Emoji UI"/>
              <a:buChar char="❌"/>
            </a:pPr>
            <a:r>
              <a:rPr lang="sl" sz="1700" b="0" i="0" strike="noStrike" cap="none" spc="0" baseline="0" dirty="0">
                <a:solidFill>
                  <a:srgbClr val="000000"/>
                </a:solidFill>
                <a:effectLst/>
                <a:latin typeface="Helvetica"/>
                <a:ea typeface="Helvetica"/>
                <a:cs typeface="Helvetica"/>
              </a:rPr>
              <a:t>Jemanje umazane delovne obleke ali osebne zaščitne opreme domov</a:t>
            </a:r>
          </a:p>
          <a:p>
            <a:pPr marL="285750" indent="-285750">
              <a:lnSpc>
                <a:spcPts val="2400"/>
              </a:lnSpc>
              <a:buSzPct val="85000"/>
              <a:buFont typeface=".Apple Color Emoji UI"/>
              <a:buChar char="❌"/>
            </a:pPr>
            <a:r>
              <a:rPr lang="sl" sz="1700" b="0" i="0" strike="noStrike" cap="none" spc="0" baseline="0" dirty="0">
                <a:solidFill>
                  <a:srgbClr val="000000"/>
                </a:solidFill>
                <a:effectLst/>
                <a:latin typeface="Helvetica"/>
                <a:ea typeface="Helvetica"/>
                <a:cs typeface="Helvetica"/>
              </a:rPr>
              <a:t>Uporaba poškodovane osebne zaščitne opreme</a:t>
            </a:r>
          </a:p>
          <a:p>
            <a:pPr marL="285750" indent="-285750">
              <a:lnSpc>
                <a:spcPts val="2400"/>
              </a:lnSpc>
              <a:buSzPct val="85000"/>
              <a:buFont typeface=".Apple Color Emoji UI"/>
              <a:buChar char="❌"/>
            </a:pPr>
            <a:r>
              <a:rPr lang="sl" sz="1700" b="0" i="0" strike="noStrike" cap="none" spc="0" baseline="0" dirty="0">
                <a:solidFill>
                  <a:srgbClr val="000000"/>
                </a:solidFill>
                <a:effectLst/>
                <a:latin typeface="Helvetica"/>
                <a:ea typeface="Helvetica"/>
                <a:cs typeface="Helvetica"/>
              </a:rPr>
              <a:t>Kajenje ali uživanje hrane v procesnih območjih delovnega mesta</a:t>
            </a:r>
          </a:p>
          <a:p>
            <a:pPr marL="285750" indent="-285750">
              <a:lnSpc>
                <a:spcPts val="2400"/>
              </a:lnSpc>
              <a:buSzPct val="85000"/>
              <a:buFont typeface=".Apple Color Emoji UI"/>
              <a:buChar char="❌"/>
            </a:pPr>
            <a:endParaRPr lang="en-US" sz="1700" dirty="0"/>
          </a:p>
          <a:p>
            <a:pPr marL="285750" indent="-285750">
              <a:lnSpc>
                <a:spcPts val="2400"/>
              </a:lnSpc>
              <a:buSzPct val="85000"/>
              <a:buFont typeface=".Apple Color Emoji UI"/>
              <a:buChar char="✅"/>
            </a:pPr>
            <a:endParaRPr lang="en-US" sz="1700" dirty="0"/>
          </a:p>
        </p:txBody>
      </p:sp>
    </p:spTree>
    <p:extLst>
      <p:ext uri="{BB962C8B-B14F-4D97-AF65-F5344CB8AC3E}">
        <p14:creationId xmlns:p14="http://schemas.microsoft.com/office/powerpoint/2010/main" val="379472495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sl" sz="2800" b="1" i="0" strike="noStrike" cap="none" spc="0" baseline="0">
                <a:solidFill>
                  <a:srgbClr val="F6A317"/>
                </a:solidFill>
                <a:effectLst/>
                <a:latin typeface="Helvetica"/>
                <a:ea typeface="Helvetica"/>
                <a:cs typeface="Helvetica"/>
              </a:rPr>
              <a:t>PRAZNA STRAN</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sl" sz="1800" b="0" i="0" strike="noStrike" cap="none" spc="0" baseline="0">
                <a:solidFill>
                  <a:srgbClr val="000000"/>
                </a:solidFill>
                <a:effectLst/>
                <a:latin typeface="Helvetica"/>
                <a:ea typeface="Helvetica"/>
                <a:cs typeface="Helvetica"/>
              </a:rPr>
              <a:t>S to stranjo lahko pripravite učno gradivo po meri za določena delovna okolja/kontekste.</a:t>
            </a:r>
          </a:p>
          <a:p>
            <a:pPr>
              <a:lnSpc>
                <a:spcPts val="2400"/>
              </a:lnSpc>
            </a:pPr>
            <a:r>
              <a:rPr lang="sl" sz="1800" b="0" i="0" strike="noStrike" cap="none" spc="0" baseline="0">
                <a:solidFill>
                  <a:srgbClr val="000000"/>
                </a:solidFill>
                <a:effectLst/>
                <a:latin typeface="Helvetica"/>
                <a:ea typeface="Helvetica"/>
                <a:cs typeface="Helvetica"/>
              </a:rPr>
              <a:t>Če želite spremeniti sliko, z desno miškino tipko kliknite &gt; Spremeni sliko &gt; Iz datoteke.</a:t>
            </a:r>
          </a:p>
          <a:p>
            <a:pPr>
              <a:lnSpc>
                <a:spcPts val="2400"/>
              </a:lnSpc>
            </a:pPr>
            <a:r>
              <a:rPr lang="sl" sz="1800" b="0" i="0" strike="noStrike" cap="none" spc="0" baseline="0">
                <a:solidFill>
                  <a:srgbClr val="000000"/>
                </a:solidFill>
                <a:effectLst/>
                <a:latin typeface="Helvetica"/>
                <a:ea typeface="Helvetica"/>
                <a:cs typeface="Helvetica"/>
              </a:rPr>
              <a:t>Če želite ustvariti več strani, kliknite jeziček »Nova stran« zgoraj.</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sl" sz="2800" b="1" i="0" strike="noStrike" cap="none" spc="0" baseline="0">
                <a:solidFill>
                  <a:srgbClr val="F6A317"/>
                </a:solidFill>
                <a:effectLst/>
                <a:latin typeface="Helvetica"/>
                <a:ea typeface="Helvetica"/>
                <a:cs typeface="Helvetica"/>
              </a:rPr>
              <a:t>ZAKLJUČEK</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lIns="91440" tIns="45720" rIns="91440" bIns="45720" anchor="t"/>
          <a:lstStyle/>
          <a:p>
            <a:pPr>
              <a:lnSpc>
                <a:spcPts val="2400"/>
              </a:lnSpc>
              <a:spcBef>
                <a:spcPts val="600"/>
              </a:spcBef>
              <a:spcAft>
                <a:spcPts val="1000"/>
              </a:spcAft>
            </a:pPr>
            <a:r>
              <a:rPr lang="sl" sz="1800" b="0" i="0" strike="noStrike" cap="none" spc="0" baseline="0" dirty="0">
                <a:solidFill>
                  <a:srgbClr val="000000"/>
                </a:solidFill>
                <a:effectLst/>
                <a:latin typeface="Helvetica"/>
                <a:ea typeface="Helvetica"/>
                <a:cs typeface="Helvetica"/>
              </a:rPr>
              <a:t>Pri delu z minerali, ki vsebujejo kristalni kremen, </a:t>
            </a:r>
            <a:br>
              <a:rPr lang="en-IN" sz="1800" b="0" i="0" strike="noStrike" cap="none" spc="0" baseline="0" dirty="0">
                <a:solidFill>
                  <a:srgbClr val="000000"/>
                </a:solidFill>
                <a:effectLst/>
                <a:latin typeface="Helvetica"/>
                <a:ea typeface="Helvetica"/>
                <a:cs typeface="Helvetica"/>
              </a:rPr>
            </a:br>
            <a:r>
              <a:rPr lang="sl" sz="1800" b="0" i="0" strike="noStrike" cap="none" spc="0" baseline="0" dirty="0">
                <a:solidFill>
                  <a:srgbClr val="000000"/>
                </a:solidFill>
                <a:effectLst/>
                <a:latin typeface="Helvetica"/>
                <a:ea typeface="Helvetica"/>
                <a:cs typeface="Helvetica"/>
              </a:rPr>
              <a:t>ne pozabite:</a:t>
            </a:r>
          </a:p>
          <a:p>
            <a:pPr marL="285750" indent="-285750">
              <a:lnSpc>
                <a:spcPts val="2400"/>
              </a:lnSpc>
              <a:spcBef>
                <a:spcPts val="600"/>
              </a:spcBef>
              <a:spcAft>
                <a:spcPts val="600"/>
              </a:spcAft>
              <a:buClr>
                <a:srgbClr val="F1B600"/>
              </a:buClr>
              <a:buSzPct val="120000"/>
              <a:buFont typeface="Wingdings" pitchFamily="2" charset="2"/>
              <a:buChar char="q"/>
            </a:pPr>
            <a:r>
              <a:rPr lang="sl" sz="1800" b="0" i="0" strike="noStrike" cap="none" spc="0" baseline="0" dirty="0">
                <a:solidFill>
                  <a:srgbClr val="000000"/>
                </a:solidFill>
                <a:effectLst/>
                <a:latin typeface="Helvetica"/>
                <a:ea typeface="Helvetica"/>
                <a:cs typeface="Helvetica"/>
              </a:rPr>
              <a:t>Prah poskušajte vedno ustaviti pri izvoru</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a:p>
            <a:pPr marL="285750" indent="-285750">
              <a:lnSpc>
                <a:spcPts val="2400"/>
              </a:lnSpc>
              <a:spcBef>
                <a:spcPts val="600"/>
              </a:spcBef>
              <a:spcAft>
                <a:spcPts val="600"/>
              </a:spcAft>
              <a:buClr>
                <a:srgbClr val="F1B600"/>
              </a:buClr>
              <a:buSzPct val="120000"/>
              <a:buFont typeface="Wingdings" pitchFamily="2" charset="2"/>
              <a:buChar char="q"/>
            </a:pPr>
            <a:r>
              <a:rPr lang="sl" sz="1800" b="0" i="0" strike="noStrike" cap="none" spc="0" baseline="0" dirty="0">
                <a:solidFill>
                  <a:srgbClr val="000000"/>
                </a:solidFill>
                <a:effectLst/>
                <a:latin typeface="Helvetica"/>
                <a:ea typeface="Helvetica"/>
                <a:cs typeface="Helvetica"/>
              </a:rPr>
              <a:t>Le čisto delovno okolje je tudi varno</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a:p>
            <a:pPr marL="285750" indent="-285750">
              <a:lnSpc>
                <a:spcPts val="2400"/>
              </a:lnSpc>
              <a:spcBef>
                <a:spcPts val="600"/>
              </a:spcBef>
              <a:spcAft>
                <a:spcPts val="600"/>
              </a:spcAft>
              <a:buClr>
                <a:srgbClr val="F1B600"/>
              </a:buClr>
              <a:buSzPct val="120000"/>
              <a:buFont typeface="Wingdings" pitchFamily="2" charset="2"/>
              <a:buChar char="q"/>
            </a:pPr>
            <a:r>
              <a:rPr lang="sl" sz="1800" b="0" i="0" strike="noStrike" cap="none" spc="0" baseline="0" dirty="0">
                <a:solidFill>
                  <a:srgbClr val="000000"/>
                </a:solidFill>
                <a:effectLst/>
                <a:latin typeface="Helvetica"/>
                <a:ea typeface="Helvetica"/>
                <a:cs typeface="Helvetica"/>
              </a:rPr>
              <a:t>Omejitev dostopa do območij, izpostavljenih prahu, je zanesljiv način za preprečevanje izpostavljenosti.</a:t>
            </a:r>
          </a:p>
          <a:p>
            <a:pPr marL="285750" indent="-285750">
              <a:lnSpc>
                <a:spcPts val="2400"/>
              </a:lnSpc>
              <a:spcBef>
                <a:spcPts val="600"/>
              </a:spcBef>
              <a:spcAft>
                <a:spcPts val="600"/>
              </a:spcAft>
              <a:buClr>
                <a:srgbClr val="F1B600"/>
              </a:buClr>
              <a:buSzPct val="120000"/>
              <a:buFont typeface="Wingdings" pitchFamily="2" charset="2"/>
              <a:buChar char="q"/>
            </a:pPr>
            <a:r>
              <a:rPr lang="sl" sz="1800" b="0" i="0" strike="noStrike" cap="none" spc="0" baseline="0" dirty="0">
                <a:solidFill>
                  <a:srgbClr val="000000"/>
                </a:solidFill>
                <a:effectLst/>
                <a:latin typeface="Helvetica"/>
                <a:ea typeface="Helvetica"/>
                <a:cs typeface="Helvetica"/>
              </a:rPr>
              <a:t>Izogibajte se kajenju – kajenje krepi škodljive učinke prostega kristalnega kremena na zdravje</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pPr>
            <a:r>
              <a:rPr lang="sl" sz="2800" b="1" i="0" strike="noStrike" cap="none" spc="0" baseline="0">
                <a:solidFill>
                  <a:srgbClr val="F6A317"/>
                </a:solidFill>
                <a:effectLst/>
                <a:latin typeface="Helvetica"/>
                <a:ea typeface="Helvetica"/>
                <a:cs typeface="Helvetica"/>
              </a:rPr>
              <a:t>DODATNA GRADIVA ZA UČENJE</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sl" sz="1600" b="0" i="0" strike="noStrike" cap="none" spc="0" baseline="0" dirty="0">
                <a:solidFill>
                  <a:srgbClr val="000000"/>
                </a:solidFill>
                <a:effectLst/>
                <a:latin typeface="Helvetica"/>
                <a:ea typeface="Helvetica"/>
                <a:cs typeface="Helvetica"/>
                <a:hlinkClick r:id="rId3" history="0"/>
              </a:rPr>
              <a:t>Dobre prakse za čiščenje površin in inštalacij </a:t>
            </a:r>
            <a:br>
              <a:rPr lang="en-IN" sz="1600" b="0" i="0" strike="noStrike" cap="none" spc="0" baseline="0">
                <a:solidFill>
                  <a:srgbClr val="000000"/>
                </a:solidFill>
                <a:effectLst/>
                <a:latin typeface="Helvetica"/>
                <a:ea typeface="Helvetica"/>
                <a:cs typeface="Helvetica"/>
                <a:hlinkClick r:id="rId3" history="0"/>
              </a:rPr>
            </a:br>
            <a:r>
              <a:rPr lang="sl" sz="1600" b="0" i="0" strike="noStrike" cap="none" spc="0" baseline="0">
                <a:solidFill>
                  <a:srgbClr val="000000"/>
                </a:solidFill>
                <a:effectLst/>
                <a:latin typeface="Helvetica"/>
                <a:ea typeface="Helvetica"/>
                <a:cs typeface="Helvetica"/>
                <a:hlinkClick r:id="rId3" history="0"/>
              </a:rPr>
              <a:t>(Opravilni list 2.1.1a)</a:t>
            </a:r>
          </a:p>
          <a:p>
            <a:pPr marL="285750" indent="-285750">
              <a:lnSpc>
                <a:spcPts val="2300"/>
              </a:lnSpc>
              <a:spcBef>
                <a:spcPts val="600"/>
              </a:spcBef>
              <a:spcAft>
                <a:spcPts val="600"/>
              </a:spcAft>
              <a:buSzPct val="130000"/>
              <a:buFont typeface="Arial" panose="020B0604020202020204" pitchFamily="34" charset="0"/>
              <a:buChar char="•"/>
            </a:pPr>
            <a:r>
              <a:rPr lang="sl" sz="1600" b="0" i="0" strike="noStrike" cap="none" spc="0" baseline="0" dirty="0">
                <a:solidFill>
                  <a:srgbClr val="000000"/>
                </a:solidFill>
                <a:effectLst/>
                <a:latin typeface="Helvetica"/>
                <a:ea typeface="Helvetica"/>
                <a:cs typeface="Helvetica"/>
                <a:hlinkClick r:id="rId3" history="0"/>
              </a:rPr>
              <a:t>Dobre prakse za higieno (Opravilni list 2.1.10)</a:t>
            </a:r>
          </a:p>
          <a:p>
            <a:pPr marL="285750" indent="-285750">
              <a:lnSpc>
                <a:spcPts val="2300"/>
              </a:lnSpc>
              <a:spcBef>
                <a:spcPts val="600"/>
              </a:spcBef>
              <a:spcAft>
                <a:spcPts val="600"/>
              </a:spcAft>
              <a:buSzPct val="130000"/>
              <a:buFont typeface="Arial" panose="020B0604020202020204" pitchFamily="34" charset="0"/>
              <a:buChar char="•"/>
            </a:pPr>
            <a:r>
              <a:rPr lang="sl" sz="1600" b="0" i="0" strike="noStrike" cap="none" spc="0" baseline="0" dirty="0">
                <a:solidFill>
                  <a:srgbClr val="000000"/>
                </a:solidFill>
                <a:effectLst/>
                <a:latin typeface="Helvetica"/>
                <a:ea typeface="Helvetica"/>
                <a:cs typeface="Helvetica"/>
                <a:hlinkClick r:id="rId4" history="0"/>
              </a:rPr>
              <a:t>Vodnik za dobre prakse NEPSI</a:t>
            </a:r>
          </a:p>
          <a:p>
            <a:pPr marL="285750" indent="-285750">
              <a:lnSpc>
                <a:spcPts val="2300"/>
              </a:lnSpc>
              <a:spcBef>
                <a:spcPts val="600"/>
              </a:spcBef>
              <a:spcAft>
                <a:spcPts val="600"/>
              </a:spcAft>
              <a:buSzPct val="130000"/>
              <a:buFont typeface="Arial" panose="020B0604020202020204" pitchFamily="34" charset="0"/>
              <a:buChar char="•"/>
            </a:pPr>
            <a:r>
              <a:rPr lang="sl" sz="1600" b="0" i="0" strike="noStrike" cap="none" spc="0" baseline="0" dirty="0">
                <a:solidFill>
                  <a:srgbClr val="000000"/>
                </a:solidFill>
                <a:effectLst/>
                <a:latin typeface="Helvetica"/>
                <a:ea typeface="Helvetica"/>
                <a:cs typeface="Helvetica"/>
                <a:hlinkClick r:id="rId5" history="0"/>
              </a:rPr>
              <a:t>Vodnik NEPSI za MSP</a:t>
            </a:r>
          </a:p>
        </p:txBody>
      </p:sp>
      <p:sp>
        <p:nvSpPr>
          <p:cNvPr id="4" name="Rounded Rectangle 3">
            <a:extLst>
              <a:ext uri="{FF2B5EF4-FFF2-40B4-BE49-F238E27FC236}">
                <a16:creationId xmlns:a16="http://schemas.microsoft.com/office/drawing/2014/main" id="{70F01C61-0840-6243-9982-C4FCFF0051A6}"/>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911A584-1B44-1940-BDDF-233757B9D560}"/>
              </a:ext>
            </a:extLst>
          </p:cNvPr>
          <p:cNvSpPr/>
          <p:nvPr/>
        </p:nvSpPr>
        <p:spPr>
          <a:xfrm>
            <a:off x="1088454"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sl" b="0" i="0" strike="noStrike" cap="none" spc="0" baseline="0" dirty="0">
                <a:solidFill>
                  <a:srgbClr val="000000"/>
                </a:solidFill>
                <a:effectLst/>
                <a:latin typeface="Calibri"/>
                <a:ea typeface="Calibri"/>
                <a:cs typeface="Calibri"/>
              </a:rPr>
              <a:t>Za več gradiv za učenje o prostem kristalnem kremenu obiščite </a:t>
            </a:r>
            <a:r>
              <a:rPr lang="sl" b="1" i="0" strike="noStrike" cap="none" spc="0" baseline="0" dirty="0">
                <a:solidFill>
                  <a:srgbClr val="000000"/>
                </a:solidFill>
                <a:effectLst/>
                <a:latin typeface="Calibri"/>
                <a:ea typeface="Calibri"/>
                <a:cs typeface="Calibri"/>
              </a:rPr>
              <a:t>Platformo za e-učenje NEPSI</a:t>
            </a:r>
            <a:r>
              <a:rPr lang="sl" b="0" i="0" strike="noStrike" cap="none" spc="0" baseline="0" dirty="0">
                <a:solidFill>
                  <a:srgbClr val="000000"/>
                </a:solidFill>
                <a:effectLst/>
                <a:latin typeface="Calibri"/>
                <a:ea typeface="Calibri"/>
                <a:cs typeface="Calibri"/>
              </a:rPr>
              <a:t> na naslovu </a:t>
            </a:r>
            <a:r>
              <a:rPr lang="sl" b="0" i="0" strike="noStrike" cap="none" spc="0" baseline="0" dirty="0">
                <a:solidFill>
                  <a:srgbClr val="000000"/>
                </a:solidFill>
                <a:effectLst/>
                <a:latin typeface="Calibri"/>
                <a:ea typeface="Calibri"/>
                <a:cs typeface="Calibri"/>
                <a:hlinkClick r:id="rId6" history="0"/>
              </a:rPr>
              <a:t>training.nepsi.eu</a:t>
            </a:r>
            <a:r>
              <a:rPr lang="sl" b="0" i="0" strike="noStrike" cap="none" spc="0" baseline="0" dirty="0">
                <a:solidFill>
                  <a:srgbClr val="000000"/>
                </a:solidFill>
                <a:effectLst/>
                <a:latin typeface="Calibri"/>
                <a:ea typeface="Calibri"/>
                <a:cs typeface="Calibri"/>
              </a:rPr>
              <a:t> </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http://purl.org/dc/terms/"/>
    <ds:schemaRef ds:uri="d8ecf516-e360-4672-81b9-68723bedb71f"/>
    <ds:schemaRef ds:uri="http://schemas.microsoft.com/office/2006/documentManagement/types"/>
    <ds:schemaRef ds:uri="http://purl.org/dc/elements/1.1/"/>
    <ds:schemaRef ds:uri="http://schemas.microsoft.com/office/2006/metadata/properties"/>
    <ds:schemaRef ds:uri="6d9d7403-2d8c-4818-ae25-2c5629bc7330"/>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96952066-70D0-45F8-B43F-48EA978CBAA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159</TotalTime>
  <Words>1010</Words>
  <Application>Microsoft Macintosh PowerPoint</Application>
  <PresentationFormat>Widescreen</PresentationFormat>
  <Paragraphs>88</Paragraphs>
  <Slides>14</Slides>
  <Notes>14</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52</cp:revision>
  <dcterms:created xsi:type="dcterms:W3CDTF">2020-06-24T14:35:04Z</dcterms:created>
  <dcterms:modified xsi:type="dcterms:W3CDTF">2024-11-13T11:02:08Z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